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media/image45.jpg" ContentType="image/png"/>
  <Override PartName="/ppt/media/image46.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34.jpg" ContentType="image/jpg"/>
  <Override PartName="/ppt/media/image135.jpg" ContentType="image/jpg"/>
  <Override PartName="/ppt/media/image136.jpg" ContentType="image/jpg"/>
  <Override PartName="/ppt/media/image137.jpg" ContentType="image/jp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 id="2147483671" r:id="rId2"/>
    <p:sldMasterId id="2147483686" r:id="rId3"/>
  </p:sldMasterIdLst>
  <p:notesMasterIdLst>
    <p:notesMasterId r:id="rId54"/>
  </p:notesMasterIdLst>
  <p:sldIdLst>
    <p:sldId id="329" r:id="rId4"/>
    <p:sldId id="330" r:id="rId5"/>
    <p:sldId id="333" r:id="rId6"/>
    <p:sldId id="332" r:id="rId7"/>
    <p:sldId id="475" r:id="rId8"/>
    <p:sldId id="484" r:id="rId9"/>
    <p:sldId id="409" r:id="rId10"/>
    <p:sldId id="476" r:id="rId11"/>
    <p:sldId id="467" r:id="rId12"/>
    <p:sldId id="468" r:id="rId13"/>
    <p:sldId id="462" r:id="rId14"/>
    <p:sldId id="392" r:id="rId15"/>
    <p:sldId id="334" r:id="rId16"/>
    <p:sldId id="394" r:id="rId17"/>
    <p:sldId id="439" r:id="rId18"/>
    <p:sldId id="440" r:id="rId19"/>
    <p:sldId id="416" r:id="rId20"/>
    <p:sldId id="473" r:id="rId21"/>
    <p:sldId id="441" r:id="rId22"/>
    <p:sldId id="442" r:id="rId23"/>
    <p:sldId id="443" r:id="rId24"/>
    <p:sldId id="395" r:id="rId25"/>
    <p:sldId id="487" r:id="rId26"/>
    <p:sldId id="503" r:id="rId27"/>
    <p:sldId id="490" r:id="rId28"/>
    <p:sldId id="491" r:id="rId29"/>
    <p:sldId id="492" r:id="rId30"/>
    <p:sldId id="493" r:id="rId31"/>
    <p:sldId id="494" r:id="rId32"/>
    <p:sldId id="495" r:id="rId33"/>
    <p:sldId id="496" r:id="rId34"/>
    <p:sldId id="497" r:id="rId35"/>
    <p:sldId id="498" r:id="rId36"/>
    <p:sldId id="499" r:id="rId37"/>
    <p:sldId id="486" r:id="rId38"/>
    <p:sldId id="398" r:id="rId39"/>
    <p:sldId id="463" r:id="rId40"/>
    <p:sldId id="464" r:id="rId41"/>
    <p:sldId id="465" r:id="rId42"/>
    <p:sldId id="483" r:id="rId43"/>
    <p:sldId id="466" r:id="rId44"/>
    <p:sldId id="397" r:id="rId45"/>
    <p:sldId id="500" r:id="rId46"/>
    <p:sldId id="501" r:id="rId47"/>
    <p:sldId id="502" r:id="rId48"/>
    <p:sldId id="469" r:id="rId49"/>
    <p:sldId id="396" r:id="rId50"/>
    <p:sldId id="444" r:id="rId51"/>
    <p:sldId id="445" r:id="rId52"/>
    <p:sldId id="306" r:id="rId53"/>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6" userDrawn="1">
          <p15:clr>
            <a:srgbClr val="A4A3A4"/>
          </p15:clr>
        </p15:guide>
        <p15:guide id="2" pos="2343" userDrawn="1">
          <p15:clr>
            <a:srgbClr val="A4A3A4"/>
          </p15:clr>
        </p15:guide>
        <p15:guide id="3" orient="horz" pos="1321" userDrawn="1">
          <p15:clr>
            <a:srgbClr val="A4A3A4"/>
          </p15:clr>
        </p15:guide>
        <p15:guide id="4" orient="horz" pos="1933" userDrawn="1">
          <p15:clr>
            <a:srgbClr val="A4A3A4"/>
          </p15:clr>
        </p15:guide>
        <p15:guide id="5" orient="horz" pos="2568" userDrawn="1">
          <p15:clr>
            <a:srgbClr val="A4A3A4"/>
          </p15:clr>
        </p15:guide>
        <p15:guide id="6" orient="horz" pos="3317" userDrawn="1">
          <p15:clr>
            <a:srgbClr val="A4A3A4"/>
          </p15:clr>
        </p15:guide>
        <p15:guide id="7" orient="horz" pos="390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iste Paolo Dela Cruz" initials="EPDC" lastIdx="2" clrIdx="0">
    <p:extLst>
      <p:ext uri="{19B8F6BF-5375-455C-9EA6-DF929625EA0E}">
        <p15:presenceInfo xmlns:p15="http://schemas.microsoft.com/office/powerpoint/2012/main" userId="Ediste Paolo Dela Cru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69CD48"/>
    <a:srgbClr val="317894"/>
    <a:srgbClr val="7DE15C"/>
    <a:srgbClr val="DDEA54"/>
    <a:srgbClr val="FFC000"/>
    <a:srgbClr val="00C0CB"/>
    <a:srgbClr val="00B0F0"/>
    <a:srgbClr val="3B3838"/>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79" autoAdjust="0"/>
    <p:restoredTop sz="86486" autoAdjust="0"/>
  </p:normalViewPr>
  <p:slideViewPr>
    <p:cSldViewPr snapToGrid="0" showGuides="1">
      <p:cViewPr varScale="1">
        <p:scale>
          <a:sx n="64" d="100"/>
          <a:sy n="64" d="100"/>
        </p:scale>
        <p:origin x="1296" y="66"/>
      </p:cViewPr>
      <p:guideLst>
        <p:guide orient="horz" pos="686"/>
        <p:guide pos="2343"/>
        <p:guide orient="horz" pos="1321"/>
        <p:guide orient="horz" pos="1933"/>
        <p:guide orient="horz" pos="2568"/>
        <p:guide orient="horz" pos="3317"/>
        <p:guide orient="horz" pos="3906"/>
      </p:guideLst>
    </p:cSldViewPr>
  </p:slideViewPr>
  <p:outlineViewPr>
    <p:cViewPr>
      <p:scale>
        <a:sx n="33" d="100"/>
        <a:sy n="33" d="100"/>
      </p:scale>
      <p:origin x="0" y="-4152"/>
    </p:cViewPr>
  </p:outlin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51683-CAC2-450C-A10F-08F869C311AB}" type="datetimeFigureOut">
              <a:rPr lang="zh-CN" altLang="en-US" smtClean="0"/>
              <a:t>2019/3/26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82688-F8B4-4AA7-B8B7-3F4F34933128}" type="slidenum">
              <a:rPr lang="zh-CN" altLang="en-US" smtClean="0"/>
              <a:t>‹#›</a:t>
            </a:fld>
            <a:endParaRPr lang="zh-CN" altLang="en-US"/>
          </a:p>
        </p:txBody>
      </p:sp>
    </p:spTree>
    <p:extLst>
      <p:ext uri="{BB962C8B-B14F-4D97-AF65-F5344CB8AC3E}">
        <p14:creationId xmlns:p14="http://schemas.microsoft.com/office/powerpoint/2010/main" val="3345071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447667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53495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2856586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526582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15</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395316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16</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213610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17</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43839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18</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045855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19</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722747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20</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4069415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21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425842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3857362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3269287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1957858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3594141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1645804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1644218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3315720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1972338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512744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2387531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1306172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21770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val="2207635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3621047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1828065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3958519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3938797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42</a:t>
            </a:fld>
            <a:endParaRPr lang="zh-CN" altLang="en-US">
              <a:solidFill>
                <a:prstClr val="black"/>
              </a:solidFill>
            </a:endParaRPr>
          </a:p>
        </p:txBody>
      </p:sp>
    </p:spTree>
    <p:extLst>
      <p:ext uri="{BB962C8B-B14F-4D97-AF65-F5344CB8AC3E}">
        <p14:creationId xmlns:p14="http://schemas.microsoft.com/office/powerpoint/2010/main" val="2276798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43</a:t>
            </a:fld>
            <a:endParaRPr lang="zh-CN" altLang="en-US">
              <a:solidFill>
                <a:prstClr val="black"/>
              </a:solidFill>
            </a:endParaRPr>
          </a:p>
        </p:txBody>
      </p:sp>
    </p:spTree>
    <p:extLst>
      <p:ext uri="{BB962C8B-B14F-4D97-AF65-F5344CB8AC3E}">
        <p14:creationId xmlns:p14="http://schemas.microsoft.com/office/powerpoint/2010/main" val="3034646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485" eaLnBrk="0" hangingPunct="0">
              <a:defRPr kumimoji="1" sz="1600">
                <a:solidFill>
                  <a:schemeClr val="tx1"/>
                </a:solidFill>
                <a:latin typeface="HGP創英角ｺﾞｼｯｸUB" charset="0"/>
                <a:ea typeface="HGP創英角ｺﾞｼｯｸUB" charset="0"/>
                <a:cs typeface="HGP創英角ｺﾞｼｯｸUB" charset="0"/>
              </a:defRPr>
            </a:lvl1pPr>
            <a:lvl2pPr marL="742877" indent="-285722" defTabSz="917485" eaLnBrk="0" hangingPunct="0">
              <a:defRPr kumimoji="1" sz="1600">
                <a:solidFill>
                  <a:schemeClr val="tx1"/>
                </a:solidFill>
                <a:latin typeface="HGP創英角ｺﾞｼｯｸUB" charset="0"/>
                <a:ea typeface="HGP創英角ｺﾞｼｯｸUB" charset="0"/>
                <a:cs typeface="HGP創英角ｺﾞｼｯｸUB" charset="0"/>
              </a:defRPr>
            </a:lvl2pPr>
            <a:lvl3pPr marL="1142888" indent="-228578" defTabSz="917485" eaLnBrk="0" hangingPunct="0">
              <a:defRPr kumimoji="1" sz="1600">
                <a:solidFill>
                  <a:schemeClr val="tx1"/>
                </a:solidFill>
                <a:latin typeface="HGP創英角ｺﾞｼｯｸUB" charset="0"/>
                <a:ea typeface="HGP創英角ｺﾞｼｯｸUB" charset="0"/>
                <a:cs typeface="HGP創英角ｺﾞｼｯｸUB" charset="0"/>
              </a:defRPr>
            </a:lvl3pPr>
            <a:lvl4pPr marL="1600043" indent="-228578" defTabSz="917485" eaLnBrk="0" hangingPunct="0">
              <a:defRPr kumimoji="1" sz="1600">
                <a:solidFill>
                  <a:schemeClr val="tx1"/>
                </a:solidFill>
                <a:latin typeface="HGP創英角ｺﾞｼｯｸUB" charset="0"/>
                <a:ea typeface="HGP創英角ｺﾞｼｯｸUB" charset="0"/>
                <a:cs typeface="HGP創英角ｺﾞｼｯｸUB" charset="0"/>
              </a:defRPr>
            </a:lvl4pPr>
            <a:lvl5pPr marL="2057199" indent="-228578" defTabSz="917485" eaLnBrk="0" hangingPunct="0">
              <a:defRPr kumimoji="1" sz="1600">
                <a:solidFill>
                  <a:schemeClr val="tx1"/>
                </a:solidFill>
                <a:latin typeface="HGP創英角ｺﾞｼｯｸUB" charset="0"/>
                <a:ea typeface="HGP創英角ｺﾞｼｯｸUB" charset="0"/>
                <a:cs typeface="HGP創英角ｺﾞｼｯｸUB" charset="0"/>
              </a:defRPr>
            </a:lvl5pPr>
            <a:lvl6pPr marL="2514354" indent="-228578" defTabSz="917485"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6pPr>
            <a:lvl7pPr marL="2971509" indent="-228578" defTabSz="917485"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7pPr>
            <a:lvl8pPr marL="3428664" indent="-228578" defTabSz="917485"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8pPr>
            <a:lvl9pPr marL="3885819" indent="-228578" defTabSz="917485"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9pPr>
          </a:lstStyle>
          <a:p>
            <a:pPr eaLnBrk="1" hangingPunct="1"/>
            <a:fld id="{FC7133CA-610B-DF43-883A-6D790C90D475}" type="slidenum">
              <a:rPr lang="en-US" altLang="ja-JP" sz="1300">
                <a:solidFill>
                  <a:prstClr val="black"/>
                </a:solidFill>
                <a:latin typeface="Arial" charset="0"/>
                <a:ea typeface="ＭＳ Ｐゴシック" charset="0"/>
                <a:cs typeface="ＭＳ Ｐゴシック" charset="0"/>
              </a:rPr>
              <a:pPr eaLnBrk="1" hangingPunct="1"/>
              <a:t>44</a:t>
            </a:fld>
            <a:endParaRPr lang="en-US" altLang="ja-JP" sz="1300">
              <a:solidFill>
                <a:prstClr val="black"/>
              </a:solidFill>
              <a:latin typeface="Arial" charset="0"/>
              <a:ea typeface="ＭＳ Ｐゴシック" charset="0"/>
              <a:cs typeface="ＭＳ Ｐゴシック"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ja-JP">
              <a:ea typeface="ＭＳ Ｐ明朝" charset="0"/>
            </a:endParaRPr>
          </a:p>
        </p:txBody>
      </p:sp>
    </p:spTree>
    <p:extLst>
      <p:ext uri="{BB962C8B-B14F-4D97-AF65-F5344CB8AC3E}">
        <p14:creationId xmlns:p14="http://schemas.microsoft.com/office/powerpoint/2010/main" val="4278029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485" eaLnBrk="0" hangingPunct="0">
              <a:defRPr kumimoji="1" sz="1600">
                <a:solidFill>
                  <a:schemeClr val="tx1"/>
                </a:solidFill>
                <a:latin typeface="HGP創英角ｺﾞｼｯｸUB" charset="0"/>
                <a:ea typeface="HGP創英角ｺﾞｼｯｸUB" charset="0"/>
                <a:cs typeface="HGP創英角ｺﾞｼｯｸUB" charset="0"/>
              </a:defRPr>
            </a:lvl1pPr>
            <a:lvl2pPr marL="742877" indent="-285722" defTabSz="917485" eaLnBrk="0" hangingPunct="0">
              <a:defRPr kumimoji="1" sz="1600">
                <a:solidFill>
                  <a:schemeClr val="tx1"/>
                </a:solidFill>
                <a:latin typeface="HGP創英角ｺﾞｼｯｸUB" charset="0"/>
                <a:ea typeface="HGP創英角ｺﾞｼｯｸUB" charset="0"/>
                <a:cs typeface="HGP創英角ｺﾞｼｯｸUB" charset="0"/>
              </a:defRPr>
            </a:lvl2pPr>
            <a:lvl3pPr marL="1142888" indent="-228578" defTabSz="917485" eaLnBrk="0" hangingPunct="0">
              <a:defRPr kumimoji="1" sz="1600">
                <a:solidFill>
                  <a:schemeClr val="tx1"/>
                </a:solidFill>
                <a:latin typeface="HGP創英角ｺﾞｼｯｸUB" charset="0"/>
                <a:ea typeface="HGP創英角ｺﾞｼｯｸUB" charset="0"/>
                <a:cs typeface="HGP創英角ｺﾞｼｯｸUB" charset="0"/>
              </a:defRPr>
            </a:lvl3pPr>
            <a:lvl4pPr marL="1600043" indent="-228578" defTabSz="917485" eaLnBrk="0" hangingPunct="0">
              <a:defRPr kumimoji="1" sz="1600">
                <a:solidFill>
                  <a:schemeClr val="tx1"/>
                </a:solidFill>
                <a:latin typeface="HGP創英角ｺﾞｼｯｸUB" charset="0"/>
                <a:ea typeface="HGP創英角ｺﾞｼｯｸUB" charset="0"/>
                <a:cs typeface="HGP創英角ｺﾞｼｯｸUB" charset="0"/>
              </a:defRPr>
            </a:lvl4pPr>
            <a:lvl5pPr marL="2057199" indent="-228578" defTabSz="917485" eaLnBrk="0" hangingPunct="0">
              <a:defRPr kumimoji="1" sz="1600">
                <a:solidFill>
                  <a:schemeClr val="tx1"/>
                </a:solidFill>
                <a:latin typeface="HGP創英角ｺﾞｼｯｸUB" charset="0"/>
                <a:ea typeface="HGP創英角ｺﾞｼｯｸUB" charset="0"/>
                <a:cs typeface="HGP創英角ｺﾞｼｯｸUB" charset="0"/>
              </a:defRPr>
            </a:lvl5pPr>
            <a:lvl6pPr marL="2514354" indent="-228578" defTabSz="917485"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6pPr>
            <a:lvl7pPr marL="2971509" indent="-228578" defTabSz="917485"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7pPr>
            <a:lvl8pPr marL="3428664" indent="-228578" defTabSz="917485"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8pPr>
            <a:lvl9pPr marL="3885819" indent="-228578" defTabSz="917485"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9pPr>
          </a:lstStyle>
          <a:p>
            <a:pPr eaLnBrk="1" hangingPunct="1"/>
            <a:fld id="{477EF6C5-385E-2F42-B254-31363A29DB97}" type="slidenum">
              <a:rPr lang="en-US" altLang="ja-JP" sz="1300">
                <a:solidFill>
                  <a:prstClr val="black"/>
                </a:solidFill>
                <a:latin typeface="Arial" charset="0"/>
                <a:ea typeface="ＭＳ Ｐゴシック" charset="0"/>
                <a:cs typeface="ＭＳ Ｐゴシック" charset="0"/>
              </a:rPr>
              <a:pPr eaLnBrk="1" hangingPunct="1"/>
              <a:t>45</a:t>
            </a:fld>
            <a:endParaRPr lang="en-US" altLang="ja-JP" sz="1300">
              <a:solidFill>
                <a:prstClr val="black"/>
              </a:solidFill>
              <a:latin typeface="Arial" charset="0"/>
              <a:ea typeface="ＭＳ Ｐゴシック" charset="0"/>
              <a:cs typeface="ＭＳ Ｐゴシック"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ja-JP">
              <a:ea typeface="ＭＳ Ｐ明朝" charset="0"/>
            </a:endParaRPr>
          </a:p>
        </p:txBody>
      </p:sp>
    </p:spTree>
    <p:extLst>
      <p:ext uri="{BB962C8B-B14F-4D97-AF65-F5344CB8AC3E}">
        <p14:creationId xmlns:p14="http://schemas.microsoft.com/office/powerpoint/2010/main" val="338119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46</a:t>
            </a:fld>
            <a:endParaRPr lang="zh-CN" altLang="en-US">
              <a:solidFill>
                <a:prstClr val="black"/>
              </a:solidFill>
            </a:endParaRPr>
          </a:p>
        </p:txBody>
      </p:sp>
    </p:spTree>
    <p:extLst>
      <p:ext uri="{BB962C8B-B14F-4D97-AF65-F5344CB8AC3E}">
        <p14:creationId xmlns:p14="http://schemas.microsoft.com/office/powerpoint/2010/main" val="1707613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2735969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355542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48</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904769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49</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806904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t>50</a:t>
            </a:fld>
            <a:endParaRPr lang="zh-CN" altLang="en-US"/>
          </a:p>
        </p:txBody>
      </p:sp>
    </p:spTree>
    <p:extLst>
      <p:ext uri="{BB962C8B-B14F-4D97-AF65-F5344CB8AC3E}">
        <p14:creationId xmlns:p14="http://schemas.microsoft.com/office/powerpoint/2010/main" val="1343285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405875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7</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161399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9</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793745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latin typeface="Calibri" panose="020F0502020204030204"/>
                <a:ea typeface="宋体" panose="02010600030101010101" pitchFamily="2" charset="-122"/>
              </a:rPr>
              <a:pPr/>
              <a:t>10</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93876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D82688-F8B4-4AA7-B8B7-3F4F34933128}"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19368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786681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758571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120547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789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9768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48059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45407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19904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34052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4106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29354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6921269"/>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55147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63310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32751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335105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6991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49671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33189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58499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0724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0832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5625037"/>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6797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65066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72641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00049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47495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Only Title">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p>
            <a:endParaRPr lang="de-DE" dirty="0">
              <a:solidFill>
                <a:prstClr val="black">
                  <a:tint val="75000"/>
                </a:prstClr>
              </a:solidFill>
            </a:endParaRPr>
          </a:p>
        </p:txBody>
      </p:sp>
      <p:sp>
        <p:nvSpPr>
          <p:cNvPr id="4" name="Fußzeilenplatzhalter 3"/>
          <p:cNvSpPr>
            <a:spLocks noGrp="1"/>
          </p:cNvSpPr>
          <p:nvPr>
            <p:ph type="ftr" sz="quarter" idx="11"/>
          </p:nvPr>
        </p:nvSpPr>
        <p:spPr bwMode="gray"/>
        <p:txBody>
          <a:bodyPr/>
          <a:lstStyle/>
          <a:p>
            <a:r>
              <a:rPr lang="de-DE">
                <a:solidFill>
                  <a:prstClr val="black">
                    <a:tint val="75000"/>
                  </a:prstClr>
                </a:solidFill>
              </a:rPr>
              <a:t>NTT DATA Deutschland</a:t>
            </a:r>
            <a:endParaRPr lang="de-DE" dirty="0">
              <a:solidFill>
                <a:prstClr val="black">
                  <a:tint val="75000"/>
                </a:prstClr>
              </a:solidFill>
            </a:endParaRPr>
          </a:p>
        </p:txBody>
      </p:sp>
      <p:sp>
        <p:nvSpPr>
          <p:cNvPr id="5" name="Foliennummernplatzhalter 4"/>
          <p:cNvSpPr>
            <a:spLocks noGrp="1"/>
          </p:cNvSpPr>
          <p:nvPr>
            <p:ph type="sldNum" sz="quarter" idx="12"/>
          </p:nvPr>
        </p:nvSpPr>
        <p:spPr bwMode="gray"/>
        <p:txBody>
          <a:bodyPr/>
          <a:lstStyle/>
          <a:p>
            <a:fld id="{70528D5D-9894-40DB-BE4B-72FD76662231}"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264284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617367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979050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882919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288627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496841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812859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96E90-296F-D345-A168-9BC68E02C260}"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4EB40A-2E82-B245-9825-E14E82CE7EB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423004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8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41CA2-2A81-46D6-98CF-850A4B38183A}" type="datetimeFigureOut">
              <a:rPr lang="zh-CN" altLang="en-US" smtClean="0">
                <a:solidFill>
                  <a:prstClr val="black">
                    <a:tint val="75000"/>
                  </a:prstClr>
                </a:solidFill>
              </a:rPr>
              <a:pPr/>
              <a:t>2019/3/26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06AE4B-E8A3-4E04-8BB9-BC47B070B4A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8188856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3FB201-0DCB-C345-B968-7D126D8989C3}" type="datetimeFigureOut">
              <a:rPr lang="zh-CN" altLang="en-US">
                <a:solidFill>
                  <a:prstClr val="black">
                    <a:tint val="75000"/>
                  </a:prstClr>
                </a:solidFill>
              </a:rPr>
              <a:pPr/>
              <a:t>2019/3/26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D7E0FB-F7B0-9D4F-BB3C-DF2B4D29BBA6}"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497151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jpeg"/><Relationship Id="rId7" Type="http://schemas.openxmlformats.org/officeDocument/2006/relationships/image" Target="../media/image55.tif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4.jpe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jpe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tiff"/><Relationship Id="rId9" Type="http://schemas.openxmlformats.org/officeDocument/2006/relationships/image" Target="../media/image75.emf"/></Relationships>
</file>

<file path=ppt/slides/_rels/slide25.xml.rels><?xml version="1.0" encoding="UTF-8" standalone="yes"?>
<Relationships xmlns="http://schemas.openxmlformats.org/package/2006/relationships"><Relationship Id="rId8" Type="http://schemas.openxmlformats.org/officeDocument/2006/relationships/image" Target="../media/image70.tiff"/><Relationship Id="rId13" Type="http://schemas.openxmlformats.org/officeDocument/2006/relationships/image" Target="../media/image87.tiff"/><Relationship Id="rId18" Type="http://schemas.openxmlformats.org/officeDocument/2006/relationships/image" Target="../media/image92.png"/><Relationship Id="rId3" Type="http://schemas.openxmlformats.org/officeDocument/2006/relationships/image" Target="../media/image5.jpeg"/><Relationship Id="rId21" Type="http://schemas.openxmlformats.org/officeDocument/2006/relationships/image" Target="../media/image94.png"/><Relationship Id="rId7" Type="http://schemas.openxmlformats.org/officeDocument/2006/relationships/image" Target="../media/image82.png"/><Relationship Id="rId12" Type="http://schemas.openxmlformats.org/officeDocument/2006/relationships/image" Target="../media/image86.tiff"/><Relationship Id="rId17" Type="http://schemas.openxmlformats.org/officeDocument/2006/relationships/image" Target="../media/image91.tiff"/><Relationship Id="rId25" Type="http://schemas.openxmlformats.org/officeDocument/2006/relationships/image" Target="../media/image98.jpeg"/><Relationship Id="rId2" Type="http://schemas.openxmlformats.org/officeDocument/2006/relationships/notesSlide" Target="../notesSlides/notesSlide23.xml"/><Relationship Id="rId16" Type="http://schemas.openxmlformats.org/officeDocument/2006/relationships/image" Target="../media/image90.jpeg"/><Relationship Id="rId20"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81.jpeg"/><Relationship Id="rId11" Type="http://schemas.openxmlformats.org/officeDocument/2006/relationships/image" Target="../media/image85.tiff"/><Relationship Id="rId24" Type="http://schemas.openxmlformats.org/officeDocument/2006/relationships/image" Target="../media/image97.png"/><Relationship Id="rId5" Type="http://schemas.openxmlformats.org/officeDocument/2006/relationships/image" Target="../media/image80.png"/><Relationship Id="rId15" Type="http://schemas.openxmlformats.org/officeDocument/2006/relationships/image" Target="../media/image89.jpeg"/><Relationship Id="rId23" Type="http://schemas.openxmlformats.org/officeDocument/2006/relationships/image" Target="../media/image96.png"/><Relationship Id="rId10" Type="http://schemas.openxmlformats.org/officeDocument/2006/relationships/image" Target="../media/image84.jpeg"/><Relationship Id="rId19" Type="http://schemas.openxmlformats.org/officeDocument/2006/relationships/image" Target="../media/image93.png"/><Relationship Id="rId4" Type="http://schemas.openxmlformats.org/officeDocument/2006/relationships/image" Target="../media/image79.png"/><Relationship Id="rId9" Type="http://schemas.openxmlformats.org/officeDocument/2006/relationships/image" Target="../media/image83.jpeg"/><Relationship Id="rId14" Type="http://schemas.openxmlformats.org/officeDocument/2006/relationships/image" Target="../media/image88.tiff"/><Relationship Id="rId22"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2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85.tiff"/><Relationship Id="rId26" Type="http://schemas.openxmlformats.org/officeDocument/2006/relationships/image" Target="../media/image79.png"/><Relationship Id="rId3" Type="http://schemas.openxmlformats.org/officeDocument/2006/relationships/image" Target="../media/image101.jpeg"/><Relationship Id="rId21" Type="http://schemas.openxmlformats.org/officeDocument/2006/relationships/image" Target="../media/image87.tiff"/><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1.png"/><Relationship Id="rId25" Type="http://schemas.openxmlformats.org/officeDocument/2006/relationships/image" Target="../media/image93.png"/><Relationship Id="rId2" Type="http://schemas.openxmlformats.org/officeDocument/2006/relationships/notesSlide" Target="../notesSlides/notesSlide25.xml"/><Relationship Id="rId16" Type="http://schemas.openxmlformats.org/officeDocument/2006/relationships/image" Target="../media/image95.png"/><Relationship Id="rId20" Type="http://schemas.openxmlformats.org/officeDocument/2006/relationships/image" Target="../media/image91.tiff"/><Relationship Id="rId29"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103.jpeg"/><Relationship Id="rId11" Type="http://schemas.openxmlformats.org/officeDocument/2006/relationships/image" Target="../media/image108.png"/><Relationship Id="rId24" Type="http://schemas.openxmlformats.org/officeDocument/2006/relationships/image" Target="../media/image90.jpeg"/><Relationship Id="rId32" Type="http://schemas.openxmlformats.org/officeDocument/2006/relationships/image" Target="../media/image5.jpeg"/><Relationship Id="rId5" Type="http://schemas.openxmlformats.org/officeDocument/2006/relationships/image" Target="../media/image102.png"/><Relationship Id="rId15" Type="http://schemas.openxmlformats.org/officeDocument/2006/relationships/image" Target="../media/image70.tiff"/><Relationship Id="rId23" Type="http://schemas.openxmlformats.org/officeDocument/2006/relationships/image" Target="../media/image89.jpeg"/><Relationship Id="rId28" Type="http://schemas.openxmlformats.org/officeDocument/2006/relationships/image" Target="../media/image71.png"/><Relationship Id="rId10" Type="http://schemas.openxmlformats.org/officeDocument/2006/relationships/image" Target="../media/image107.png"/><Relationship Id="rId19" Type="http://schemas.openxmlformats.org/officeDocument/2006/relationships/image" Target="../media/image86.tiff"/><Relationship Id="rId31" Type="http://schemas.openxmlformats.org/officeDocument/2006/relationships/image" Target="../media/image113.jpeg"/><Relationship Id="rId4" Type="http://schemas.microsoft.com/office/2007/relationships/hdphoto" Target="../media/hdphoto3.wdp"/><Relationship Id="rId9" Type="http://schemas.openxmlformats.org/officeDocument/2006/relationships/image" Target="../media/image106.png"/><Relationship Id="rId14" Type="http://schemas.openxmlformats.org/officeDocument/2006/relationships/image" Target="../media/image82.png"/><Relationship Id="rId22" Type="http://schemas.openxmlformats.org/officeDocument/2006/relationships/image" Target="../media/image88.tiff"/><Relationship Id="rId27" Type="http://schemas.openxmlformats.org/officeDocument/2006/relationships/image" Target="../media/image80.png"/><Relationship Id="rId30" Type="http://schemas.openxmlformats.org/officeDocument/2006/relationships/image" Target="../media/image112.jpeg"/></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115.png"/><Relationship Id="rId16" Type="http://schemas.openxmlformats.org/officeDocument/2006/relationships/image" Target="../media/image129.png"/><Relationship Id="rId20" Type="http://schemas.openxmlformats.org/officeDocument/2006/relationships/hyperlink" Target="https://see.mercedes-benz.com.cn/go/" TargetMode="External"/><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37.jpg"/><Relationship Id="rId4" Type="http://schemas.openxmlformats.org/officeDocument/2006/relationships/image" Target="../media/image136.jpg"/></Relationships>
</file>

<file path=ppt/slides/_rels/slide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3.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1.png"/><Relationship Id="rId7" Type="http://schemas.openxmlformats.org/officeDocument/2006/relationships/image" Target="../media/image144.png"/><Relationship Id="rId2" Type="http://schemas.openxmlformats.org/officeDocument/2006/relationships/image" Target="../media/image140.png"/><Relationship Id="rId1" Type="http://schemas.openxmlformats.org/officeDocument/2006/relationships/slideLayout" Target="../slideLayouts/slideLayout35.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44.jpeg"/><Relationship Id="rId4" Type="http://schemas.openxmlformats.org/officeDocument/2006/relationships/image" Target="../media/image69.png"/><Relationship Id="rId9" Type="http://schemas.openxmlformats.org/officeDocument/2006/relationships/image" Target="../media/image146.png"/></Relationships>
</file>

<file path=ppt/slides/_rels/slide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149.png"/><Relationship Id="rId4" Type="http://schemas.openxmlformats.org/officeDocument/2006/relationships/image" Target="../media/image148.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3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9.tiff"/><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tiff"/><Relationship Id="rId5" Type="http://schemas.microsoft.com/office/2007/relationships/hdphoto" Target="../media/hdphoto2.wdp"/><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53.png"/><Relationship Id="rId4" Type="http://schemas.openxmlformats.org/officeDocument/2006/relationships/image" Target="../media/image151.png"/></Relationships>
</file>

<file path=ppt/slides/_rels/slide41.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43.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slideLayout" Target="../slideLayouts/slideLayout7.xml"/><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tags" Target="../tags/tag3.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tags" Target="../tags/tag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4.jpe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6779" b="3405"/>
          <a:stretch/>
        </p:blipFill>
        <p:spPr>
          <a:xfrm>
            <a:off x="-38099" y="1"/>
            <a:ext cx="12230099" cy="6845299"/>
          </a:xfrm>
          <a:prstGeom prst="rect">
            <a:avLst/>
          </a:prstGeom>
        </p:spPr>
      </p:pic>
      <p:sp>
        <p:nvSpPr>
          <p:cNvPr id="6" name="文本框 5"/>
          <p:cNvSpPr txBox="1"/>
          <p:nvPr/>
        </p:nvSpPr>
        <p:spPr>
          <a:xfrm>
            <a:off x="6809149" y="2916098"/>
            <a:ext cx="1309782" cy="369332"/>
          </a:xfrm>
          <a:prstGeom prst="rect">
            <a:avLst/>
          </a:prstGeom>
          <a:noFill/>
        </p:spPr>
        <p:txBody>
          <a:bodyPr wrap="none" rtlCol="0">
            <a:spAutoFit/>
          </a:bodyPr>
          <a:lstStyle/>
          <a:p>
            <a:r>
              <a:rPr kumimoji="1" lang="en-US" altLang="zh-CN" dirty="0" smtClean="0">
                <a:gradFill>
                  <a:gsLst>
                    <a:gs pos="51000">
                      <a:prstClr val="white"/>
                    </a:gs>
                    <a:gs pos="51000">
                      <a:srgbClr val="4472C4">
                        <a:lumMod val="45000"/>
                        <a:lumOff val="55000"/>
                      </a:srgbClr>
                    </a:gs>
                    <a:gs pos="100000">
                      <a:srgbClr val="4472C4">
                        <a:lumMod val="30000"/>
                        <a:lumOff val="70000"/>
                      </a:srgbClr>
                    </a:gs>
                  </a:gsLst>
                  <a:lin ang="5400000" scaled="1"/>
                </a:gradFill>
              </a:rPr>
              <a:t>March 2019</a:t>
            </a:r>
            <a:endParaRPr kumimoji="1" lang="zh-CN" altLang="en-US" dirty="0">
              <a:gradFill>
                <a:gsLst>
                  <a:gs pos="51000">
                    <a:prstClr val="white"/>
                  </a:gs>
                  <a:gs pos="51000">
                    <a:srgbClr val="4472C4">
                      <a:lumMod val="45000"/>
                      <a:lumOff val="55000"/>
                    </a:srgbClr>
                  </a:gs>
                  <a:gs pos="100000">
                    <a:srgbClr val="4472C4">
                      <a:lumMod val="30000"/>
                      <a:lumOff val="70000"/>
                    </a:srgbClr>
                  </a:gs>
                </a:gsLst>
                <a:lin ang="5400000" scaled="1"/>
              </a:gradFill>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9766" y="189160"/>
            <a:ext cx="3150712" cy="1082040"/>
          </a:xfrm>
          <a:prstGeom prst="rect">
            <a:avLst/>
          </a:prstGeom>
        </p:spPr>
      </p:pic>
      <p:sp>
        <p:nvSpPr>
          <p:cNvPr id="15" name="文本框 14"/>
          <p:cNvSpPr txBox="1"/>
          <p:nvPr/>
        </p:nvSpPr>
        <p:spPr>
          <a:xfrm>
            <a:off x="3516428" y="1461700"/>
            <a:ext cx="7948009" cy="1200329"/>
          </a:xfrm>
          <a:prstGeom prst="rect">
            <a:avLst/>
          </a:prstGeom>
          <a:noFill/>
        </p:spPr>
        <p:txBody>
          <a:bodyPr wrap="none" rtlCol="0">
            <a:spAutoFit/>
            <a:scene3d>
              <a:camera prst="orthographicFront"/>
              <a:lightRig rig="threePt" dir="t"/>
            </a:scene3d>
            <a:sp3d/>
          </a:bodyPr>
          <a:lstStyle/>
          <a:p>
            <a:pPr algn="ctr"/>
            <a:r>
              <a:rPr lang="en-US" altLang="zh-CN" sz="3600" dirty="0" smtClean="0">
                <a:gradFill flip="none" rotWithShape="1">
                  <a:gsLst>
                    <a:gs pos="0">
                      <a:srgbClr val="62FFFF"/>
                    </a:gs>
                    <a:gs pos="100000">
                      <a:srgbClr val="0D69FF"/>
                    </a:gs>
                  </a:gsLst>
                  <a:lin ang="2700000" scaled="1"/>
                  <a:tileRect/>
                </a:gradFill>
                <a:latin typeface="Impact" charset="0"/>
                <a:ea typeface="Impact" charset="0"/>
                <a:cs typeface="Impact" charset="0"/>
              </a:rPr>
              <a:t>Proposal for </a:t>
            </a:r>
          </a:p>
          <a:p>
            <a:pPr algn="ctr"/>
            <a:r>
              <a:rPr lang="en-US" altLang="zh-CN" sz="3600" dirty="0" smtClean="0">
                <a:gradFill flip="none" rotWithShape="1">
                  <a:gsLst>
                    <a:gs pos="0">
                      <a:srgbClr val="62FFFF"/>
                    </a:gs>
                    <a:gs pos="100000">
                      <a:srgbClr val="0D69FF"/>
                    </a:gs>
                  </a:gsLst>
                  <a:lin ang="2700000" scaled="1"/>
                  <a:tileRect/>
                </a:gradFill>
                <a:latin typeface="Impact" charset="0"/>
                <a:ea typeface="Impact" charset="0"/>
                <a:cs typeface="Impact" charset="0"/>
              </a:rPr>
              <a:t>Exceptional Vehicle Management System</a:t>
            </a:r>
            <a:endParaRPr lang="en-US" altLang="zh-CN" sz="3600" dirty="0">
              <a:gradFill flip="none" rotWithShape="1">
                <a:gsLst>
                  <a:gs pos="0">
                    <a:srgbClr val="62FFFF"/>
                  </a:gs>
                  <a:gs pos="100000">
                    <a:srgbClr val="0D69FF"/>
                  </a:gs>
                </a:gsLst>
                <a:lin ang="2700000" scaled="1"/>
                <a:tileRect/>
              </a:gradFill>
              <a:latin typeface="Impact" charset="0"/>
              <a:ea typeface="Impact" charset="0"/>
              <a:cs typeface="Impact" charset="0"/>
            </a:endParaRPr>
          </a:p>
        </p:txBody>
      </p:sp>
      <p:pic>
        <p:nvPicPr>
          <p:cNvPr id="3" name="图片 2"/>
          <p:cNvPicPr>
            <a:picLocks noChangeAspect="1"/>
          </p:cNvPicPr>
          <p:nvPr/>
        </p:nvPicPr>
        <p:blipFill>
          <a:blip r:embed="rId5"/>
          <a:stretch>
            <a:fillRect/>
          </a:stretch>
        </p:blipFill>
        <p:spPr>
          <a:xfrm flipH="1">
            <a:off x="4365561" y="3527624"/>
            <a:ext cx="7627716" cy="2826304"/>
          </a:xfrm>
          <a:prstGeom prst="rect">
            <a:avLst/>
          </a:prstGeom>
        </p:spPr>
      </p:pic>
    </p:spTree>
    <p:extLst>
      <p:ext uri="{BB962C8B-B14F-4D97-AF65-F5344CB8AC3E}">
        <p14:creationId xmlns:p14="http://schemas.microsoft.com/office/powerpoint/2010/main" val="327653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3198311"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Case Study 3 – </a:t>
            </a:r>
            <a:r>
              <a:rPr lang="en-US" altLang="zh-CN" sz="2400" dirty="0" err="1" smtClean="0">
                <a:solidFill>
                  <a:srgbClr val="4473C4"/>
                </a:solidFill>
                <a:latin typeface="Impact" charset="0"/>
                <a:ea typeface="Impact" charset="0"/>
                <a:cs typeface="Impact" charset="0"/>
                <a:sym typeface="Segoe UI" panose="020B0502040204020203" pitchFamily="34" charset="0"/>
              </a:rPr>
              <a:t>ReMaSys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aphicFrame>
        <p:nvGraphicFramePr>
          <p:cNvPr id="11" name="Content Placeholder 7"/>
          <p:cNvGraphicFramePr>
            <a:graphicFrameLocks/>
          </p:cNvGraphicFramePr>
          <p:nvPr>
            <p:extLst>
              <p:ext uri="{D42A27DB-BD31-4B8C-83A1-F6EECF244321}">
                <p14:modId xmlns:p14="http://schemas.microsoft.com/office/powerpoint/2010/main" val="2164734351"/>
              </p:ext>
            </p:extLst>
          </p:nvPr>
        </p:nvGraphicFramePr>
        <p:xfrm>
          <a:off x="430838" y="1111419"/>
          <a:ext cx="11348374" cy="4766867"/>
        </p:xfrm>
        <a:graphic>
          <a:graphicData uri="http://schemas.openxmlformats.org/drawingml/2006/table">
            <a:tbl>
              <a:tblPr/>
              <a:tblGrid>
                <a:gridCol w="1165733"/>
                <a:gridCol w="10182641"/>
              </a:tblGrid>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Client </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a:noFill/>
                    </a:lnT>
                    <a:lnB w="12700" cap="flat" cmpd="sng" algn="ctr">
                      <a:solidFill>
                        <a:srgbClr val="F8F8F8"/>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109538"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smtClean="0">
                          <a:ln>
                            <a:noFill/>
                          </a:ln>
                          <a:solidFill>
                            <a:schemeClr val="tx1"/>
                          </a:solidFill>
                          <a:effectLst/>
                          <a:latin typeface="+mn-lt"/>
                          <a:ea typeface="HGP創英角ｺﾞｼｯｸUB" charset="0"/>
                          <a:cs typeface="Arial" charset="0"/>
                        </a:rPr>
                        <a:t>Daimler MBAFC – </a:t>
                      </a:r>
                      <a:r>
                        <a:rPr kumimoji="1" lang="en-US" sz="1400" b="1" i="0" u="none" strike="noStrike" cap="none" normalizeH="0" baseline="0" dirty="0" err="1" smtClean="0">
                          <a:ln>
                            <a:noFill/>
                          </a:ln>
                          <a:solidFill>
                            <a:schemeClr val="tx1"/>
                          </a:solidFill>
                          <a:effectLst/>
                          <a:latin typeface="+mn-lt"/>
                          <a:ea typeface="HGP創英角ｺﾞｼｯｸUB" charset="0"/>
                          <a:cs typeface="Arial" charset="0"/>
                        </a:rPr>
                        <a:t>ReMaSys</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62167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Challenge</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Unfamiliar systems landscape for downstream/upstream interface for Mercedes Benz Daimler China systems.</a:t>
                      </a: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18142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Solution </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Use Figtree as UI development and configuration tool, it is a tool for front-end developing, also support flexible business workflow design</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Use Sonic MQ as task queues.</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Use Microsoft SQL Server as database.</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Use Java to </a:t>
                      </a:r>
                      <a:r>
                        <a:rPr kumimoji="1" lang="en-US" altLang="zh-CN" sz="1400" b="0" i="0" u="none" strike="noStrike" cap="none" normalizeH="0" baseline="0" dirty="0" err="1" smtClean="0">
                          <a:ln>
                            <a:noFill/>
                          </a:ln>
                          <a:solidFill>
                            <a:srgbClr val="080808"/>
                          </a:solidFill>
                          <a:effectLst/>
                          <a:latin typeface="+mn-lt"/>
                          <a:ea typeface="HGP創英角ｺﾞｼｯｸUB" charset="0"/>
                          <a:cs typeface="Arial" charset="0"/>
                        </a:rPr>
                        <a:t>fulfull</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 back-end functions.</a:t>
                      </a: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195942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Benefits </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4163" marR="0" lvl="1" indent="-166688" algn="l" defTabSz="914400" rtl="0" eaLnBrk="1" fontAlgn="base" latinLnBrk="0" hangingPunct="1">
                        <a:lnSpc>
                          <a:spcPct val="140000"/>
                        </a:lnSpc>
                        <a:spcBef>
                          <a:spcPts val="300"/>
                        </a:spcBef>
                        <a:spcAft>
                          <a:spcPct val="0"/>
                        </a:spcAft>
                        <a:buClr>
                          <a:srgbClr val="595959"/>
                        </a:buClr>
                        <a:buSzTx/>
                        <a:buFont typeface="Arial" pitchFamily="34" charset="0"/>
                        <a:buChar char="•"/>
                        <a:tabLst/>
                        <a:defRPr/>
                      </a:pPr>
                      <a:r>
                        <a:rPr kumimoji="1" lang="en-US" altLang="zh-CN" sz="1400" b="0" i="0" u="none" strike="noStrike" kern="1200" cap="none" spc="0" normalizeH="0" baseline="0" noProof="0" dirty="0" err="1" smtClean="0">
                          <a:ln>
                            <a:noFill/>
                          </a:ln>
                          <a:solidFill>
                            <a:srgbClr val="080808"/>
                          </a:solidFill>
                          <a:effectLst/>
                          <a:uLnTx/>
                          <a:uFillTx/>
                          <a:latin typeface="+mn-lt"/>
                          <a:ea typeface="HGP創英角ｺﾞｼｯｸUB"/>
                          <a:cs typeface="Arial" pitchFamily="34" charset="0"/>
                        </a:rPr>
                        <a:t>ReMaSys</a:t>
                      </a:r>
                      <a:r>
                        <a:rPr kumimoji="1" lang="en-US" altLang="zh-CN" sz="1400" b="0" i="0" u="none" strike="noStrike" kern="1200" cap="none" spc="0" normalizeH="0" baseline="0" noProof="0" dirty="0" smtClean="0">
                          <a:ln>
                            <a:noFill/>
                          </a:ln>
                          <a:solidFill>
                            <a:srgbClr val="080808"/>
                          </a:solidFill>
                          <a:effectLst/>
                          <a:uLnTx/>
                          <a:uFillTx/>
                          <a:latin typeface="+mn-lt"/>
                          <a:ea typeface="HGP創英角ｺﾞｼｯｸUB"/>
                          <a:cs typeface="Arial" pitchFamily="34" charset="0"/>
                        </a:rPr>
                        <a:t> provide used cars distribution from Mercedes Benz China to dealers and Daimler employees, it has complete business workflow of bidding, it includes process of planning, inspection, pricing, bidding approval and handover, which is similar like EVMS.</a:t>
                      </a:r>
                    </a:p>
                    <a:p>
                      <a:pPr marL="284163" marR="0" lvl="1" indent="-166688" algn="l" defTabSz="914400" rtl="0" eaLnBrk="1" fontAlgn="base" latinLnBrk="0" hangingPunct="1">
                        <a:lnSpc>
                          <a:spcPct val="140000"/>
                        </a:lnSpc>
                        <a:spcBef>
                          <a:spcPts val="300"/>
                        </a:spcBef>
                        <a:spcAft>
                          <a:spcPct val="0"/>
                        </a:spcAft>
                        <a:buClr>
                          <a:srgbClr val="595959"/>
                        </a:buClr>
                        <a:buSzTx/>
                        <a:buFont typeface="Arial" pitchFamily="34" charset="0"/>
                        <a:buChar char="•"/>
                        <a:tabLst/>
                        <a:defRPr/>
                      </a:pPr>
                      <a:r>
                        <a:rPr kumimoji="1" lang="en-US" altLang="zh-CN" sz="1400" b="0" i="0" u="none" strike="noStrike" kern="1200" cap="none" spc="0" normalizeH="0" baseline="0" noProof="0" dirty="0" smtClean="0">
                          <a:ln>
                            <a:noFill/>
                          </a:ln>
                          <a:solidFill>
                            <a:srgbClr val="080808"/>
                          </a:solidFill>
                          <a:effectLst/>
                          <a:uLnTx/>
                          <a:uFillTx/>
                          <a:latin typeface="+mn-lt"/>
                          <a:ea typeface="HGP創英角ｺﾞｼｯｸUB"/>
                          <a:cs typeface="Arial" pitchFamily="34" charset="0"/>
                        </a:rPr>
                        <a:t>It supports bidding type of advance auction and tender auction.</a:t>
                      </a:r>
                    </a:p>
                    <a:p>
                      <a:pPr marL="284163" marR="0" lvl="1" indent="-166688" algn="l" defTabSz="914400" rtl="0" eaLnBrk="1" fontAlgn="base" latinLnBrk="0" hangingPunct="1">
                        <a:lnSpc>
                          <a:spcPct val="140000"/>
                        </a:lnSpc>
                        <a:spcBef>
                          <a:spcPts val="300"/>
                        </a:spcBef>
                        <a:spcAft>
                          <a:spcPct val="0"/>
                        </a:spcAft>
                        <a:buClr>
                          <a:srgbClr val="595959"/>
                        </a:buClr>
                        <a:buSzTx/>
                        <a:buFont typeface="Arial" pitchFamily="34" charset="0"/>
                        <a:buChar char="•"/>
                        <a:tabLst/>
                        <a:defRPr/>
                      </a:pPr>
                      <a:r>
                        <a:rPr kumimoji="1" lang="en-US" altLang="zh-CN" sz="1400" b="0" i="0" u="none" strike="noStrike" kern="1200" cap="none" spc="0" normalizeH="0" baseline="0" noProof="0" dirty="0" smtClean="0">
                          <a:ln>
                            <a:noFill/>
                          </a:ln>
                          <a:solidFill>
                            <a:srgbClr val="080808"/>
                          </a:solidFill>
                          <a:effectLst/>
                          <a:uLnTx/>
                          <a:uFillTx/>
                          <a:latin typeface="+mn-lt"/>
                          <a:ea typeface="HGP創英角ｺﾞｼｯｸUB"/>
                          <a:cs typeface="Arial" pitchFamily="34" charset="0"/>
                        </a:rPr>
                        <a:t>Through</a:t>
                      </a:r>
                      <a:r>
                        <a:rPr kumimoji="1" lang="zh-CN" altLang="en-US" sz="1400" b="0" i="0" u="none" strike="noStrike" kern="1200" cap="none" spc="0" normalizeH="0" baseline="0" noProof="0" dirty="0" smtClean="0">
                          <a:ln>
                            <a:noFill/>
                          </a:ln>
                          <a:solidFill>
                            <a:srgbClr val="080808"/>
                          </a:solidFill>
                          <a:effectLst/>
                          <a:uLnTx/>
                          <a:uFillTx/>
                          <a:latin typeface="+mn-lt"/>
                          <a:ea typeface="HGP創英角ｺﾞｼｯｸUB"/>
                          <a:cs typeface="Arial" pitchFamily="34" charset="0"/>
                        </a:rPr>
                        <a:t> </a:t>
                      </a:r>
                      <a:r>
                        <a:rPr kumimoji="1" lang="en-US" altLang="zh-CN" sz="1400" b="0" i="0" u="none" strike="noStrike" kern="1200" cap="none" spc="0" normalizeH="0" baseline="0" noProof="0" dirty="0" smtClean="0">
                          <a:ln>
                            <a:noFill/>
                          </a:ln>
                          <a:solidFill>
                            <a:srgbClr val="080808"/>
                          </a:solidFill>
                          <a:effectLst/>
                          <a:uLnTx/>
                          <a:uFillTx/>
                          <a:latin typeface="+mn-lt"/>
                          <a:ea typeface="HGP創英角ｺﾞｼｯｸUB"/>
                          <a:cs typeface="Arial" pitchFamily="34" charset="0"/>
                        </a:rPr>
                        <a:t>this project, NTT DATA have better understanding of vehicle bidding process, and have good experience of integrate with other Daimler’s system, such as interact with DMS to get repair information of vehicle.</a:t>
                      </a:r>
                      <a:endPar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bl>
          </a:graphicData>
        </a:graphic>
      </p:graphicFrame>
      <p:sp>
        <p:nvSpPr>
          <p:cNvPr id="9" name="文本框 8"/>
          <p:cNvSpPr txBox="1"/>
          <p:nvPr/>
        </p:nvSpPr>
        <p:spPr>
          <a:xfrm>
            <a:off x="748027" y="542266"/>
            <a:ext cx="4456669" cy="261610"/>
          </a:xfrm>
          <a:prstGeom prst="rect">
            <a:avLst/>
          </a:prstGeom>
          <a:noFill/>
        </p:spPr>
        <p:txBody>
          <a:bodyPr wrap="none" rtlCol="0">
            <a:spAutoFit/>
          </a:bodyPr>
          <a:lstStyle/>
          <a:p>
            <a:r>
              <a:rPr kumimoji="1" lang="de-DE" altLang="zh-CN" sz="1100" dirty="0" smtClean="0">
                <a:solidFill>
                  <a:prstClr val="white">
                    <a:lumMod val="50000"/>
                  </a:prstClr>
                </a:solidFill>
                <a:ea typeface="DengXian" panose="02010600030101010101" pitchFamily="2" charset="-122"/>
              </a:rPr>
              <a:t>A professional vehicle remarketing tool for dealers and Daimler employees</a:t>
            </a:r>
            <a:endParaRPr kumimoji="1" lang="de-DE" altLang="zh-CN" sz="1100" dirty="0">
              <a:solidFill>
                <a:prstClr val="white">
                  <a:lumMod val="50000"/>
                </a:prstClr>
              </a:solidFill>
              <a:ea typeface="DengXian" panose="02010600030101010101" pitchFamily="2" charset="-122"/>
            </a:endParaRPr>
          </a:p>
        </p:txBody>
      </p:sp>
    </p:spTree>
    <p:extLst>
      <p:ext uri="{BB962C8B-B14F-4D97-AF65-F5344CB8AC3E}">
        <p14:creationId xmlns:p14="http://schemas.microsoft.com/office/powerpoint/2010/main" val="598066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p:cNvSpPr/>
          <p:nvPr/>
        </p:nvSpPr>
        <p:spPr>
          <a:xfrm>
            <a:off x="759178" y="153756"/>
            <a:ext cx="3908442" cy="461665"/>
          </a:xfrm>
          <a:prstGeom prst="rect">
            <a:avLst/>
          </a:prstGeom>
        </p:spPr>
        <p:txBody>
          <a:bodyPr wrap="none">
            <a:spAutoFit/>
          </a:bodyPr>
          <a:lstStyle/>
          <a:p>
            <a:r>
              <a:rPr lang="en-US" altLang="zh-CN" sz="2400" dirty="0">
                <a:solidFill>
                  <a:srgbClr val="4473C4"/>
                </a:solidFill>
                <a:latin typeface="Impact" charset="0"/>
                <a:ea typeface="Impact" charset="0"/>
                <a:cs typeface="Impact" charset="0"/>
                <a:sym typeface="Segoe UI" panose="020B0502040204020203" pitchFamily="34" charset="0"/>
              </a:rPr>
              <a:t>Case Study </a:t>
            </a:r>
            <a:r>
              <a:rPr lang="en-US" altLang="zh-CN" sz="2400" dirty="0" smtClean="0">
                <a:solidFill>
                  <a:srgbClr val="4473C4"/>
                </a:solidFill>
                <a:latin typeface="Impact" charset="0"/>
                <a:ea typeface="Impact" charset="0"/>
                <a:cs typeface="Impact" charset="0"/>
                <a:sym typeface="Segoe UI" panose="020B0502040204020203" pitchFamily="34" charset="0"/>
              </a:rPr>
              <a:t>4 – CRM Operation</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110" name="矩形 109"/>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1" name="矩形 110"/>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3" name="文本框 112"/>
          <p:cNvSpPr txBox="1"/>
          <p:nvPr/>
        </p:nvSpPr>
        <p:spPr>
          <a:xfrm>
            <a:off x="748027" y="542266"/>
            <a:ext cx="3239990" cy="261610"/>
          </a:xfrm>
          <a:prstGeom prst="rect">
            <a:avLst/>
          </a:prstGeom>
          <a:noFill/>
        </p:spPr>
        <p:txBody>
          <a:bodyPr wrap="none" rtlCol="0">
            <a:spAutoFit/>
          </a:bodyPr>
          <a:lstStyle/>
          <a:p>
            <a:r>
              <a:rPr kumimoji="1" lang="de-DE" altLang="zh-CN" sz="1100" dirty="0" smtClean="0">
                <a:solidFill>
                  <a:prstClr val="white">
                    <a:lumMod val="50000"/>
                  </a:prstClr>
                </a:solidFill>
              </a:rPr>
              <a:t>A professional application operation for Daimler CRM</a:t>
            </a:r>
            <a:endParaRPr kumimoji="1" lang="de-DE" altLang="zh-CN" sz="1100" dirty="0">
              <a:solidFill>
                <a:prstClr val="white">
                  <a:lumMod val="50000"/>
                </a:prstClr>
              </a:solidFill>
            </a:endParaRPr>
          </a:p>
        </p:txBody>
      </p:sp>
      <p:sp>
        <p:nvSpPr>
          <p:cNvPr id="6" name="object 15"/>
          <p:cNvSpPr/>
          <p:nvPr/>
        </p:nvSpPr>
        <p:spPr>
          <a:xfrm>
            <a:off x="570714" y="1084680"/>
            <a:ext cx="3444240" cy="622358"/>
          </a:xfrm>
          <a:custGeom>
            <a:avLst/>
            <a:gdLst/>
            <a:ahLst/>
            <a:cxnLst/>
            <a:rect l="l" t="t" r="r" b="b"/>
            <a:pathLst>
              <a:path w="3444240" h="595884">
                <a:moveTo>
                  <a:pt x="0" y="595884"/>
                </a:moveTo>
                <a:lnTo>
                  <a:pt x="2755391" y="595884"/>
                </a:lnTo>
                <a:lnTo>
                  <a:pt x="3444240" y="0"/>
                </a:lnTo>
                <a:lnTo>
                  <a:pt x="688848" y="0"/>
                </a:lnTo>
                <a:lnTo>
                  <a:pt x="0" y="595884"/>
                </a:lnTo>
                <a:close/>
              </a:path>
            </a:pathLst>
          </a:custGeom>
          <a:solidFill>
            <a:srgbClr val="6785C1"/>
          </a:solidFill>
        </p:spPr>
        <p:txBody>
          <a:bodyPr wrap="square" lIns="0" tIns="0" rIns="0" bIns="0" rtlCol="0">
            <a:noAutofit/>
          </a:bodyPr>
          <a:lstStyle/>
          <a:p>
            <a:endParaRPr>
              <a:solidFill>
                <a:prstClr val="black"/>
              </a:solidFill>
            </a:endParaRPr>
          </a:p>
        </p:txBody>
      </p:sp>
      <p:sp>
        <p:nvSpPr>
          <p:cNvPr id="7" name="object 16"/>
          <p:cNvSpPr/>
          <p:nvPr/>
        </p:nvSpPr>
        <p:spPr>
          <a:xfrm>
            <a:off x="3355920" y="1070392"/>
            <a:ext cx="8836079" cy="625873"/>
          </a:xfrm>
          <a:custGeom>
            <a:avLst/>
            <a:gdLst/>
            <a:ahLst/>
            <a:cxnLst/>
            <a:rect l="l" t="t" r="r" b="b"/>
            <a:pathLst>
              <a:path w="8458200" h="594360">
                <a:moveTo>
                  <a:pt x="0" y="594360"/>
                </a:moveTo>
                <a:lnTo>
                  <a:pt x="7769225" y="594360"/>
                </a:lnTo>
                <a:lnTo>
                  <a:pt x="8458200" y="0"/>
                </a:lnTo>
                <a:lnTo>
                  <a:pt x="688974" y="0"/>
                </a:lnTo>
                <a:lnTo>
                  <a:pt x="0" y="594360"/>
                </a:lnTo>
                <a:close/>
              </a:path>
            </a:pathLst>
          </a:custGeom>
          <a:solidFill>
            <a:srgbClr val="8AA1CF"/>
          </a:solidFill>
        </p:spPr>
        <p:txBody>
          <a:bodyPr wrap="square" lIns="0" tIns="0" rIns="0" bIns="0" rtlCol="0">
            <a:noAutofit/>
          </a:bodyPr>
          <a:lstStyle/>
          <a:p>
            <a:endParaRPr>
              <a:solidFill>
                <a:prstClr val="black"/>
              </a:solidFill>
            </a:endParaRPr>
          </a:p>
        </p:txBody>
      </p:sp>
      <p:sp>
        <p:nvSpPr>
          <p:cNvPr id="10" name="object 9"/>
          <p:cNvSpPr txBox="1"/>
          <p:nvPr/>
        </p:nvSpPr>
        <p:spPr>
          <a:xfrm>
            <a:off x="4014954" y="1119282"/>
            <a:ext cx="7540737" cy="587756"/>
          </a:xfrm>
          <a:prstGeom prst="rect">
            <a:avLst/>
          </a:prstGeom>
        </p:spPr>
        <p:txBody>
          <a:bodyPr wrap="square" lIns="0" tIns="0" rIns="0" bIns="0" rtlCol="0">
            <a:noAutofit/>
          </a:bodyPr>
          <a:lstStyle/>
          <a:p>
            <a:pPr marL="12700">
              <a:lnSpc>
                <a:spcPts val="1510"/>
              </a:lnSpc>
              <a:spcBef>
                <a:spcPts val="105"/>
              </a:spcBef>
            </a:pPr>
            <a:r>
              <a:rPr sz="1400" b="1" spc="-4" dirty="0" smtClean="0">
                <a:solidFill>
                  <a:prstClr val="white"/>
                </a:solidFill>
                <a:cs typeface="Arial"/>
              </a:rPr>
              <a:t>NT</a:t>
            </a:r>
            <a:r>
              <a:rPr sz="1400" b="1" dirty="0" smtClean="0">
                <a:solidFill>
                  <a:prstClr val="white"/>
                </a:solidFill>
                <a:cs typeface="Arial"/>
              </a:rPr>
              <a:t>T</a:t>
            </a:r>
            <a:r>
              <a:rPr sz="1400" b="1" spc="-34" dirty="0" smtClean="0">
                <a:solidFill>
                  <a:prstClr val="white"/>
                </a:solidFill>
                <a:cs typeface="Arial"/>
              </a:rPr>
              <a:t> </a:t>
            </a:r>
            <a:r>
              <a:rPr sz="1400" b="1" spc="-4" dirty="0" smtClean="0">
                <a:solidFill>
                  <a:prstClr val="white"/>
                </a:solidFill>
                <a:cs typeface="Arial"/>
              </a:rPr>
              <a:t>D</a:t>
            </a:r>
            <a:r>
              <a:rPr sz="1400" b="1" spc="-109" dirty="0" smtClean="0">
                <a:solidFill>
                  <a:prstClr val="white"/>
                </a:solidFill>
                <a:cs typeface="Arial"/>
              </a:rPr>
              <a:t>A</a:t>
            </a:r>
            <a:r>
              <a:rPr sz="1400" b="1" spc="-114" dirty="0" smtClean="0">
                <a:solidFill>
                  <a:prstClr val="white"/>
                </a:solidFill>
                <a:cs typeface="Arial"/>
              </a:rPr>
              <a:t>T</a:t>
            </a:r>
            <a:r>
              <a:rPr sz="1400" b="1" dirty="0" smtClean="0">
                <a:solidFill>
                  <a:prstClr val="white"/>
                </a:solidFill>
                <a:cs typeface="Arial"/>
              </a:rPr>
              <a:t>A</a:t>
            </a:r>
            <a:r>
              <a:rPr sz="1400" b="1" spc="-64" dirty="0" smtClean="0">
                <a:solidFill>
                  <a:prstClr val="white"/>
                </a:solidFill>
                <a:cs typeface="Arial"/>
              </a:rPr>
              <a:t> </a:t>
            </a:r>
            <a:r>
              <a:rPr sz="1400" b="1" spc="4" dirty="0" smtClean="0">
                <a:solidFill>
                  <a:prstClr val="white"/>
                </a:solidFill>
                <a:cs typeface="Arial"/>
              </a:rPr>
              <a:t>s</a:t>
            </a:r>
            <a:r>
              <a:rPr sz="1400" b="1" dirty="0" smtClean="0">
                <a:solidFill>
                  <a:prstClr val="white"/>
                </a:solidFill>
                <a:cs typeface="Arial"/>
              </a:rPr>
              <a:t>er</a:t>
            </a:r>
            <a:r>
              <a:rPr sz="1400" b="1" spc="-19" dirty="0" smtClean="0">
                <a:solidFill>
                  <a:prstClr val="white"/>
                </a:solidFill>
                <a:cs typeface="Arial"/>
              </a:rPr>
              <a:t>v</a:t>
            </a:r>
            <a:r>
              <a:rPr sz="1400" b="1" dirty="0" smtClean="0">
                <a:solidFill>
                  <a:prstClr val="white"/>
                </a:solidFill>
                <a:cs typeface="Arial"/>
              </a:rPr>
              <a:t>es</a:t>
            </a:r>
            <a:r>
              <a:rPr sz="1400" b="1" spc="-9" dirty="0" smtClean="0">
                <a:solidFill>
                  <a:prstClr val="white"/>
                </a:solidFill>
                <a:cs typeface="Arial"/>
              </a:rPr>
              <a:t> </a:t>
            </a:r>
            <a:r>
              <a:rPr lang="en-US" sz="1400" b="1" spc="-4" dirty="0" smtClean="0">
                <a:solidFill>
                  <a:prstClr val="white"/>
                </a:solidFill>
                <a:cs typeface="Arial"/>
              </a:rPr>
              <a:t>Daimler </a:t>
            </a:r>
            <a:r>
              <a:rPr sz="1400" b="1" spc="-4" dirty="0" smtClean="0">
                <a:solidFill>
                  <a:prstClr val="white"/>
                </a:solidFill>
                <a:cs typeface="Arial"/>
              </a:rPr>
              <a:t>CR</a:t>
            </a:r>
            <a:r>
              <a:rPr sz="1400" b="1" dirty="0" smtClean="0">
                <a:solidFill>
                  <a:prstClr val="white"/>
                </a:solidFill>
                <a:cs typeface="Arial"/>
              </a:rPr>
              <a:t>M</a:t>
            </a:r>
            <a:r>
              <a:rPr sz="1400" b="1" spc="-9" dirty="0" smtClean="0">
                <a:solidFill>
                  <a:prstClr val="white"/>
                </a:solidFill>
                <a:cs typeface="Arial"/>
              </a:rPr>
              <a:t> </a:t>
            </a:r>
            <a:r>
              <a:rPr sz="1400" b="1" dirty="0" smtClean="0">
                <a:solidFill>
                  <a:prstClr val="white"/>
                </a:solidFill>
                <a:cs typeface="Arial"/>
              </a:rPr>
              <a:t>operation</a:t>
            </a:r>
            <a:r>
              <a:rPr sz="1400" b="1" spc="-34" dirty="0" smtClean="0">
                <a:solidFill>
                  <a:prstClr val="white"/>
                </a:solidFill>
                <a:cs typeface="Arial"/>
              </a:rPr>
              <a:t> </a:t>
            </a:r>
            <a:r>
              <a:rPr sz="1400" b="1" spc="4" dirty="0" smtClean="0">
                <a:solidFill>
                  <a:prstClr val="white"/>
                </a:solidFill>
                <a:cs typeface="Arial"/>
              </a:rPr>
              <a:t>s</a:t>
            </a:r>
            <a:r>
              <a:rPr sz="1400" b="1" dirty="0" smtClean="0">
                <a:solidFill>
                  <a:prstClr val="white"/>
                </a:solidFill>
                <a:cs typeface="Arial"/>
              </a:rPr>
              <a:t>in</a:t>
            </a:r>
            <a:r>
              <a:rPr sz="1400" b="1" spc="4" dirty="0" smtClean="0">
                <a:solidFill>
                  <a:prstClr val="white"/>
                </a:solidFill>
                <a:cs typeface="Arial"/>
              </a:rPr>
              <a:t>c</a:t>
            </a:r>
            <a:r>
              <a:rPr sz="1400" b="1" dirty="0" smtClean="0">
                <a:solidFill>
                  <a:prstClr val="white"/>
                </a:solidFill>
                <a:cs typeface="Arial"/>
              </a:rPr>
              <a:t>e</a:t>
            </a:r>
            <a:r>
              <a:rPr sz="1400" b="1" spc="-29" dirty="0" smtClean="0">
                <a:solidFill>
                  <a:prstClr val="white"/>
                </a:solidFill>
                <a:cs typeface="Arial"/>
              </a:rPr>
              <a:t> </a:t>
            </a:r>
            <a:r>
              <a:rPr sz="1400" b="1" spc="4" dirty="0" smtClean="0">
                <a:solidFill>
                  <a:prstClr val="white"/>
                </a:solidFill>
                <a:cs typeface="Arial"/>
              </a:rPr>
              <a:t>f</a:t>
            </a:r>
            <a:r>
              <a:rPr sz="1400" b="1" dirty="0" smtClean="0">
                <a:solidFill>
                  <a:prstClr val="white"/>
                </a:solidFill>
                <a:cs typeface="Arial"/>
              </a:rPr>
              <a:t>ir</a:t>
            </a:r>
            <a:r>
              <a:rPr sz="1400" b="1" spc="4" dirty="0" smtClean="0">
                <a:solidFill>
                  <a:prstClr val="white"/>
                </a:solidFill>
                <a:cs typeface="Arial"/>
              </a:rPr>
              <a:t>s</a:t>
            </a:r>
            <a:r>
              <a:rPr sz="1400" b="1" dirty="0" smtClean="0">
                <a:solidFill>
                  <a:prstClr val="white"/>
                </a:solidFill>
                <a:cs typeface="Arial"/>
              </a:rPr>
              <a:t>t</a:t>
            </a:r>
            <a:r>
              <a:rPr sz="1400" b="1" spc="-25" dirty="0" smtClean="0">
                <a:solidFill>
                  <a:prstClr val="white"/>
                </a:solidFill>
                <a:cs typeface="Arial"/>
              </a:rPr>
              <a:t> </a:t>
            </a:r>
            <a:r>
              <a:rPr sz="1400" b="1" dirty="0" smtClean="0">
                <a:solidFill>
                  <a:prstClr val="white"/>
                </a:solidFill>
                <a:cs typeface="Arial"/>
              </a:rPr>
              <a:t>relea</a:t>
            </a:r>
            <a:r>
              <a:rPr sz="1400" b="1" spc="4" dirty="0" smtClean="0">
                <a:solidFill>
                  <a:prstClr val="white"/>
                </a:solidFill>
                <a:cs typeface="Arial"/>
              </a:rPr>
              <a:t>s</a:t>
            </a:r>
            <a:r>
              <a:rPr sz="1400" b="1" dirty="0" smtClean="0">
                <a:solidFill>
                  <a:prstClr val="white"/>
                </a:solidFill>
                <a:cs typeface="Arial"/>
              </a:rPr>
              <a:t>e</a:t>
            </a:r>
            <a:r>
              <a:rPr sz="1400" b="1" spc="-29" dirty="0" smtClean="0">
                <a:solidFill>
                  <a:prstClr val="white"/>
                </a:solidFill>
                <a:cs typeface="Arial"/>
              </a:rPr>
              <a:t> </a:t>
            </a:r>
            <a:r>
              <a:rPr lang="en-US" sz="1400" b="1" dirty="0">
                <a:solidFill>
                  <a:prstClr val="white"/>
                </a:solidFill>
                <a:cs typeface="Arial"/>
              </a:rPr>
              <a:t>i</a:t>
            </a:r>
            <a:r>
              <a:rPr sz="1400" b="1" dirty="0" smtClean="0">
                <a:solidFill>
                  <a:prstClr val="white"/>
                </a:solidFill>
                <a:cs typeface="Arial"/>
              </a:rPr>
              <a:t>n</a:t>
            </a:r>
            <a:r>
              <a:rPr sz="1400" b="1" spc="-14" dirty="0" smtClean="0">
                <a:solidFill>
                  <a:prstClr val="white"/>
                </a:solidFill>
                <a:cs typeface="Arial"/>
              </a:rPr>
              <a:t> </a:t>
            </a:r>
            <a:r>
              <a:rPr sz="1400" b="1" dirty="0" smtClean="0">
                <a:solidFill>
                  <a:prstClr val="white"/>
                </a:solidFill>
                <a:cs typeface="Arial"/>
              </a:rPr>
              <a:t>2013</a:t>
            </a:r>
            <a:r>
              <a:rPr lang="en-US" sz="1400" b="1" dirty="0" smtClean="0">
                <a:solidFill>
                  <a:prstClr val="white"/>
                </a:solidFill>
                <a:cs typeface="Arial"/>
              </a:rPr>
              <a:t>. </a:t>
            </a:r>
            <a:r>
              <a:rPr lang="en-US" sz="1400" b="1" spc="-94" dirty="0" smtClean="0">
                <a:solidFill>
                  <a:prstClr val="white"/>
                </a:solidFill>
                <a:cs typeface="Arial"/>
              </a:rPr>
              <a:t>The service scope is extending supporting BMBS, MB TW together with Daimler business requirement increase. </a:t>
            </a:r>
            <a:r>
              <a:rPr sz="1400" b="1" dirty="0" smtClean="0">
                <a:solidFill>
                  <a:prstClr val="white"/>
                </a:solidFill>
                <a:cs typeface="Arial"/>
              </a:rPr>
              <a:t>As</a:t>
            </a:r>
            <a:r>
              <a:rPr sz="1400" b="1" spc="4" dirty="0" smtClean="0">
                <a:solidFill>
                  <a:prstClr val="white"/>
                </a:solidFill>
                <a:cs typeface="Arial"/>
              </a:rPr>
              <a:t> t</a:t>
            </a:r>
            <a:r>
              <a:rPr sz="1400" b="1" dirty="0" smtClean="0">
                <a:solidFill>
                  <a:prstClr val="white"/>
                </a:solidFill>
                <a:cs typeface="Arial"/>
              </a:rPr>
              <a:t>he </a:t>
            </a:r>
            <a:r>
              <a:rPr sz="1400" b="1" spc="4" dirty="0" smtClean="0">
                <a:solidFill>
                  <a:prstClr val="white"/>
                </a:solidFill>
                <a:cs typeface="Arial"/>
              </a:rPr>
              <a:t>t</a:t>
            </a:r>
            <a:r>
              <a:rPr sz="1400" b="1" dirty="0" smtClean="0">
                <a:solidFill>
                  <a:prstClr val="white"/>
                </a:solidFill>
                <a:cs typeface="Arial"/>
              </a:rPr>
              <a:t>eam</a:t>
            </a:r>
            <a:r>
              <a:rPr sz="1400" b="1" spc="-24" dirty="0" smtClean="0">
                <a:solidFill>
                  <a:prstClr val="white"/>
                </a:solidFill>
                <a:cs typeface="Arial"/>
              </a:rPr>
              <a:t> </a:t>
            </a:r>
            <a:r>
              <a:rPr sz="1400" b="1" dirty="0" smtClean="0">
                <a:solidFill>
                  <a:prstClr val="white"/>
                </a:solidFill>
                <a:cs typeface="Arial"/>
              </a:rPr>
              <a:t>grew</a:t>
            </a:r>
            <a:r>
              <a:rPr sz="1400" b="1" spc="-19" dirty="0" smtClean="0">
                <a:solidFill>
                  <a:prstClr val="white"/>
                </a:solidFill>
                <a:cs typeface="Arial"/>
              </a:rPr>
              <a:t> </a:t>
            </a:r>
            <a:r>
              <a:rPr sz="1400" b="1" spc="4" dirty="0" smtClean="0">
                <a:solidFill>
                  <a:prstClr val="white"/>
                </a:solidFill>
                <a:cs typeface="Arial"/>
              </a:rPr>
              <a:t>c</a:t>
            </a:r>
            <a:r>
              <a:rPr sz="1400" b="1" dirty="0" smtClean="0">
                <a:solidFill>
                  <a:prstClr val="white"/>
                </a:solidFill>
                <a:cs typeface="Arial"/>
              </a:rPr>
              <a:t>apability</a:t>
            </a:r>
            <a:r>
              <a:rPr sz="1400" b="1" spc="-29" dirty="0" smtClean="0">
                <a:solidFill>
                  <a:prstClr val="white"/>
                </a:solidFill>
                <a:cs typeface="Arial"/>
              </a:rPr>
              <a:t> </a:t>
            </a:r>
            <a:r>
              <a:rPr sz="1400" b="1" spc="4" dirty="0" smtClean="0">
                <a:solidFill>
                  <a:prstClr val="white"/>
                </a:solidFill>
                <a:cs typeface="Arial"/>
              </a:rPr>
              <a:t>t</a:t>
            </a:r>
            <a:r>
              <a:rPr sz="1400" b="1" dirty="0" smtClean="0">
                <a:solidFill>
                  <a:prstClr val="white"/>
                </a:solidFill>
                <a:cs typeface="Arial"/>
              </a:rPr>
              <a:t>ogeth</a:t>
            </a:r>
            <a:r>
              <a:rPr sz="1400" b="1" spc="-9" dirty="0" smtClean="0">
                <a:solidFill>
                  <a:prstClr val="white"/>
                </a:solidFill>
                <a:cs typeface="Arial"/>
              </a:rPr>
              <a:t>e</a:t>
            </a:r>
            <a:r>
              <a:rPr sz="1400" b="1" dirty="0" smtClean="0">
                <a:solidFill>
                  <a:prstClr val="white"/>
                </a:solidFill>
                <a:cs typeface="Arial"/>
              </a:rPr>
              <a:t>r</a:t>
            </a:r>
            <a:r>
              <a:rPr sz="1400" b="1" spc="-39" dirty="0" smtClean="0">
                <a:solidFill>
                  <a:prstClr val="white"/>
                </a:solidFill>
                <a:cs typeface="Arial"/>
              </a:rPr>
              <a:t> </a:t>
            </a:r>
            <a:r>
              <a:rPr sz="1400" b="1" spc="-19" dirty="0" smtClean="0">
                <a:solidFill>
                  <a:prstClr val="white"/>
                </a:solidFill>
                <a:cs typeface="Arial"/>
              </a:rPr>
              <a:t>w</a:t>
            </a:r>
            <a:r>
              <a:rPr sz="1400" b="1" dirty="0" smtClean="0">
                <a:solidFill>
                  <a:prstClr val="white"/>
                </a:solidFill>
                <a:cs typeface="Arial"/>
              </a:rPr>
              <a:t>i</a:t>
            </a:r>
            <a:r>
              <a:rPr sz="1400" b="1" spc="4" dirty="0" smtClean="0">
                <a:solidFill>
                  <a:prstClr val="white"/>
                </a:solidFill>
                <a:cs typeface="Arial"/>
              </a:rPr>
              <a:t>t</a:t>
            </a:r>
            <a:r>
              <a:rPr sz="1400" b="1" dirty="0" smtClean="0">
                <a:solidFill>
                  <a:prstClr val="white"/>
                </a:solidFill>
                <a:cs typeface="Arial"/>
              </a:rPr>
              <a:t>h</a:t>
            </a:r>
            <a:r>
              <a:rPr sz="1400" b="1" spc="4" dirty="0" smtClean="0">
                <a:solidFill>
                  <a:prstClr val="white"/>
                </a:solidFill>
                <a:cs typeface="Arial"/>
              </a:rPr>
              <a:t> </a:t>
            </a:r>
            <a:r>
              <a:rPr sz="1400" b="1" spc="-4" dirty="0" smtClean="0">
                <a:solidFill>
                  <a:prstClr val="white"/>
                </a:solidFill>
                <a:cs typeface="Arial"/>
              </a:rPr>
              <a:t>D</a:t>
            </a:r>
            <a:r>
              <a:rPr sz="1400" b="1" dirty="0" smtClean="0">
                <a:solidFill>
                  <a:prstClr val="white"/>
                </a:solidFill>
                <a:cs typeface="Arial"/>
              </a:rPr>
              <a:t>ai</a:t>
            </a:r>
            <a:r>
              <a:rPr sz="1400" b="1" spc="-4" dirty="0" smtClean="0">
                <a:solidFill>
                  <a:prstClr val="white"/>
                </a:solidFill>
                <a:cs typeface="Arial"/>
              </a:rPr>
              <a:t>m</a:t>
            </a:r>
            <a:r>
              <a:rPr sz="1400" b="1" dirty="0" smtClean="0">
                <a:solidFill>
                  <a:prstClr val="white"/>
                </a:solidFill>
                <a:cs typeface="Arial"/>
              </a:rPr>
              <a:t>ler</a:t>
            </a:r>
            <a:r>
              <a:rPr sz="1400" b="1" spc="-14" dirty="0" smtClean="0">
                <a:solidFill>
                  <a:prstClr val="white"/>
                </a:solidFill>
                <a:cs typeface="Arial"/>
              </a:rPr>
              <a:t> </a:t>
            </a:r>
            <a:r>
              <a:rPr sz="1400" b="1" dirty="0" smtClean="0">
                <a:solidFill>
                  <a:prstClr val="white"/>
                </a:solidFill>
                <a:cs typeface="Arial"/>
              </a:rPr>
              <a:t>o</a:t>
            </a:r>
            <a:r>
              <a:rPr sz="1400" b="1" spc="-19" dirty="0" smtClean="0">
                <a:solidFill>
                  <a:prstClr val="white"/>
                </a:solidFill>
                <a:cs typeface="Arial"/>
              </a:rPr>
              <a:t>v</a:t>
            </a:r>
            <a:r>
              <a:rPr sz="1400" b="1" dirty="0" smtClean="0">
                <a:solidFill>
                  <a:prstClr val="white"/>
                </a:solidFill>
                <a:cs typeface="Arial"/>
              </a:rPr>
              <a:t>er</a:t>
            </a:r>
            <a:r>
              <a:rPr sz="1400" b="1" spc="-4" dirty="0" smtClean="0">
                <a:solidFill>
                  <a:prstClr val="white"/>
                </a:solidFill>
                <a:cs typeface="Arial"/>
              </a:rPr>
              <a:t> </a:t>
            </a:r>
            <a:r>
              <a:rPr sz="1400" b="1" spc="-19" dirty="0" smtClean="0">
                <a:solidFill>
                  <a:prstClr val="white"/>
                </a:solidFill>
                <a:cs typeface="Arial"/>
              </a:rPr>
              <a:t>y</a:t>
            </a:r>
            <a:r>
              <a:rPr sz="1400" b="1" dirty="0" smtClean="0">
                <a:solidFill>
                  <a:prstClr val="white"/>
                </a:solidFill>
                <a:cs typeface="Arial"/>
              </a:rPr>
              <a:t>ear</a:t>
            </a:r>
            <a:r>
              <a:rPr sz="1400" b="1" spc="4" dirty="0" smtClean="0">
                <a:solidFill>
                  <a:prstClr val="white"/>
                </a:solidFill>
                <a:cs typeface="Arial"/>
              </a:rPr>
              <a:t>s</a:t>
            </a:r>
            <a:r>
              <a:rPr sz="1400" b="1" dirty="0" smtClean="0">
                <a:solidFill>
                  <a:prstClr val="white"/>
                </a:solidFill>
                <a:cs typeface="Arial"/>
              </a:rPr>
              <a:t>,</a:t>
            </a:r>
            <a:r>
              <a:rPr sz="1400" b="1" spc="-9" dirty="0" smtClean="0">
                <a:solidFill>
                  <a:prstClr val="white"/>
                </a:solidFill>
                <a:cs typeface="Arial"/>
              </a:rPr>
              <a:t> </a:t>
            </a:r>
            <a:r>
              <a:rPr sz="1400" b="1" dirty="0" smtClean="0">
                <a:solidFill>
                  <a:prstClr val="white"/>
                </a:solidFill>
                <a:cs typeface="Arial"/>
              </a:rPr>
              <a:t>it gained</a:t>
            </a:r>
            <a:r>
              <a:rPr sz="1400" b="1" spc="-29" dirty="0" smtClean="0">
                <a:solidFill>
                  <a:prstClr val="white"/>
                </a:solidFill>
                <a:cs typeface="Arial"/>
              </a:rPr>
              <a:t> </a:t>
            </a:r>
            <a:r>
              <a:rPr sz="1400" b="1" dirty="0" smtClean="0">
                <a:solidFill>
                  <a:prstClr val="white"/>
                </a:solidFill>
                <a:cs typeface="Arial"/>
              </a:rPr>
              <a:t>produc</a:t>
            </a:r>
            <a:r>
              <a:rPr sz="1400" b="1" spc="9" dirty="0" smtClean="0">
                <a:solidFill>
                  <a:prstClr val="white"/>
                </a:solidFill>
                <a:cs typeface="Arial"/>
              </a:rPr>
              <a:t>t</a:t>
            </a:r>
            <a:r>
              <a:rPr sz="1400" b="1" dirty="0" smtClean="0">
                <a:solidFill>
                  <a:prstClr val="white"/>
                </a:solidFill>
                <a:cs typeface="Arial"/>
              </a:rPr>
              <a:t>i</a:t>
            </a:r>
            <a:r>
              <a:rPr sz="1400" b="1" spc="-19" dirty="0" smtClean="0">
                <a:solidFill>
                  <a:prstClr val="white"/>
                </a:solidFill>
                <a:cs typeface="Arial"/>
              </a:rPr>
              <a:t>v</a:t>
            </a:r>
            <a:r>
              <a:rPr sz="1400" b="1" dirty="0" smtClean="0">
                <a:solidFill>
                  <a:prstClr val="white"/>
                </a:solidFill>
                <a:cs typeface="Arial"/>
              </a:rPr>
              <a:t>i</a:t>
            </a:r>
            <a:r>
              <a:rPr sz="1400" b="1" spc="4" dirty="0" smtClean="0">
                <a:solidFill>
                  <a:prstClr val="white"/>
                </a:solidFill>
                <a:cs typeface="Arial"/>
              </a:rPr>
              <a:t>t</a:t>
            </a:r>
            <a:r>
              <a:rPr sz="1400" b="1" dirty="0" smtClean="0">
                <a:solidFill>
                  <a:prstClr val="white"/>
                </a:solidFill>
                <a:cs typeface="Arial"/>
              </a:rPr>
              <a:t>y deli</a:t>
            </a:r>
            <a:r>
              <a:rPr sz="1400" b="1" spc="-19" dirty="0" smtClean="0">
                <a:solidFill>
                  <a:prstClr val="white"/>
                </a:solidFill>
                <a:cs typeface="Arial"/>
              </a:rPr>
              <a:t>v</a:t>
            </a:r>
            <a:r>
              <a:rPr sz="1400" b="1" dirty="0" smtClean="0">
                <a:solidFill>
                  <a:prstClr val="white"/>
                </a:solidFill>
                <a:cs typeface="Arial"/>
              </a:rPr>
              <a:t>ered</a:t>
            </a:r>
            <a:r>
              <a:rPr sz="1400" b="1" spc="-14" dirty="0" smtClean="0">
                <a:solidFill>
                  <a:prstClr val="white"/>
                </a:solidFill>
                <a:cs typeface="Arial"/>
              </a:rPr>
              <a:t> </a:t>
            </a:r>
            <a:r>
              <a:rPr sz="1400" b="1" spc="4" dirty="0" smtClean="0">
                <a:solidFill>
                  <a:prstClr val="white"/>
                </a:solidFill>
                <a:cs typeface="Arial"/>
              </a:rPr>
              <a:t>c</a:t>
            </a:r>
            <a:r>
              <a:rPr sz="1400" b="1" dirty="0" smtClean="0">
                <a:solidFill>
                  <a:prstClr val="white"/>
                </a:solidFill>
                <a:cs typeface="Arial"/>
              </a:rPr>
              <a:t>ouples</a:t>
            </a:r>
            <a:r>
              <a:rPr sz="1400" b="1" spc="-24" dirty="0" smtClean="0">
                <a:solidFill>
                  <a:prstClr val="white"/>
                </a:solidFill>
                <a:cs typeface="Arial"/>
              </a:rPr>
              <a:t> </a:t>
            </a:r>
            <a:r>
              <a:rPr sz="1400" b="1" dirty="0" smtClean="0">
                <a:solidFill>
                  <a:prstClr val="white"/>
                </a:solidFill>
                <a:cs typeface="Arial"/>
              </a:rPr>
              <a:t>of</a:t>
            </a:r>
            <a:r>
              <a:rPr sz="1400" b="1" spc="-9" dirty="0" smtClean="0">
                <a:solidFill>
                  <a:prstClr val="white"/>
                </a:solidFill>
                <a:cs typeface="Arial"/>
              </a:rPr>
              <a:t> </a:t>
            </a:r>
            <a:r>
              <a:rPr sz="1400" b="1" spc="4" dirty="0" smtClean="0">
                <a:solidFill>
                  <a:prstClr val="white"/>
                </a:solidFill>
                <a:cs typeface="Arial"/>
              </a:rPr>
              <a:t>t</a:t>
            </a:r>
            <a:r>
              <a:rPr sz="1400" b="1" dirty="0" smtClean="0">
                <a:solidFill>
                  <a:prstClr val="white"/>
                </a:solidFill>
                <a:cs typeface="Arial"/>
              </a:rPr>
              <a:t>rainings</a:t>
            </a:r>
            <a:r>
              <a:rPr sz="1400" b="1" spc="-34" dirty="0" smtClean="0">
                <a:solidFill>
                  <a:prstClr val="white"/>
                </a:solidFill>
                <a:cs typeface="Arial"/>
              </a:rPr>
              <a:t> </a:t>
            </a:r>
            <a:r>
              <a:rPr sz="1400" b="1" spc="4" dirty="0" smtClean="0">
                <a:solidFill>
                  <a:prstClr val="white"/>
                </a:solidFill>
                <a:cs typeface="Arial"/>
              </a:rPr>
              <a:t>t</a:t>
            </a:r>
            <a:r>
              <a:rPr sz="1400" b="1" dirty="0" smtClean="0">
                <a:solidFill>
                  <a:prstClr val="white"/>
                </a:solidFill>
                <a:cs typeface="Arial"/>
              </a:rPr>
              <a:t>o</a:t>
            </a:r>
            <a:r>
              <a:rPr sz="1400" b="1" spc="-14" dirty="0" smtClean="0">
                <a:solidFill>
                  <a:prstClr val="white"/>
                </a:solidFill>
                <a:cs typeface="Arial"/>
              </a:rPr>
              <a:t> </a:t>
            </a:r>
            <a:r>
              <a:rPr sz="1400" b="1" spc="4" dirty="0" smtClean="0">
                <a:solidFill>
                  <a:prstClr val="white"/>
                </a:solidFill>
                <a:cs typeface="Arial"/>
              </a:rPr>
              <a:t>s</a:t>
            </a:r>
            <a:r>
              <a:rPr sz="1400" b="1" dirty="0" smtClean="0">
                <a:solidFill>
                  <a:prstClr val="white"/>
                </a:solidFill>
                <a:cs typeface="Arial"/>
              </a:rPr>
              <a:t>er</a:t>
            </a:r>
            <a:r>
              <a:rPr sz="1400" b="1" spc="-19" dirty="0" smtClean="0">
                <a:solidFill>
                  <a:prstClr val="white"/>
                </a:solidFill>
                <a:cs typeface="Arial"/>
              </a:rPr>
              <a:t>v</a:t>
            </a:r>
            <a:r>
              <a:rPr sz="1400" b="1" dirty="0" smtClean="0">
                <a:solidFill>
                  <a:prstClr val="white"/>
                </a:solidFill>
                <a:cs typeface="Arial"/>
              </a:rPr>
              <a:t>i</a:t>
            </a:r>
            <a:r>
              <a:rPr sz="1400" b="1" spc="4" dirty="0" smtClean="0">
                <a:solidFill>
                  <a:prstClr val="white"/>
                </a:solidFill>
                <a:cs typeface="Arial"/>
              </a:rPr>
              <a:t>c</a:t>
            </a:r>
            <a:r>
              <a:rPr sz="1400" b="1" dirty="0" smtClean="0">
                <a:solidFill>
                  <a:prstClr val="white"/>
                </a:solidFill>
                <a:cs typeface="Arial"/>
              </a:rPr>
              <a:t>e</a:t>
            </a:r>
            <a:r>
              <a:rPr sz="1400" b="1" spc="-14" dirty="0" smtClean="0">
                <a:solidFill>
                  <a:prstClr val="white"/>
                </a:solidFill>
                <a:cs typeface="Arial"/>
              </a:rPr>
              <a:t> </a:t>
            </a:r>
            <a:r>
              <a:rPr sz="1400" b="1" dirty="0" smtClean="0">
                <a:solidFill>
                  <a:prstClr val="white"/>
                </a:solidFill>
                <a:cs typeface="Arial"/>
              </a:rPr>
              <a:t>de</a:t>
            </a:r>
            <a:r>
              <a:rPr sz="1400" b="1" spc="4" dirty="0" smtClean="0">
                <a:solidFill>
                  <a:prstClr val="white"/>
                </a:solidFill>
                <a:cs typeface="Arial"/>
              </a:rPr>
              <a:t>sk</a:t>
            </a:r>
            <a:endParaRPr sz="1400" b="1" dirty="0">
              <a:solidFill>
                <a:prstClr val="white"/>
              </a:solidFill>
              <a:cs typeface="Arial"/>
            </a:endParaRPr>
          </a:p>
        </p:txBody>
      </p:sp>
      <p:sp>
        <p:nvSpPr>
          <p:cNvPr id="11" name="object 8"/>
          <p:cNvSpPr txBox="1"/>
          <p:nvPr/>
        </p:nvSpPr>
        <p:spPr>
          <a:xfrm>
            <a:off x="1133929" y="1296908"/>
            <a:ext cx="2660771" cy="447548"/>
          </a:xfrm>
          <a:prstGeom prst="rect">
            <a:avLst/>
          </a:prstGeom>
        </p:spPr>
        <p:txBody>
          <a:bodyPr wrap="square" lIns="0" tIns="0" rIns="0" bIns="0" rtlCol="0">
            <a:noAutofit/>
          </a:bodyPr>
          <a:lstStyle/>
          <a:p>
            <a:pPr marL="168148" indent="-155448">
              <a:lnSpc>
                <a:spcPts val="1730"/>
              </a:lnSpc>
              <a:spcBef>
                <a:spcPts val="96"/>
              </a:spcBef>
            </a:pPr>
            <a:r>
              <a:rPr lang="en-US" sz="1400" b="1" dirty="0" smtClean="0">
                <a:solidFill>
                  <a:srgbClr val="FFFFFF"/>
                </a:solidFill>
                <a:latin typeface="Arial"/>
                <a:cs typeface="Arial"/>
              </a:rPr>
              <a:t>Daimler </a:t>
            </a:r>
            <a:r>
              <a:rPr sz="1400" b="1" dirty="0" smtClean="0">
                <a:solidFill>
                  <a:srgbClr val="FFFFFF"/>
                </a:solidFill>
                <a:latin typeface="Arial"/>
                <a:cs typeface="Arial"/>
              </a:rPr>
              <a:t>CRM </a:t>
            </a:r>
            <a:r>
              <a:rPr sz="1400" b="1" spc="-4" dirty="0" smtClean="0">
                <a:solidFill>
                  <a:srgbClr val="FFFFFF"/>
                </a:solidFill>
                <a:latin typeface="Arial"/>
                <a:cs typeface="Arial"/>
              </a:rPr>
              <a:t>O</a:t>
            </a:r>
            <a:r>
              <a:rPr sz="1400" b="1" dirty="0" smtClean="0">
                <a:solidFill>
                  <a:srgbClr val="FFFFFF"/>
                </a:solidFill>
                <a:latin typeface="Arial"/>
                <a:cs typeface="Arial"/>
              </a:rPr>
              <a:t>perati</a:t>
            </a:r>
            <a:r>
              <a:rPr sz="1400" b="1" spc="-4" dirty="0" smtClean="0">
                <a:solidFill>
                  <a:srgbClr val="FFFFFF"/>
                </a:solidFill>
                <a:latin typeface="Arial"/>
                <a:cs typeface="Arial"/>
              </a:rPr>
              <a:t>o</a:t>
            </a:r>
            <a:r>
              <a:rPr sz="1400" b="1" dirty="0" smtClean="0">
                <a:solidFill>
                  <a:srgbClr val="FFFFFF"/>
                </a:solidFill>
                <a:latin typeface="Arial"/>
                <a:cs typeface="Arial"/>
              </a:rPr>
              <a:t>n</a:t>
            </a:r>
            <a:endParaRPr sz="1400" dirty="0">
              <a:solidFill>
                <a:prstClr val="black"/>
              </a:solidFill>
              <a:latin typeface="Arial"/>
              <a:cs typeface="Arial"/>
            </a:endParaRPr>
          </a:p>
        </p:txBody>
      </p:sp>
      <p:sp>
        <p:nvSpPr>
          <p:cNvPr id="12" name="object 7"/>
          <p:cNvSpPr txBox="1"/>
          <p:nvPr/>
        </p:nvSpPr>
        <p:spPr>
          <a:xfrm>
            <a:off x="1171365" y="1904045"/>
            <a:ext cx="2795680" cy="203708"/>
          </a:xfrm>
          <a:prstGeom prst="rect">
            <a:avLst/>
          </a:prstGeom>
        </p:spPr>
        <p:txBody>
          <a:bodyPr wrap="square" lIns="0" tIns="0" rIns="0" bIns="0" rtlCol="0">
            <a:noAutofit/>
          </a:bodyPr>
          <a:lstStyle/>
          <a:p>
            <a:pPr marL="12700">
              <a:lnSpc>
                <a:spcPts val="1535"/>
              </a:lnSpc>
              <a:spcBef>
                <a:spcPts val="76"/>
              </a:spcBef>
            </a:pPr>
            <a:r>
              <a:rPr sz="1400" b="1" u="sng" dirty="0" smtClean="0">
                <a:solidFill>
                  <a:srgbClr val="333333"/>
                </a:solidFill>
                <a:latin typeface="Arial"/>
                <a:cs typeface="Arial"/>
              </a:rPr>
              <a:t>SOPs</a:t>
            </a:r>
            <a:r>
              <a:rPr sz="1400" b="1" u="sng" spc="-9" dirty="0" smtClean="0">
                <a:solidFill>
                  <a:srgbClr val="333333"/>
                </a:solidFill>
                <a:latin typeface="Arial"/>
                <a:cs typeface="Arial"/>
              </a:rPr>
              <a:t> </a:t>
            </a:r>
            <a:r>
              <a:rPr sz="1400" b="1" u="sng" spc="-4" dirty="0" smtClean="0">
                <a:solidFill>
                  <a:srgbClr val="333333"/>
                </a:solidFill>
                <a:latin typeface="Arial"/>
                <a:cs typeface="Arial"/>
              </a:rPr>
              <a:t>D</a:t>
            </a:r>
            <a:r>
              <a:rPr sz="1400" b="1" u="sng" dirty="0" smtClean="0">
                <a:solidFill>
                  <a:srgbClr val="333333"/>
                </a:solidFill>
                <a:latin typeface="Arial"/>
                <a:cs typeface="Arial"/>
              </a:rPr>
              <a:t>e</a:t>
            </a:r>
            <a:r>
              <a:rPr sz="1400" b="1" u="sng" spc="4" dirty="0" smtClean="0">
                <a:solidFill>
                  <a:srgbClr val="333333"/>
                </a:solidFill>
                <a:latin typeface="Arial"/>
                <a:cs typeface="Arial"/>
              </a:rPr>
              <a:t>li</a:t>
            </a:r>
            <a:r>
              <a:rPr sz="1400" b="1" u="sng" spc="-14" dirty="0" smtClean="0">
                <a:solidFill>
                  <a:srgbClr val="333333"/>
                </a:solidFill>
                <a:latin typeface="Arial"/>
                <a:cs typeface="Arial"/>
              </a:rPr>
              <a:t>v</a:t>
            </a:r>
            <a:r>
              <a:rPr sz="1400" b="1" u="sng" dirty="0" smtClean="0">
                <a:solidFill>
                  <a:srgbClr val="333333"/>
                </a:solidFill>
                <a:latin typeface="Arial"/>
                <a:cs typeface="Arial"/>
              </a:rPr>
              <a:t>e</a:t>
            </a:r>
            <a:r>
              <a:rPr sz="1400" b="1" u="sng" spc="4" dirty="0" smtClean="0">
                <a:solidFill>
                  <a:srgbClr val="333333"/>
                </a:solidFill>
                <a:latin typeface="Arial"/>
                <a:cs typeface="Arial"/>
              </a:rPr>
              <a:t>r</a:t>
            </a:r>
            <a:r>
              <a:rPr sz="1400" b="1" u="sng" dirty="0" smtClean="0">
                <a:solidFill>
                  <a:srgbClr val="333333"/>
                </a:solidFill>
                <a:latin typeface="Arial"/>
                <a:cs typeface="Arial"/>
              </a:rPr>
              <a:t>ed</a:t>
            </a:r>
            <a:r>
              <a:rPr sz="1400" b="1" u="sng" spc="-39" dirty="0" smtClean="0">
                <a:solidFill>
                  <a:srgbClr val="333333"/>
                </a:solidFill>
                <a:latin typeface="Arial"/>
                <a:cs typeface="Arial"/>
              </a:rPr>
              <a:t> </a:t>
            </a:r>
            <a:r>
              <a:rPr sz="1400" b="1" u="sng" dirty="0" smtClean="0">
                <a:solidFill>
                  <a:srgbClr val="333333"/>
                </a:solidFill>
                <a:latin typeface="Arial"/>
                <a:cs typeface="Arial"/>
              </a:rPr>
              <a:t>to</a:t>
            </a:r>
            <a:r>
              <a:rPr sz="1400" b="1" u="sng" spc="-9" dirty="0" smtClean="0">
                <a:solidFill>
                  <a:srgbClr val="333333"/>
                </a:solidFill>
                <a:latin typeface="Arial"/>
                <a:cs typeface="Arial"/>
              </a:rPr>
              <a:t> </a:t>
            </a:r>
            <a:r>
              <a:rPr sz="1400" b="1" u="sng" dirty="0" smtClean="0">
                <a:solidFill>
                  <a:srgbClr val="333333"/>
                </a:solidFill>
                <a:latin typeface="Arial"/>
                <a:cs typeface="Arial"/>
              </a:rPr>
              <a:t>Se</a:t>
            </a:r>
            <a:r>
              <a:rPr sz="1400" b="1" u="sng" spc="4" dirty="0" smtClean="0">
                <a:solidFill>
                  <a:srgbClr val="333333"/>
                </a:solidFill>
                <a:latin typeface="Arial"/>
                <a:cs typeface="Arial"/>
              </a:rPr>
              <a:t>r</a:t>
            </a:r>
            <a:r>
              <a:rPr sz="1400" b="1" u="sng" spc="-14" dirty="0" smtClean="0">
                <a:solidFill>
                  <a:srgbClr val="333333"/>
                </a:solidFill>
                <a:latin typeface="Arial"/>
                <a:cs typeface="Arial"/>
              </a:rPr>
              <a:t>v</a:t>
            </a:r>
            <a:r>
              <a:rPr sz="1400" b="1" u="sng" spc="4" dirty="0" smtClean="0">
                <a:solidFill>
                  <a:srgbClr val="333333"/>
                </a:solidFill>
                <a:latin typeface="Arial"/>
                <a:cs typeface="Arial"/>
              </a:rPr>
              <a:t>i</a:t>
            </a:r>
            <a:r>
              <a:rPr sz="1400" b="1" u="sng" dirty="0" smtClean="0">
                <a:solidFill>
                  <a:srgbClr val="333333"/>
                </a:solidFill>
                <a:latin typeface="Arial"/>
                <a:cs typeface="Arial"/>
              </a:rPr>
              <a:t>ce</a:t>
            </a:r>
            <a:r>
              <a:rPr lang="en-US" sz="1400" b="1" u="sng" dirty="0" smtClean="0">
                <a:solidFill>
                  <a:srgbClr val="333333"/>
                </a:solidFill>
                <a:latin typeface="Arial"/>
                <a:cs typeface="Arial"/>
              </a:rPr>
              <a:t> Desk</a:t>
            </a:r>
            <a:r>
              <a:rPr sz="1400" b="1" u="sng" dirty="0" smtClean="0">
                <a:solidFill>
                  <a:srgbClr val="333333"/>
                </a:solidFill>
                <a:latin typeface="Arial"/>
                <a:cs typeface="Arial"/>
              </a:rPr>
              <a:t>:</a:t>
            </a:r>
            <a:endParaRPr sz="1400" dirty="0">
              <a:solidFill>
                <a:prstClr val="black"/>
              </a:solidFill>
              <a:latin typeface="Arial"/>
              <a:cs typeface="Arial"/>
            </a:endParaRPr>
          </a:p>
        </p:txBody>
      </p:sp>
      <p:pic>
        <p:nvPicPr>
          <p:cNvPr id="3" name="Picture 2"/>
          <p:cNvPicPr>
            <a:picLocks noChangeAspect="1"/>
          </p:cNvPicPr>
          <p:nvPr/>
        </p:nvPicPr>
        <p:blipFill>
          <a:blip r:embed="rId3"/>
          <a:stretch>
            <a:fillRect/>
          </a:stretch>
        </p:blipFill>
        <p:spPr>
          <a:xfrm>
            <a:off x="1133929" y="2185089"/>
            <a:ext cx="4175591" cy="4365766"/>
          </a:xfrm>
          <a:prstGeom prst="rect">
            <a:avLst/>
          </a:prstGeom>
        </p:spPr>
      </p:pic>
      <p:grpSp>
        <p:nvGrpSpPr>
          <p:cNvPr id="21" name="Group 20"/>
          <p:cNvGrpSpPr/>
          <p:nvPr/>
        </p:nvGrpSpPr>
        <p:grpSpPr>
          <a:xfrm>
            <a:off x="5862575" y="4463928"/>
            <a:ext cx="4812772" cy="1912759"/>
            <a:chOff x="5733988" y="1979321"/>
            <a:chExt cx="4812772" cy="1912759"/>
          </a:xfrm>
        </p:grpSpPr>
        <p:pic>
          <p:nvPicPr>
            <p:cNvPr id="4" name="Picture 3"/>
            <p:cNvPicPr>
              <a:picLocks noChangeAspect="1"/>
            </p:cNvPicPr>
            <p:nvPr/>
          </p:nvPicPr>
          <p:blipFill>
            <a:blip r:embed="rId4"/>
            <a:stretch>
              <a:fillRect/>
            </a:stretch>
          </p:blipFill>
          <p:spPr>
            <a:xfrm>
              <a:off x="5759975" y="2234768"/>
              <a:ext cx="4786785" cy="1657312"/>
            </a:xfrm>
            <a:prstGeom prst="rect">
              <a:avLst/>
            </a:prstGeom>
          </p:spPr>
        </p:pic>
        <p:sp>
          <p:nvSpPr>
            <p:cNvPr id="13" name="object 6"/>
            <p:cNvSpPr txBox="1"/>
            <p:nvPr/>
          </p:nvSpPr>
          <p:spPr>
            <a:xfrm>
              <a:off x="5733988" y="1979321"/>
              <a:ext cx="2663466" cy="203708"/>
            </a:xfrm>
            <a:prstGeom prst="rect">
              <a:avLst/>
            </a:prstGeom>
          </p:spPr>
          <p:txBody>
            <a:bodyPr wrap="square" lIns="0" tIns="0" rIns="0" bIns="0" rtlCol="0">
              <a:noAutofit/>
            </a:bodyPr>
            <a:lstStyle/>
            <a:p>
              <a:pPr marL="12700">
                <a:lnSpc>
                  <a:spcPts val="1535"/>
                </a:lnSpc>
                <a:spcBef>
                  <a:spcPts val="76"/>
                </a:spcBef>
              </a:pPr>
              <a:r>
                <a:rPr sz="1400" b="1" u="sng" dirty="0" smtClean="0">
                  <a:solidFill>
                    <a:srgbClr val="333333"/>
                  </a:solidFill>
                  <a:latin typeface="Arial"/>
                  <a:cs typeface="Arial"/>
                </a:rPr>
                <a:t>P</a:t>
              </a:r>
              <a:r>
                <a:rPr sz="1400" b="1" u="sng" spc="4" dirty="0" smtClean="0">
                  <a:solidFill>
                    <a:srgbClr val="333333"/>
                  </a:solidFill>
                  <a:latin typeface="Arial"/>
                  <a:cs typeface="Arial"/>
                </a:rPr>
                <a:t>r</a:t>
              </a:r>
              <a:r>
                <a:rPr sz="1400" b="1" u="sng" spc="-4" dirty="0" smtClean="0">
                  <a:solidFill>
                    <a:srgbClr val="333333"/>
                  </a:solidFill>
                  <a:latin typeface="Arial"/>
                  <a:cs typeface="Arial"/>
                </a:rPr>
                <a:t>odu</a:t>
              </a:r>
              <a:r>
                <a:rPr sz="1400" b="1" u="sng" dirty="0" smtClean="0">
                  <a:solidFill>
                    <a:srgbClr val="333333"/>
                  </a:solidFill>
                  <a:latin typeface="Arial"/>
                  <a:cs typeface="Arial"/>
                </a:rPr>
                <a:t>ct</a:t>
              </a:r>
              <a:r>
                <a:rPr sz="1400" b="1" u="sng" spc="4" dirty="0" smtClean="0">
                  <a:solidFill>
                    <a:srgbClr val="333333"/>
                  </a:solidFill>
                  <a:latin typeface="Arial"/>
                  <a:cs typeface="Arial"/>
                </a:rPr>
                <a:t>i</a:t>
              </a:r>
              <a:r>
                <a:rPr sz="1400" b="1" u="sng" spc="-14" dirty="0" smtClean="0">
                  <a:solidFill>
                    <a:srgbClr val="333333"/>
                  </a:solidFill>
                  <a:latin typeface="Arial"/>
                  <a:cs typeface="Arial"/>
                </a:rPr>
                <a:t>v</a:t>
              </a:r>
              <a:r>
                <a:rPr sz="1400" b="1" u="sng" spc="4" dirty="0" smtClean="0">
                  <a:solidFill>
                    <a:srgbClr val="333333"/>
                  </a:solidFill>
                  <a:latin typeface="Arial"/>
                  <a:cs typeface="Arial"/>
                </a:rPr>
                <a:t>i</a:t>
              </a:r>
              <a:r>
                <a:rPr sz="1400" b="1" u="sng" dirty="0" smtClean="0">
                  <a:solidFill>
                    <a:srgbClr val="333333"/>
                  </a:solidFill>
                  <a:latin typeface="Arial"/>
                  <a:cs typeface="Arial"/>
                </a:rPr>
                <a:t>ty</a:t>
              </a:r>
              <a:r>
                <a:rPr sz="1400" b="1" u="sng" spc="-44" dirty="0" smtClean="0">
                  <a:solidFill>
                    <a:srgbClr val="333333"/>
                  </a:solidFill>
                  <a:latin typeface="Arial"/>
                  <a:cs typeface="Arial"/>
                </a:rPr>
                <a:t> </a:t>
              </a:r>
              <a:r>
                <a:rPr sz="1400" b="1" u="sng" spc="4" dirty="0" smtClean="0">
                  <a:solidFill>
                    <a:srgbClr val="333333"/>
                  </a:solidFill>
                  <a:latin typeface="Arial"/>
                  <a:cs typeface="Arial"/>
                </a:rPr>
                <a:t>I</a:t>
              </a:r>
              <a:r>
                <a:rPr sz="1400" b="1" u="sng" dirty="0" smtClean="0">
                  <a:solidFill>
                    <a:srgbClr val="333333"/>
                  </a:solidFill>
                  <a:latin typeface="Arial"/>
                  <a:cs typeface="Arial"/>
                </a:rPr>
                <a:t>m</a:t>
              </a:r>
              <a:r>
                <a:rPr sz="1400" b="1" u="sng" spc="-4" dirty="0" smtClean="0">
                  <a:solidFill>
                    <a:srgbClr val="333333"/>
                  </a:solidFill>
                  <a:latin typeface="Arial"/>
                  <a:cs typeface="Arial"/>
                </a:rPr>
                <a:t>p</a:t>
              </a:r>
              <a:r>
                <a:rPr sz="1400" b="1" u="sng" spc="4" dirty="0" smtClean="0">
                  <a:solidFill>
                    <a:srgbClr val="333333"/>
                  </a:solidFill>
                  <a:latin typeface="Arial"/>
                  <a:cs typeface="Arial"/>
                </a:rPr>
                <a:t>r</a:t>
              </a:r>
              <a:r>
                <a:rPr sz="1400" b="1" u="sng" spc="-4" dirty="0" smtClean="0">
                  <a:solidFill>
                    <a:srgbClr val="333333"/>
                  </a:solidFill>
                  <a:latin typeface="Arial"/>
                  <a:cs typeface="Arial"/>
                </a:rPr>
                <a:t>o</a:t>
              </a:r>
              <a:r>
                <a:rPr sz="1400" b="1" u="sng" spc="-14" dirty="0" smtClean="0">
                  <a:solidFill>
                    <a:srgbClr val="333333"/>
                  </a:solidFill>
                  <a:latin typeface="Arial"/>
                  <a:cs typeface="Arial"/>
                </a:rPr>
                <a:t>v</a:t>
              </a:r>
              <a:r>
                <a:rPr sz="1400" b="1" u="sng" dirty="0" smtClean="0">
                  <a:solidFill>
                    <a:srgbClr val="333333"/>
                  </a:solidFill>
                  <a:latin typeface="Arial"/>
                  <a:cs typeface="Arial"/>
                </a:rPr>
                <a:t>eme</a:t>
              </a:r>
              <a:r>
                <a:rPr sz="1400" b="1" u="sng" spc="-4" dirty="0" smtClean="0">
                  <a:solidFill>
                    <a:srgbClr val="333333"/>
                  </a:solidFill>
                  <a:latin typeface="Arial"/>
                  <a:cs typeface="Arial"/>
                </a:rPr>
                <a:t>n</a:t>
              </a:r>
              <a:r>
                <a:rPr sz="1400" b="1" u="sng" dirty="0" smtClean="0">
                  <a:solidFill>
                    <a:srgbClr val="333333"/>
                  </a:solidFill>
                  <a:latin typeface="Arial"/>
                  <a:cs typeface="Arial"/>
                </a:rPr>
                <a:t>t</a:t>
              </a:r>
              <a:r>
                <a:rPr sz="1400" b="1" u="sng" spc="-39" dirty="0" smtClean="0">
                  <a:solidFill>
                    <a:srgbClr val="333333"/>
                  </a:solidFill>
                  <a:latin typeface="Arial"/>
                  <a:cs typeface="Arial"/>
                </a:rPr>
                <a:t> </a:t>
              </a:r>
              <a:r>
                <a:rPr sz="1400" b="1" u="sng" spc="-109" dirty="0" smtClean="0">
                  <a:solidFill>
                    <a:srgbClr val="333333"/>
                  </a:solidFill>
                  <a:latin typeface="Arial"/>
                  <a:cs typeface="Arial"/>
                </a:rPr>
                <a:t>Y</a:t>
              </a:r>
              <a:r>
                <a:rPr lang="en-US" sz="1400" b="1" u="sng" spc="-4" dirty="0" smtClean="0">
                  <a:solidFill>
                    <a:srgbClr val="333333"/>
                  </a:solidFill>
                  <a:latin typeface="Arial"/>
                  <a:cs typeface="Arial"/>
                </a:rPr>
                <a:t>o</a:t>
              </a:r>
              <a:r>
                <a:rPr lang="en-US" sz="1400" b="1" u="sng" spc="-109" dirty="0">
                  <a:solidFill>
                    <a:srgbClr val="333333"/>
                  </a:solidFill>
                  <a:latin typeface="Arial"/>
                  <a:cs typeface="Arial"/>
                </a:rPr>
                <a:t>Y</a:t>
              </a:r>
              <a:r>
                <a:rPr sz="1400" b="1" u="sng" dirty="0" smtClean="0">
                  <a:solidFill>
                    <a:srgbClr val="333333"/>
                  </a:solidFill>
                  <a:latin typeface="Arial"/>
                  <a:cs typeface="Arial"/>
                </a:rPr>
                <a:t>:</a:t>
              </a:r>
              <a:endParaRPr sz="1400" dirty="0">
                <a:solidFill>
                  <a:prstClr val="black"/>
                </a:solidFill>
                <a:latin typeface="Arial"/>
                <a:cs typeface="Arial"/>
              </a:endParaRPr>
            </a:p>
          </p:txBody>
        </p:sp>
        <p:sp>
          <p:nvSpPr>
            <p:cNvPr id="5" name="TextBox 4"/>
            <p:cNvSpPr txBox="1"/>
            <p:nvPr/>
          </p:nvSpPr>
          <p:spPr>
            <a:xfrm>
              <a:off x="7612650" y="2249465"/>
              <a:ext cx="2934110" cy="461665"/>
            </a:xfrm>
            <a:prstGeom prst="rect">
              <a:avLst/>
            </a:prstGeom>
            <a:noFill/>
          </p:spPr>
          <p:txBody>
            <a:bodyPr wrap="square" rtlCol="0">
              <a:spAutoFit/>
            </a:bodyPr>
            <a:lstStyle/>
            <a:p>
              <a:r>
                <a:rPr lang="en-US" altLang="zh-CN" sz="1200" dirty="0" smtClean="0">
                  <a:solidFill>
                    <a:srgbClr val="A5A5A5"/>
                  </a:solidFill>
                </a:rPr>
                <a:t>#Volume for yearly trend is not the exact no. due to data privacy concern</a:t>
              </a:r>
              <a:endParaRPr lang="zh-CN" altLang="en-US" sz="1200" dirty="0">
                <a:solidFill>
                  <a:srgbClr val="A5A5A5"/>
                </a:solidFill>
              </a:endParaRPr>
            </a:p>
          </p:txBody>
        </p:sp>
      </p:grpSp>
      <p:grpSp>
        <p:nvGrpSpPr>
          <p:cNvPr id="20" name="Group 19"/>
          <p:cNvGrpSpPr/>
          <p:nvPr/>
        </p:nvGrpSpPr>
        <p:grpSpPr>
          <a:xfrm>
            <a:off x="5862575" y="1773047"/>
            <a:ext cx="5953187" cy="2568217"/>
            <a:chOff x="5733988" y="4043328"/>
            <a:chExt cx="5953187" cy="2568217"/>
          </a:xfrm>
        </p:grpSpPr>
        <p:sp>
          <p:nvSpPr>
            <p:cNvPr id="14" name="object 5"/>
            <p:cNvSpPr txBox="1"/>
            <p:nvPr/>
          </p:nvSpPr>
          <p:spPr>
            <a:xfrm>
              <a:off x="5733988" y="4214938"/>
              <a:ext cx="5953187" cy="436432"/>
            </a:xfrm>
            <a:prstGeom prst="rect">
              <a:avLst/>
            </a:prstGeom>
          </p:spPr>
          <p:txBody>
            <a:bodyPr wrap="square" lIns="0" tIns="0" rIns="0" bIns="0" rtlCol="0">
              <a:noAutofit/>
            </a:bodyPr>
            <a:lstStyle/>
            <a:p>
              <a:pPr marL="12700">
                <a:lnSpc>
                  <a:spcPts val="1535"/>
                </a:lnSpc>
                <a:spcBef>
                  <a:spcPts val="76"/>
                </a:spcBef>
              </a:pPr>
              <a:r>
                <a:rPr lang="en-US" altLang="zh-CN" sz="1400" b="1" u="sng" dirty="0">
                  <a:solidFill>
                    <a:prstClr val="black"/>
                  </a:solidFill>
                  <a:latin typeface="Arial" panose="020B0604020202020204" pitchFamily="34" charset="0"/>
                  <a:cs typeface="Arial" panose="020B0604020202020204" pitchFamily="34" charset="0"/>
                </a:rPr>
                <a:t>Proficient proactive </a:t>
              </a:r>
              <a:r>
                <a:rPr lang="en-US" altLang="zh-CN" sz="1400" b="1" u="sng" dirty="0" smtClean="0">
                  <a:solidFill>
                    <a:prstClr val="black"/>
                  </a:solidFill>
                  <a:latin typeface="Arial" panose="020B0604020202020204" pitchFamily="34" charset="0"/>
                  <a:cs typeface="Arial" panose="020B0604020202020204" pitchFamily="34" charset="0"/>
                </a:rPr>
                <a:t>and automated </a:t>
              </a:r>
              <a:r>
                <a:rPr lang="en-US" altLang="zh-CN" sz="1400" b="1" u="sng" dirty="0">
                  <a:solidFill>
                    <a:prstClr val="black"/>
                  </a:solidFill>
                  <a:latin typeface="Arial" panose="020B0604020202020204" pitchFamily="34" charset="0"/>
                  <a:cs typeface="Arial" panose="020B0604020202020204" pitchFamily="34" charset="0"/>
                </a:rPr>
                <a:t>monitoring </a:t>
              </a:r>
              <a:r>
                <a:rPr lang="en-US" altLang="zh-CN" sz="1400" b="1" u="sng" dirty="0" smtClean="0">
                  <a:solidFill>
                    <a:prstClr val="black"/>
                  </a:solidFill>
                  <a:latin typeface="Arial" panose="020B0604020202020204" pitchFamily="34" charset="0"/>
                  <a:cs typeface="Arial" panose="020B0604020202020204" pitchFamily="34" charset="0"/>
                </a:rPr>
                <a:t>toolbox:</a:t>
              </a:r>
              <a:endParaRPr lang="en-US" altLang="zh-CN" sz="1400" b="1" u="sng" dirty="0">
                <a:solidFill>
                  <a:prstClr val="black"/>
                </a:solidFill>
                <a:latin typeface="Arial" panose="020B0604020202020204" pitchFamily="34" charset="0"/>
                <a:cs typeface="Arial" panose="020B0604020202020204" pitchFamily="34" charset="0"/>
              </a:endParaRPr>
            </a:p>
          </p:txBody>
        </p:sp>
        <p:sp>
          <p:nvSpPr>
            <p:cNvPr id="15" name="object 2"/>
            <p:cNvSpPr txBox="1"/>
            <p:nvPr/>
          </p:nvSpPr>
          <p:spPr>
            <a:xfrm>
              <a:off x="6453538" y="4043328"/>
              <a:ext cx="51976" cy="152400"/>
            </a:xfrm>
            <a:prstGeom prst="rect">
              <a:avLst/>
            </a:prstGeom>
          </p:spPr>
          <p:txBody>
            <a:bodyPr wrap="square" lIns="0" tIns="0" rIns="0" bIns="0" rtlCol="0">
              <a:noAutofit/>
            </a:bodyPr>
            <a:lstStyle/>
            <a:p>
              <a:pPr marL="25400">
                <a:lnSpc>
                  <a:spcPts val="1000"/>
                </a:lnSpc>
              </a:pPr>
              <a:endParaRPr sz="1000">
                <a:solidFill>
                  <a:prstClr val="black"/>
                </a:solidFill>
              </a:endParaRPr>
            </a:p>
          </p:txBody>
        </p:sp>
        <p:pic>
          <p:nvPicPr>
            <p:cNvPr id="18" name="Picture 17"/>
            <p:cNvPicPr>
              <a:picLocks noChangeAspect="1"/>
            </p:cNvPicPr>
            <p:nvPr/>
          </p:nvPicPr>
          <p:blipFill>
            <a:blip r:embed="rId5"/>
            <a:stretch>
              <a:fillRect/>
            </a:stretch>
          </p:blipFill>
          <p:spPr>
            <a:xfrm>
              <a:off x="6089943" y="4662143"/>
              <a:ext cx="4615021" cy="1949402"/>
            </a:xfrm>
            <a:prstGeom prst="rect">
              <a:avLst/>
            </a:prstGeom>
          </p:spPr>
        </p:pic>
      </p:grpSp>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23" name="文本框 22"/>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ea typeface="宋体" panose="02010600030101010101" pitchFamily="2" charset="-122"/>
              </a:rPr>
              <a:t>©</a:t>
            </a:r>
            <a:r>
              <a:rPr kumimoji="1" lang="en-US" altLang="zh-CN" sz="1100" dirty="0" smtClean="0">
                <a:solidFill>
                  <a:prstClr val="black">
                    <a:lumMod val="65000"/>
                    <a:lumOff val="35000"/>
                  </a:prstClr>
                </a:solidFill>
                <a:ea typeface="宋体" panose="02010600030101010101" pitchFamily="2" charset="-122"/>
              </a:rPr>
              <a:t>2019</a:t>
            </a:r>
            <a:r>
              <a:rPr kumimoji="1" lang="zh-CN" altLang="en-US" sz="1100" dirty="0" smtClean="0">
                <a:solidFill>
                  <a:prstClr val="black">
                    <a:lumMod val="65000"/>
                    <a:lumOff val="35000"/>
                  </a:prstClr>
                </a:solidFill>
                <a:ea typeface="宋体" panose="02010600030101010101" pitchFamily="2" charset="-122"/>
              </a:rPr>
              <a:t>  </a:t>
            </a:r>
            <a:r>
              <a:rPr kumimoji="1" lang="en-US" altLang="zh-CN" sz="1100" dirty="0" smtClean="0">
                <a:solidFill>
                  <a:prstClr val="black">
                    <a:lumMod val="65000"/>
                    <a:lumOff val="35000"/>
                  </a:prstClr>
                </a:solidFill>
                <a:ea typeface="宋体" panose="02010600030101010101" pitchFamily="2" charset="-122"/>
              </a:rPr>
              <a:t>NTT</a:t>
            </a:r>
            <a:r>
              <a:rPr kumimoji="1" lang="zh-CN" altLang="en-US" sz="1100" dirty="0" smtClean="0">
                <a:solidFill>
                  <a:prstClr val="black">
                    <a:lumMod val="65000"/>
                    <a:lumOff val="35000"/>
                  </a:prstClr>
                </a:solidFill>
                <a:ea typeface="宋体" panose="02010600030101010101" pitchFamily="2" charset="-122"/>
              </a:rPr>
              <a:t> </a:t>
            </a:r>
            <a:r>
              <a:rPr kumimoji="1" lang="en-US" altLang="zh-CN" sz="1100" dirty="0" smtClean="0">
                <a:solidFill>
                  <a:prstClr val="black">
                    <a:lumMod val="65000"/>
                    <a:lumOff val="35000"/>
                  </a:prstClr>
                </a:solidFill>
                <a:ea typeface="宋体" panose="02010600030101010101" pitchFamily="2" charset="-122"/>
              </a:rPr>
              <a:t>DATA</a:t>
            </a:r>
            <a:r>
              <a:rPr kumimoji="1" lang="zh-CN" altLang="en-US" sz="1100" dirty="0" smtClean="0">
                <a:solidFill>
                  <a:prstClr val="black">
                    <a:lumMod val="65000"/>
                    <a:lumOff val="35000"/>
                  </a:prstClr>
                </a:solidFill>
                <a:ea typeface="宋体" panose="02010600030101010101" pitchFamily="2" charset="-122"/>
              </a:rPr>
              <a:t> </a:t>
            </a:r>
            <a:r>
              <a:rPr kumimoji="1" lang="en-US" altLang="zh-CN" sz="1100" dirty="0" smtClean="0">
                <a:solidFill>
                  <a:prstClr val="black">
                    <a:lumMod val="65000"/>
                    <a:lumOff val="35000"/>
                  </a:prstClr>
                </a:solidFill>
                <a:ea typeface="宋体" panose="02010600030101010101" pitchFamily="2" charset="-122"/>
              </a:rPr>
              <a:t>China</a:t>
            </a:r>
            <a:r>
              <a:rPr kumimoji="1" lang="zh-CN" altLang="en-US" sz="1100" dirty="0" smtClean="0">
                <a:solidFill>
                  <a:prstClr val="black">
                    <a:lumMod val="65000"/>
                    <a:lumOff val="35000"/>
                  </a:prstClr>
                </a:solidFill>
                <a:ea typeface="宋体" panose="02010600030101010101" pitchFamily="2" charset="-122"/>
              </a:rPr>
              <a:t> </a:t>
            </a:r>
            <a:r>
              <a:rPr kumimoji="1" lang="en-US" altLang="zh-CN" sz="1100" dirty="0" smtClean="0">
                <a:solidFill>
                  <a:prstClr val="black">
                    <a:lumMod val="65000"/>
                    <a:lumOff val="35000"/>
                  </a:prstClr>
                </a:solidFill>
                <a:ea typeface="宋体" panose="02010600030101010101" pitchFamily="2" charset="-122"/>
              </a:rPr>
              <a:t>Co.Ltd.</a:t>
            </a:r>
            <a:endParaRPr kumimoji="1" lang="de-DE" altLang="zh-CN" sz="1100" dirty="0">
              <a:solidFill>
                <a:prstClr val="black">
                  <a:lumMod val="65000"/>
                  <a:lumOff val="35000"/>
                </a:prstClr>
              </a:solidFill>
              <a:ea typeface="宋体" panose="02010600030101010101" pitchFamily="2" charset="-122"/>
            </a:endParaRPr>
          </a:p>
        </p:txBody>
      </p:sp>
    </p:spTree>
    <p:extLst>
      <p:ext uri="{BB962C8B-B14F-4D97-AF65-F5344CB8AC3E}">
        <p14:creationId xmlns:p14="http://schemas.microsoft.com/office/powerpoint/2010/main" val="4046226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3020292" y="3156564"/>
            <a:ext cx="6096414" cy="646331"/>
          </a:xfrm>
          <a:prstGeom prst="rect">
            <a:avLst/>
          </a:prstGeom>
          <a:noFill/>
        </p:spPr>
        <p:txBody>
          <a:bodyPr wrap="square" rtlCol="0">
            <a:spAutoFit/>
            <a:scene3d>
              <a:camera prst="orthographicFront"/>
              <a:lightRig rig="threePt" dir="t"/>
            </a:scene3d>
            <a:sp3d/>
          </a:bodyPr>
          <a:lstStyle/>
          <a:p>
            <a:pPr algn="ctr"/>
            <a:r>
              <a:rPr lang="en-US" altLang="zh-CN" sz="3600" dirty="0" smtClean="0">
                <a:gradFill flip="none" rotWithShape="1">
                  <a:gsLst>
                    <a:gs pos="0">
                      <a:srgbClr val="62FFFF"/>
                    </a:gs>
                    <a:gs pos="100000">
                      <a:srgbClr val="0D69FF"/>
                    </a:gs>
                  </a:gsLst>
                  <a:lin ang="2700000" scaled="1"/>
                  <a:tileRect/>
                </a:gradFill>
                <a:latin typeface="Impact" charset="0"/>
                <a:ea typeface="Impact" charset="0"/>
                <a:cs typeface="Impact" charset="0"/>
              </a:rPr>
              <a:t>Our Understanding of Project</a:t>
            </a:r>
            <a:endParaRPr lang="en-US" altLang="zh-CN" sz="3600" dirty="0">
              <a:gradFill flip="none" rotWithShape="1">
                <a:gsLst>
                  <a:gs pos="0">
                    <a:srgbClr val="62FFFF"/>
                  </a:gs>
                  <a:gs pos="100000">
                    <a:srgbClr val="0D69FF"/>
                  </a:gs>
                </a:gsLst>
                <a:lin ang="2700000" scaled="1"/>
                <a:tileRect/>
              </a:gradFill>
              <a:latin typeface="Impact" charset="0"/>
              <a:ea typeface="Impact" charset="0"/>
              <a:cs typeface="Impact" charset="0"/>
            </a:endParaRPr>
          </a:p>
        </p:txBody>
      </p:sp>
      <p:sp>
        <p:nvSpPr>
          <p:cNvPr id="12" name="任意多边形: 形状 5">
            <a:extLst>
              <a:ext uri="{FF2B5EF4-FFF2-40B4-BE49-F238E27FC236}">
                <a16:creationId xmlns:a16="http://schemas.microsoft.com/office/drawing/2014/main" xmlns="" id="{18FC6658-933E-46D8-B4C1-1A16071D45B6}"/>
              </a:ext>
            </a:extLst>
          </p:cNvPr>
          <p:cNvSpPr/>
          <p:nvPr/>
        </p:nvSpPr>
        <p:spPr>
          <a:xfrm>
            <a:off x="5569323" y="1910195"/>
            <a:ext cx="1053350" cy="105335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gradFill>
            <a:gsLst>
              <a:gs pos="0">
                <a:srgbClr val="58FDFF"/>
              </a:gs>
              <a:gs pos="100000">
                <a:srgbClr val="1B9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prstClr val="white"/>
                </a:solidFill>
              </a:rPr>
              <a:t>03</a:t>
            </a:r>
            <a:endParaRPr lang="zh-CN" altLang="en-US" sz="4000" dirty="0">
              <a:solidFill>
                <a:prstClr val="white"/>
              </a:solidFill>
            </a:endParaRPr>
          </a:p>
        </p:txBody>
      </p:sp>
      <p:grpSp>
        <p:nvGrpSpPr>
          <p:cNvPr id="9" name="组 8"/>
          <p:cNvGrpSpPr/>
          <p:nvPr/>
        </p:nvGrpSpPr>
        <p:grpSpPr>
          <a:xfrm>
            <a:off x="8976589" y="6459634"/>
            <a:ext cx="3099148" cy="261610"/>
            <a:chOff x="8759772" y="6459634"/>
            <a:chExt cx="3099148" cy="261610"/>
          </a:xfrm>
          <a:effectLst>
            <a:reflection endPos="65000" dist="50800" dir="5400000" sy="-100000" algn="bl" rotWithShape="0"/>
          </a:effectLst>
        </p:grpSpPr>
        <p:sp>
          <p:nvSpPr>
            <p:cNvPr id="11" name="文本框 10"/>
            <p:cNvSpPr txBox="1"/>
            <p:nvPr/>
          </p:nvSpPr>
          <p:spPr>
            <a:xfrm>
              <a:off x="9812729" y="6459634"/>
              <a:ext cx="2046191" cy="261610"/>
            </a:xfrm>
            <a:prstGeom prst="rect">
              <a:avLst/>
            </a:prstGeom>
            <a:noFill/>
            <a:effectLst/>
          </p:spPr>
          <p:txBody>
            <a:bodyPr wrap="square" rtlCol="0">
              <a:spAutoFit/>
            </a:bodyPr>
            <a:lstStyle/>
            <a:p>
              <a:r>
                <a:rPr kumimoji="1" lang="de-DE" altLang="zh-CN" sz="1100" dirty="0" smtClean="0">
                  <a:solidFill>
                    <a:prstClr val="white">
                      <a:alpha val="50000"/>
                    </a:prstClr>
                  </a:solidFill>
                </a:rPr>
                <a:t>©</a:t>
              </a:r>
              <a:r>
                <a:rPr kumimoji="1" lang="en-US" altLang="zh-CN" sz="1100" dirty="0" smtClean="0">
                  <a:solidFill>
                    <a:prstClr val="white">
                      <a:alpha val="50000"/>
                    </a:prstClr>
                  </a:solidFill>
                </a:rPr>
                <a:t>2019</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NTT</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DATA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China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Co.Ltd.</a:t>
              </a:r>
              <a:endParaRPr kumimoji="1" lang="de-DE" altLang="zh-CN" sz="1100" dirty="0">
                <a:solidFill>
                  <a:prstClr val="white">
                    <a:alpha val="50000"/>
                  </a:prstClr>
                </a:solidFill>
              </a:endParaRPr>
            </a:p>
          </p:txBody>
        </p:sp>
        <p:pic>
          <p:nvPicPr>
            <p:cNvPr id="13" name="图片 12"/>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8759772" y="6512064"/>
              <a:ext cx="1052958" cy="154305"/>
            </a:xfrm>
            <a:prstGeom prst="rect">
              <a:avLst/>
            </a:prstGeom>
          </p:spPr>
        </p:pic>
      </p:grpSp>
    </p:spTree>
    <p:extLst>
      <p:ext uri="{BB962C8B-B14F-4D97-AF65-F5344CB8AC3E}">
        <p14:creationId xmlns:p14="http://schemas.microsoft.com/office/powerpoint/2010/main" val="332090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矩形 55"/>
          <p:cNvSpPr/>
          <p:nvPr/>
        </p:nvSpPr>
        <p:spPr>
          <a:xfrm>
            <a:off x="759178" y="153756"/>
            <a:ext cx="5703438" cy="461665"/>
          </a:xfrm>
          <a:prstGeom prst="rect">
            <a:avLst/>
          </a:prstGeom>
        </p:spPr>
        <p:txBody>
          <a:bodyPr wrap="squar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Our Understanding </a:t>
            </a:r>
            <a:r>
              <a:rPr lang="en-US" altLang="zh-CN" sz="2400" dirty="0">
                <a:solidFill>
                  <a:srgbClr val="4473C4"/>
                </a:solidFill>
                <a:latin typeface="Impact" charset="0"/>
                <a:ea typeface="Impact" charset="0"/>
                <a:cs typeface="Impact" charset="0"/>
                <a:sym typeface="Segoe UI" panose="020B0502040204020203" pitchFamily="34" charset="0"/>
              </a:rPr>
              <a:t>of </a:t>
            </a:r>
            <a:r>
              <a:rPr lang="en-US" altLang="zh-CN" sz="2400" dirty="0" smtClean="0">
                <a:solidFill>
                  <a:srgbClr val="4473C4"/>
                </a:solidFill>
                <a:latin typeface="Impact" charset="0"/>
                <a:ea typeface="Impact" charset="0"/>
                <a:cs typeface="Impact" charset="0"/>
                <a:sym typeface="Segoe UI" panose="020B0502040204020203" pitchFamily="34" charset="0"/>
              </a:rPr>
              <a:t>Project Expectations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57" name="矩形 56"/>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58" name="矩形 5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0" name="文本框 59"/>
          <p:cNvSpPr txBox="1"/>
          <p:nvPr/>
        </p:nvSpPr>
        <p:spPr>
          <a:xfrm>
            <a:off x="748027" y="542266"/>
            <a:ext cx="1351652" cy="261610"/>
          </a:xfrm>
          <a:prstGeom prst="rect">
            <a:avLst/>
          </a:prstGeom>
          <a:noFill/>
        </p:spPr>
        <p:txBody>
          <a:bodyPr wrap="none" rtlCol="0">
            <a:spAutoFit/>
          </a:bodyPr>
          <a:lstStyle/>
          <a:p>
            <a:r>
              <a:rPr kumimoji="1" lang="de-DE" altLang="zh-CN" sz="1100" dirty="0" smtClean="0">
                <a:solidFill>
                  <a:prstClr val="white">
                    <a:lumMod val="50000"/>
                  </a:prstClr>
                </a:solidFill>
              </a:rPr>
              <a:t>Project expectations</a:t>
            </a:r>
            <a:endParaRPr kumimoji="1" lang="de-DE" altLang="zh-CN" sz="1100" dirty="0">
              <a:solidFill>
                <a:prstClr val="white">
                  <a:lumMod val="50000"/>
                </a:prstClr>
              </a:solidFill>
            </a:endParaRP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62" name="文本框 61"/>
          <p:cNvSpPr txBox="1"/>
          <p:nvPr/>
        </p:nvSpPr>
        <p:spPr>
          <a:xfrm>
            <a:off x="10104961" y="6459634"/>
            <a:ext cx="2017910" cy="261610"/>
          </a:xfrm>
          <a:prstGeom prst="rect">
            <a:avLst/>
          </a:prstGeom>
          <a:noFill/>
        </p:spPr>
        <p:txBody>
          <a:bodyPr wrap="squar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nvGrpSpPr>
          <p:cNvPr id="75" name="组合 78"/>
          <p:cNvGrpSpPr/>
          <p:nvPr/>
        </p:nvGrpSpPr>
        <p:grpSpPr>
          <a:xfrm>
            <a:off x="357375" y="1490422"/>
            <a:ext cx="3849573" cy="2394739"/>
            <a:chOff x="-615223" y="767529"/>
            <a:chExt cx="4804021" cy="2988480"/>
          </a:xfrm>
        </p:grpSpPr>
        <p:sp>
          <p:nvSpPr>
            <p:cNvPr id="76" name="空心弧 75"/>
            <p:cNvSpPr/>
            <p:nvPr/>
          </p:nvSpPr>
          <p:spPr>
            <a:xfrm rot="806248">
              <a:off x="2008866" y="1511793"/>
              <a:ext cx="2179932" cy="2244216"/>
            </a:xfrm>
            <a:prstGeom prst="blockArc">
              <a:avLst>
                <a:gd name="adj1" fmla="val 9177220"/>
                <a:gd name="adj2" fmla="val 16511696"/>
                <a:gd name="adj3" fmla="val 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sym typeface="Arial"/>
              </a:endParaRPr>
            </a:p>
          </p:txBody>
        </p:sp>
        <p:cxnSp>
          <p:nvCxnSpPr>
            <p:cNvPr id="77" name="直接连接符 63"/>
            <p:cNvCxnSpPr>
              <a:stCxn id="78" idx="5"/>
            </p:cNvCxnSpPr>
            <p:nvPr/>
          </p:nvCxnSpPr>
          <p:spPr>
            <a:xfrm flipH="1" flipV="1">
              <a:off x="1852291" y="767529"/>
              <a:ext cx="584063" cy="1001049"/>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2390107" y="1722331"/>
              <a:ext cx="54182" cy="54182"/>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Arial"/>
              </a:endParaRPr>
            </a:p>
          </p:txBody>
        </p:sp>
        <p:cxnSp>
          <p:nvCxnSpPr>
            <p:cNvPr id="79" name="直接连接符 67"/>
            <p:cNvCxnSpPr/>
            <p:nvPr/>
          </p:nvCxnSpPr>
          <p:spPr>
            <a:xfrm flipV="1">
              <a:off x="-615223" y="767529"/>
              <a:ext cx="2489330" cy="21939"/>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组合 79"/>
          <p:cNvGrpSpPr/>
          <p:nvPr/>
        </p:nvGrpSpPr>
        <p:grpSpPr>
          <a:xfrm flipH="1" flipV="1">
            <a:off x="930374" y="3189576"/>
            <a:ext cx="4435235" cy="1738916"/>
            <a:chOff x="1943449" y="821294"/>
            <a:chExt cx="5836005" cy="2070868"/>
          </a:xfrm>
        </p:grpSpPr>
        <p:sp>
          <p:nvSpPr>
            <p:cNvPr id="84" name="空心弧 83"/>
            <p:cNvSpPr/>
            <p:nvPr/>
          </p:nvSpPr>
          <p:spPr>
            <a:xfrm rot="362190">
              <a:off x="1943449" y="985042"/>
              <a:ext cx="2220050" cy="1907120"/>
            </a:xfrm>
            <a:prstGeom prst="blockArc">
              <a:avLst>
                <a:gd name="adj1" fmla="val 13753214"/>
                <a:gd name="adj2" fmla="val 20199336"/>
                <a:gd name="adj3" fmla="val 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sym typeface="Arial"/>
              </a:endParaRPr>
            </a:p>
          </p:txBody>
        </p:sp>
        <p:cxnSp>
          <p:nvCxnSpPr>
            <p:cNvPr id="85" name="直接连接符 81"/>
            <p:cNvCxnSpPr>
              <a:stCxn id="86" idx="7"/>
            </p:cNvCxnSpPr>
            <p:nvPr/>
          </p:nvCxnSpPr>
          <p:spPr>
            <a:xfrm flipV="1">
              <a:off x="3495262" y="831484"/>
              <a:ext cx="283519" cy="21334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3449016" y="1036893"/>
              <a:ext cx="54182" cy="54182"/>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Arial"/>
              </a:endParaRPr>
            </a:p>
          </p:txBody>
        </p:sp>
        <p:cxnSp>
          <p:nvCxnSpPr>
            <p:cNvPr id="87" name="直接连接符 84"/>
            <p:cNvCxnSpPr/>
            <p:nvPr/>
          </p:nvCxnSpPr>
          <p:spPr>
            <a:xfrm flipV="1">
              <a:off x="3748022" y="821294"/>
              <a:ext cx="4031432" cy="1374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组合 95"/>
          <p:cNvGrpSpPr/>
          <p:nvPr/>
        </p:nvGrpSpPr>
        <p:grpSpPr>
          <a:xfrm flipH="1" flipV="1">
            <a:off x="4779823" y="2884928"/>
            <a:ext cx="3299068" cy="2493151"/>
            <a:chOff x="3561726" y="1021439"/>
            <a:chExt cx="3380511" cy="2554698"/>
          </a:xfrm>
        </p:grpSpPr>
        <p:sp>
          <p:nvSpPr>
            <p:cNvPr id="89" name="空心弧 88"/>
            <p:cNvSpPr/>
            <p:nvPr/>
          </p:nvSpPr>
          <p:spPr>
            <a:xfrm rot="19774372">
              <a:off x="3561726" y="1704059"/>
              <a:ext cx="1818455" cy="1872078"/>
            </a:xfrm>
            <a:prstGeom prst="blockArc">
              <a:avLst>
                <a:gd name="adj1" fmla="val 13492453"/>
                <a:gd name="adj2" fmla="val 19682623"/>
                <a:gd name="adj3" fmla="val 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sym typeface="Arial"/>
              </a:endParaRPr>
            </a:p>
          </p:txBody>
        </p:sp>
        <p:cxnSp>
          <p:nvCxnSpPr>
            <p:cNvPr id="90" name="直接连接符 97"/>
            <p:cNvCxnSpPr/>
            <p:nvPr/>
          </p:nvCxnSpPr>
          <p:spPr>
            <a:xfrm flipV="1">
              <a:off x="4111083" y="1029243"/>
              <a:ext cx="394070" cy="73777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4056901" y="1767017"/>
              <a:ext cx="54182" cy="54182"/>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Arial"/>
              </a:endParaRPr>
            </a:p>
          </p:txBody>
        </p:sp>
        <p:cxnSp>
          <p:nvCxnSpPr>
            <p:cNvPr id="92" name="直接连接符 100"/>
            <p:cNvCxnSpPr/>
            <p:nvPr/>
          </p:nvCxnSpPr>
          <p:spPr>
            <a:xfrm flipV="1">
              <a:off x="4503892" y="1021439"/>
              <a:ext cx="2438345" cy="1176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3" name="文本框 92"/>
          <p:cNvSpPr txBox="1"/>
          <p:nvPr/>
        </p:nvSpPr>
        <p:spPr>
          <a:xfrm>
            <a:off x="260998" y="1103787"/>
            <a:ext cx="2318776" cy="369332"/>
          </a:xfrm>
          <a:prstGeom prst="rect">
            <a:avLst/>
          </a:prstGeom>
          <a:noFill/>
        </p:spPr>
        <p:txBody>
          <a:bodyPr wrap="none" rtlCol="0">
            <a:spAutoFit/>
          </a:bodyPr>
          <a:lstStyle/>
          <a:p>
            <a:r>
              <a:rPr lang="en-US" altLang="zh-CN" dirty="0" smtClean="0">
                <a:solidFill>
                  <a:srgbClr val="4473C4"/>
                </a:solidFill>
              </a:rPr>
              <a:t>Business Improvement</a:t>
            </a:r>
            <a:endParaRPr lang="en-US" altLang="zh-CN" dirty="0">
              <a:solidFill>
                <a:srgbClr val="4473C4"/>
              </a:solidFill>
            </a:endParaRPr>
          </a:p>
        </p:txBody>
      </p:sp>
      <p:sp>
        <p:nvSpPr>
          <p:cNvPr id="94" name="文本框 93"/>
          <p:cNvSpPr txBox="1"/>
          <p:nvPr/>
        </p:nvSpPr>
        <p:spPr>
          <a:xfrm>
            <a:off x="862332" y="4993912"/>
            <a:ext cx="3131841" cy="1015663"/>
          </a:xfrm>
          <a:prstGeom prst="rect">
            <a:avLst/>
          </a:prstGeom>
          <a:noFill/>
        </p:spPr>
        <p:txBody>
          <a:bodyPr wrap="square" rtlCol="0">
            <a:spAutoFit/>
          </a:bodyPr>
          <a:lstStyle/>
          <a:p>
            <a:pPr marL="285750" indent="-285750">
              <a:buFont typeface="Arial" panose="020B0604020202020204" pitchFamily="34" charset="0"/>
              <a:buChar char="•"/>
            </a:pPr>
            <a:r>
              <a:rPr lang="en-US" altLang="zh-CN" sz="1300" dirty="0" smtClean="0">
                <a:solidFill>
                  <a:schemeClr val="tx1">
                    <a:lumMod val="75000"/>
                    <a:lumOff val="25000"/>
                  </a:schemeClr>
                </a:solidFill>
              </a:rPr>
              <a:t>Pass Daimler </a:t>
            </a:r>
            <a:r>
              <a:rPr lang="en-US" altLang="zh-CN" sz="1300" dirty="0" smtClean="0"/>
              <a:t>security check</a:t>
            </a:r>
            <a:r>
              <a:rPr lang="en-US" altLang="zh-CN" sz="1300" dirty="0" smtClean="0">
                <a:solidFill>
                  <a:schemeClr val="tx1">
                    <a:lumMod val="75000"/>
                    <a:lumOff val="25000"/>
                  </a:schemeClr>
                </a:solidFill>
              </a:rPr>
              <a:t> of </a:t>
            </a:r>
            <a:r>
              <a:rPr lang="en-US" altLang="zh-CN" sz="1500" b="1" dirty="0" smtClean="0">
                <a:solidFill>
                  <a:srgbClr val="C00000"/>
                </a:solidFill>
              </a:rPr>
              <a:t>EPA</a:t>
            </a:r>
            <a:r>
              <a:rPr lang="en-US" altLang="zh-CN" sz="1300" dirty="0" smtClean="0">
                <a:solidFill>
                  <a:schemeClr val="tx1">
                    <a:lumMod val="75000"/>
                    <a:lumOff val="25000"/>
                  </a:schemeClr>
                </a:solidFill>
              </a:rPr>
              <a:t> and </a:t>
            </a:r>
            <a:r>
              <a:rPr lang="en-US" altLang="zh-CN" sz="1500" b="1" dirty="0" smtClean="0">
                <a:solidFill>
                  <a:srgbClr val="C00000"/>
                </a:solidFill>
              </a:rPr>
              <a:t>SCAS</a:t>
            </a:r>
            <a:endParaRPr lang="en-US" altLang="zh-CN" sz="1300" dirty="0" smtClean="0">
              <a:solidFill>
                <a:schemeClr val="tx1">
                  <a:lumMod val="75000"/>
                  <a:lumOff val="25000"/>
                </a:schemeClr>
              </a:solidFill>
            </a:endParaRPr>
          </a:p>
          <a:p>
            <a:pPr marL="285750" indent="-285750">
              <a:buFont typeface="Arial" panose="020B0604020202020204" pitchFamily="34" charset="0"/>
              <a:buChar char="•"/>
            </a:pPr>
            <a:r>
              <a:rPr lang="en-US" altLang="zh-CN" sz="1300" dirty="0" smtClean="0">
                <a:solidFill>
                  <a:schemeClr val="tx1">
                    <a:lumMod val="75000"/>
                    <a:lumOff val="25000"/>
                  </a:schemeClr>
                </a:solidFill>
              </a:rPr>
              <a:t>System data should be stored in </a:t>
            </a:r>
            <a:r>
              <a:rPr lang="en-US" altLang="zh-CN" sz="1500" b="1" dirty="0" smtClean="0">
                <a:solidFill>
                  <a:srgbClr val="C00000"/>
                </a:solidFill>
              </a:rPr>
              <a:t>Daimler data center</a:t>
            </a:r>
            <a:endParaRPr lang="en-US" altLang="zh-CN" sz="1300" b="1" dirty="0" smtClean="0">
              <a:solidFill>
                <a:srgbClr val="C00000"/>
              </a:solidFill>
            </a:endParaRPr>
          </a:p>
        </p:txBody>
      </p:sp>
      <p:grpSp>
        <p:nvGrpSpPr>
          <p:cNvPr id="95" name="组合 78"/>
          <p:cNvGrpSpPr/>
          <p:nvPr/>
        </p:nvGrpSpPr>
        <p:grpSpPr>
          <a:xfrm>
            <a:off x="4911220" y="1041178"/>
            <a:ext cx="4628716" cy="2832686"/>
            <a:chOff x="2637703" y="607895"/>
            <a:chExt cx="5776342" cy="3535012"/>
          </a:xfrm>
        </p:grpSpPr>
        <p:sp>
          <p:nvSpPr>
            <p:cNvPr id="96" name="空心弧 95"/>
            <p:cNvSpPr/>
            <p:nvPr/>
          </p:nvSpPr>
          <p:spPr>
            <a:xfrm rot="1899089">
              <a:off x="2637703" y="1805746"/>
              <a:ext cx="2254101" cy="2337161"/>
            </a:xfrm>
            <a:prstGeom prst="blockArc">
              <a:avLst>
                <a:gd name="adj1" fmla="val 11815161"/>
                <a:gd name="adj2" fmla="val 18175421"/>
                <a:gd name="adj3" fmla="val 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sym typeface="Arial"/>
              </a:endParaRPr>
            </a:p>
          </p:txBody>
        </p:sp>
        <p:cxnSp>
          <p:nvCxnSpPr>
            <p:cNvPr id="97" name="直接连接符 63"/>
            <p:cNvCxnSpPr/>
            <p:nvPr/>
          </p:nvCxnSpPr>
          <p:spPr>
            <a:xfrm flipV="1">
              <a:off x="4002742" y="607895"/>
              <a:ext cx="571497" cy="124151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8" name="椭圆 97"/>
            <p:cNvSpPr/>
            <p:nvPr/>
          </p:nvSpPr>
          <p:spPr>
            <a:xfrm>
              <a:off x="4005289" y="1812714"/>
              <a:ext cx="54182" cy="54182"/>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Arial"/>
              </a:endParaRPr>
            </a:p>
          </p:txBody>
        </p:sp>
        <p:cxnSp>
          <p:nvCxnSpPr>
            <p:cNvPr id="99" name="直接连接符 67"/>
            <p:cNvCxnSpPr/>
            <p:nvPr/>
          </p:nvCxnSpPr>
          <p:spPr>
            <a:xfrm flipV="1">
              <a:off x="4573746" y="607895"/>
              <a:ext cx="3840299" cy="404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4829522" y="4730204"/>
            <a:ext cx="2465996" cy="646331"/>
          </a:xfrm>
          <a:prstGeom prst="rect">
            <a:avLst/>
          </a:prstGeom>
          <a:noFill/>
        </p:spPr>
        <p:txBody>
          <a:bodyPr wrap="none" rtlCol="0">
            <a:spAutoFit/>
          </a:bodyPr>
          <a:lstStyle/>
          <a:p>
            <a:r>
              <a:rPr lang="en-US" altLang="zh-CN" dirty="0">
                <a:solidFill>
                  <a:srgbClr val="4473C4"/>
                </a:solidFill>
              </a:rPr>
              <a:t>Integration </a:t>
            </a:r>
            <a:r>
              <a:rPr lang="en-US" altLang="zh-CN" dirty="0" smtClean="0">
                <a:solidFill>
                  <a:srgbClr val="4473C4"/>
                </a:solidFill>
              </a:rPr>
              <a:t>With </a:t>
            </a:r>
          </a:p>
          <a:p>
            <a:r>
              <a:rPr lang="en-US" altLang="zh-CN" dirty="0" smtClean="0">
                <a:solidFill>
                  <a:srgbClr val="4473C4"/>
                </a:solidFill>
              </a:rPr>
              <a:t>Existing Daimler System</a:t>
            </a:r>
            <a:endParaRPr lang="en-US" altLang="zh-CN" dirty="0">
              <a:solidFill>
                <a:srgbClr val="4473C4"/>
              </a:solidFill>
            </a:endParaRPr>
          </a:p>
        </p:txBody>
      </p:sp>
      <p:sp>
        <p:nvSpPr>
          <p:cNvPr id="101" name="文本框 100"/>
          <p:cNvSpPr txBox="1"/>
          <p:nvPr/>
        </p:nvSpPr>
        <p:spPr>
          <a:xfrm>
            <a:off x="4685325" y="5506447"/>
            <a:ext cx="3307641" cy="784830"/>
          </a:xfrm>
          <a:prstGeom prst="rect">
            <a:avLst/>
          </a:prstGeom>
          <a:noFill/>
        </p:spPr>
        <p:txBody>
          <a:bodyPr wrap="square" rtlCol="0">
            <a:spAutoFit/>
          </a:bodyPr>
          <a:lstStyle/>
          <a:p>
            <a:pPr marL="285750" indent="-285750">
              <a:buFont typeface="Arial" panose="020B0604020202020204" pitchFamily="34" charset="0"/>
              <a:buChar char="•"/>
            </a:pPr>
            <a:r>
              <a:rPr lang="en-US" altLang="zh-CN" sz="1300" dirty="0" smtClean="0">
                <a:solidFill>
                  <a:schemeClr val="tx1">
                    <a:lumMod val="75000"/>
                    <a:lumOff val="25000"/>
                  </a:schemeClr>
                </a:solidFill>
              </a:rPr>
              <a:t>Make all system users to sign in by </a:t>
            </a:r>
            <a:r>
              <a:rPr lang="en-US" altLang="zh-CN" sz="1500" b="1" dirty="0" smtClean="0">
                <a:solidFill>
                  <a:srgbClr val="C00000"/>
                </a:solidFill>
              </a:rPr>
              <a:t>IAM</a:t>
            </a:r>
            <a:r>
              <a:rPr lang="en-US" altLang="zh-CN" sz="1300" dirty="0" smtClean="0">
                <a:solidFill>
                  <a:schemeClr val="tx1">
                    <a:lumMod val="75000"/>
                    <a:lumOff val="25000"/>
                  </a:schemeClr>
                </a:solidFill>
              </a:rPr>
              <a:t>.</a:t>
            </a:r>
          </a:p>
          <a:p>
            <a:pPr marL="285750" indent="-285750">
              <a:buFont typeface="Arial" panose="020B0604020202020204" pitchFamily="34" charset="0"/>
              <a:buChar char="•"/>
            </a:pPr>
            <a:r>
              <a:rPr lang="en-US" altLang="zh-CN" sz="1300" dirty="0" smtClean="0">
                <a:solidFill>
                  <a:schemeClr val="tx1">
                    <a:lumMod val="75000"/>
                    <a:lumOff val="25000"/>
                  </a:schemeClr>
                </a:solidFill>
              </a:rPr>
              <a:t>Integrate with </a:t>
            </a:r>
            <a:r>
              <a:rPr lang="en-US" altLang="zh-CN" sz="1500" b="1" dirty="0" smtClean="0">
                <a:solidFill>
                  <a:srgbClr val="C00000"/>
                </a:solidFill>
              </a:rPr>
              <a:t>HELM</a:t>
            </a:r>
            <a:r>
              <a:rPr lang="en-US" altLang="zh-CN" sz="1300" dirty="0" smtClean="0">
                <a:solidFill>
                  <a:schemeClr val="tx1">
                    <a:lumMod val="75000"/>
                    <a:lumOff val="25000"/>
                  </a:schemeClr>
                </a:solidFill>
              </a:rPr>
              <a:t>, </a:t>
            </a:r>
            <a:r>
              <a:rPr lang="en-US" altLang="zh-CN" sz="1500" b="1" dirty="0" smtClean="0">
                <a:solidFill>
                  <a:srgbClr val="C00000"/>
                </a:solidFill>
              </a:rPr>
              <a:t>GSSN</a:t>
            </a:r>
            <a:r>
              <a:rPr lang="en-US" altLang="zh-CN" sz="1300" dirty="0" smtClean="0">
                <a:solidFill>
                  <a:schemeClr val="tx1">
                    <a:lumMod val="75000"/>
                    <a:lumOff val="25000"/>
                  </a:schemeClr>
                </a:solidFill>
              </a:rPr>
              <a:t>, </a:t>
            </a:r>
            <a:r>
              <a:rPr lang="en-US" altLang="zh-CN" sz="1500" b="1" dirty="0" smtClean="0">
                <a:solidFill>
                  <a:srgbClr val="C00000"/>
                </a:solidFill>
              </a:rPr>
              <a:t>Vehicle Stock Search </a:t>
            </a:r>
            <a:r>
              <a:rPr lang="en-US" altLang="zh-CN" sz="1300" dirty="0" smtClean="0">
                <a:solidFill>
                  <a:schemeClr val="tx1">
                    <a:lumMod val="95000"/>
                    <a:lumOff val="5000"/>
                  </a:schemeClr>
                </a:solidFill>
              </a:rPr>
              <a:t>Service</a:t>
            </a:r>
            <a:r>
              <a:rPr lang="en-US" altLang="zh-CN" sz="1300" dirty="0" smtClean="0">
                <a:solidFill>
                  <a:schemeClr val="tx1">
                    <a:lumMod val="75000"/>
                    <a:lumOff val="25000"/>
                  </a:schemeClr>
                </a:solidFill>
              </a:rPr>
              <a:t> etc.</a:t>
            </a:r>
            <a:endParaRPr lang="en-US" altLang="zh-CN" sz="1300" dirty="0">
              <a:solidFill>
                <a:schemeClr val="tx1">
                  <a:lumMod val="75000"/>
                  <a:lumOff val="25000"/>
                </a:schemeClr>
              </a:solidFill>
            </a:endParaRPr>
          </a:p>
        </p:txBody>
      </p:sp>
      <p:sp>
        <p:nvSpPr>
          <p:cNvPr id="102" name="文本框 101"/>
          <p:cNvSpPr txBox="1"/>
          <p:nvPr/>
        </p:nvSpPr>
        <p:spPr>
          <a:xfrm>
            <a:off x="7293980" y="652469"/>
            <a:ext cx="3089533" cy="369332"/>
          </a:xfrm>
          <a:prstGeom prst="rect">
            <a:avLst/>
          </a:prstGeom>
          <a:noFill/>
        </p:spPr>
        <p:txBody>
          <a:bodyPr wrap="square" rtlCol="0">
            <a:spAutoFit/>
          </a:bodyPr>
          <a:lstStyle/>
          <a:p>
            <a:r>
              <a:rPr lang="en-US" altLang="zh-CN" dirty="0" smtClean="0">
                <a:solidFill>
                  <a:srgbClr val="4473C4"/>
                </a:solidFill>
              </a:rPr>
              <a:t>Technical Improvement</a:t>
            </a:r>
            <a:endParaRPr lang="en-US" altLang="zh-CN" dirty="0">
              <a:solidFill>
                <a:srgbClr val="4473C4"/>
              </a:solidFill>
            </a:endParaRPr>
          </a:p>
        </p:txBody>
      </p:sp>
      <p:sp>
        <p:nvSpPr>
          <p:cNvPr id="103" name="文本框 102"/>
          <p:cNvSpPr txBox="1"/>
          <p:nvPr/>
        </p:nvSpPr>
        <p:spPr>
          <a:xfrm>
            <a:off x="242544" y="1588966"/>
            <a:ext cx="2116252" cy="1585049"/>
          </a:xfrm>
          <a:prstGeom prst="rect">
            <a:avLst/>
          </a:prstGeom>
          <a:noFill/>
        </p:spPr>
        <p:txBody>
          <a:bodyPr wrap="square" rtlCol="0">
            <a:spAutoFit/>
          </a:bodyPr>
          <a:lstStyle/>
          <a:p>
            <a:pPr marL="285750" indent="-285750">
              <a:buFont typeface="Arial" panose="020B0604020202020204" pitchFamily="34" charset="0"/>
              <a:buChar char="•"/>
            </a:pPr>
            <a:r>
              <a:rPr lang="en-US" altLang="zh-CN" sz="1300" dirty="0" smtClean="0">
                <a:solidFill>
                  <a:schemeClr val="tx1">
                    <a:lumMod val="75000"/>
                    <a:lumOff val="25000"/>
                  </a:schemeClr>
                </a:solidFill>
              </a:rPr>
              <a:t>Add more </a:t>
            </a:r>
            <a:r>
              <a:rPr lang="en-US" altLang="zh-CN" sz="1500" b="1" dirty="0" smtClean="0">
                <a:solidFill>
                  <a:srgbClr val="C00000"/>
                </a:solidFill>
              </a:rPr>
              <a:t>flexibility</a:t>
            </a:r>
          </a:p>
          <a:p>
            <a:pPr marL="285750" indent="-285750">
              <a:buFont typeface="Arial" panose="020B0604020202020204" pitchFamily="34" charset="0"/>
              <a:buChar char="•"/>
            </a:pPr>
            <a:r>
              <a:rPr lang="en-US" altLang="zh-CN" sz="1300" dirty="0" smtClean="0">
                <a:solidFill>
                  <a:schemeClr val="tx1">
                    <a:lumMod val="75000"/>
                    <a:lumOff val="25000"/>
                  </a:schemeClr>
                </a:solidFill>
              </a:rPr>
              <a:t>Add dealer </a:t>
            </a:r>
            <a:r>
              <a:rPr lang="en-US" altLang="zh-CN" sz="1500" b="1" dirty="0" smtClean="0">
                <a:solidFill>
                  <a:srgbClr val="C00000"/>
                </a:solidFill>
              </a:rPr>
              <a:t>quota</a:t>
            </a:r>
            <a:r>
              <a:rPr lang="en-US" altLang="zh-CN" sz="1300" dirty="0" smtClean="0">
                <a:solidFill>
                  <a:schemeClr val="tx1">
                    <a:lumMod val="75000"/>
                    <a:lumOff val="25000"/>
                  </a:schemeClr>
                </a:solidFill>
              </a:rPr>
              <a:t> management</a:t>
            </a:r>
          </a:p>
          <a:p>
            <a:pPr marL="285750" indent="-285750">
              <a:buFont typeface="Arial" panose="020B0604020202020204" pitchFamily="34" charset="0"/>
              <a:buChar char="•"/>
            </a:pPr>
            <a:r>
              <a:rPr lang="en-US" altLang="zh-CN" sz="1300" dirty="0" smtClean="0">
                <a:solidFill>
                  <a:schemeClr val="tx1">
                    <a:lumMod val="75000"/>
                    <a:lumOff val="25000"/>
                  </a:schemeClr>
                </a:solidFill>
              </a:rPr>
              <a:t>Add </a:t>
            </a:r>
            <a:r>
              <a:rPr lang="en-US" altLang="zh-CN" sz="1500" b="1" dirty="0" smtClean="0">
                <a:solidFill>
                  <a:srgbClr val="C00000"/>
                </a:solidFill>
              </a:rPr>
              <a:t>repair history</a:t>
            </a:r>
            <a:r>
              <a:rPr lang="en-US" altLang="zh-CN" sz="1300" dirty="0" smtClean="0">
                <a:solidFill>
                  <a:schemeClr val="tx1">
                    <a:lumMod val="75000"/>
                    <a:lumOff val="25000"/>
                  </a:schemeClr>
                </a:solidFill>
              </a:rPr>
              <a:t> of vehicle, dealer can check it</a:t>
            </a:r>
          </a:p>
          <a:p>
            <a:pPr marL="285750" indent="-285750">
              <a:buFont typeface="Arial" panose="020B0604020202020204" pitchFamily="34" charset="0"/>
              <a:buChar char="•"/>
            </a:pPr>
            <a:r>
              <a:rPr lang="en-US" altLang="zh-CN" sz="1300" dirty="0" smtClean="0">
                <a:solidFill>
                  <a:schemeClr val="tx1">
                    <a:lumMod val="75000"/>
                    <a:lumOff val="25000"/>
                  </a:schemeClr>
                </a:solidFill>
              </a:rPr>
              <a:t>Better analysis of data</a:t>
            </a:r>
            <a:endParaRPr lang="en-US" altLang="zh-CN" sz="1300" dirty="0">
              <a:solidFill>
                <a:schemeClr val="tx1">
                  <a:lumMod val="75000"/>
                  <a:lumOff val="25000"/>
                </a:schemeClr>
              </a:solidFill>
            </a:endParaRPr>
          </a:p>
        </p:txBody>
      </p:sp>
      <p:sp>
        <p:nvSpPr>
          <p:cNvPr id="104" name="文本框 103"/>
          <p:cNvSpPr txBox="1"/>
          <p:nvPr/>
        </p:nvSpPr>
        <p:spPr>
          <a:xfrm>
            <a:off x="9555787" y="2577684"/>
            <a:ext cx="2410955" cy="369332"/>
          </a:xfrm>
          <a:prstGeom prst="rect">
            <a:avLst/>
          </a:prstGeom>
          <a:noFill/>
        </p:spPr>
        <p:txBody>
          <a:bodyPr wrap="square" rtlCol="0">
            <a:spAutoFit/>
          </a:bodyPr>
          <a:lstStyle/>
          <a:p>
            <a:r>
              <a:rPr lang="en-US" altLang="zh-CN" dirty="0" smtClean="0">
                <a:solidFill>
                  <a:srgbClr val="4473C4"/>
                </a:solidFill>
              </a:rPr>
              <a:t>High-quality Operation</a:t>
            </a:r>
            <a:endParaRPr lang="en-US" altLang="zh-CN" dirty="0">
              <a:solidFill>
                <a:srgbClr val="4473C4"/>
              </a:solidFill>
            </a:endParaRPr>
          </a:p>
        </p:txBody>
      </p:sp>
      <p:sp>
        <p:nvSpPr>
          <p:cNvPr id="105" name="文本框 104"/>
          <p:cNvSpPr txBox="1"/>
          <p:nvPr/>
        </p:nvSpPr>
        <p:spPr>
          <a:xfrm>
            <a:off x="9433042" y="3052125"/>
            <a:ext cx="2333690" cy="2077492"/>
          </a:xfrm>
          <a:prstGeom prst="rect">
            <a:avLst/>
          </a:prstGeom>
          <a:noFill/>
        </p:spPr>
        <p:txBody>
          <a:bodyPr wrap="square" rtlCol="0">
            <a:spAutoFit/>
          </a:bodyPr>
          <a:lstStyle/>
          <a:p>
            <a:pPr marL="285750" indent="-285750">
              <a:buFont typeface="Arial" panose="020B0604020202020204" pitchFamily="34" charset="0"/>
              <a:buChar char="•"/>
            </a:pPr>
            <a:r>
              <a:rPr lang="en-US" altLang="zh-CN" sz="1500" b="1" dirty="0" smtClean="0">
                <a:solidFill>
                  <a:srgbClr val="C00000"/>
                </a:solidFill>
              </a:rPr>
              <a:t>E</a:t>
            </a:r>
            <a:r>
              <a:rPr lang="en-US" altLang="zh-CN" sz="1500" b="1" dirty="0" smtClean="0">
                <a:solidFill>
                  <a:srgbClr val="C00000"/>
                </a:solidFill>
                <a:cs typeface="Aparajita" panose="020B0604020202020204" pitchFamily="34" charset="0"/>
              </a:rPr>
              <a:t>xperienced </a:t>
            </a:r>
            <a:r>
              <a:rPr lang="en-US" altLang="zh-CN" sz="1500" b="1" dirty="0">
                <a:solidFill>
                  <a:srgbClr val="C00000"/>
                </a:solidFill>
                <a:cs typeface="Aparajita" panose="020B0604020202020204" pitchFamily="34" charset="0"/>
              </a:rPr>
              <a:t>and professional</a:t>
            </a:r>
            <a:r>
              <a:rPr lang="en-US" altLang="zh-CN" sz="1300" dirty="0">
                <a:solidFill>
                  <a:prstClr val="black"/>
                </a:solidFill>
                <a:cs typeface="Aparajita" panose="020B0604020202020204" pitchFamily="34" charset="0"/>
              </a:rPr>
              <a:t> application maintenance services</a:t>
            </a:r>
            <a:endParaRPr lang="en-US" altLang="zh-CN" sz="1300" dirty="0" smtClean="0">
              <a:solidFill>
                <a:schemeClr val="tx1">
                  <a:lumMod val="75000"/>
                  <a:lumOff val="25000"/>
                </a:schemeClr>
              </a:solidFill>
            </a:endParaRPr>
          </a:p>
          <a:p>
            <a:pPr marL="285750" indent="-285750">
              <a:buFont typeface="Arial" panose="020B0604020202020204" pitchFamily="34" charset="0"/>
              <a:buChar char="•"/>
            </a:pPr>
            <a:r>
              <a:rPr lang="en-US" altLang="zh-CN" sz="1500" b="1" dirty="0" smtClean="0">
                <a:cs typeface="Aparajita" panose="020B0604020202020204" pitchFamily="34" charset="0"/>
              </a:rPr>
              <a:t>System</a:t>
            </a:r>
            <a:r>
              <a:rPr lang="en-US" altLang="zh-CN" sz="1500" b="1" dirty="0" smtClean="0">
                <a:solidFill>
                  <a:srgbClr val="C00000"/>
                </a:solidFill>
                <a:cs typeface="Aparajita" panose="020B0604020202020204" pitchFamily="34" charset="0"/>
              </a:rPr>
              <a:t> </a:t>
            </a:r>
            <a:r>
              <a:rPr lang="en-US" altLang="zh-CN" sz="1500" b="1" dirty="0">
                <a:solidFill>
                  <a:srgbClr val="C00000"/>
                </a:solidFill>
                <a:cs typeface="Aparajita" panose="020B0604020202020204" pitchFamily="34" charset="0"/>
              </a:rPr>
              <a:t>stable</a:t>
            </a:r>
            <a:r>
              <a:rPr lang="en-US" altLang="zh-CN" sz="1300" dirty="0">
                <a:solidFill>
                  <a:prstClr val="black"/>
                </a:solidFill>
                <a:cs typeface="Aparajita" panose="020B0604020202020204" pitchFamily="34" charset="0"/>
              </a:rPr>
              <a:t> </a:t>
            </a:r>
            <a:r>
              <a:rPr lang="en-US" altLang="zh-CN" sz="1300" dirty="0" smtClean="0">
                <a:solidFill>
                  <a:prstClr val="black"/>
                </a:solidFill>
                <a:cs typeface="Aparajita" panose="020B0604020202020204" pitchFamily="34" charset="0"/>
              </a:rPr>
              <a:t>7*24</a:t>
            </a:r>
          </a:p>
          <a:p>
            <a:pPr marL="285750" indent="-285750">
              <a:buFont typeface="Arial" panose="020B0604020202020204" pitchFamily="34" charset="0"/>
              <a:buChar char="•"/>
            </a:pPr>
            <a:r>
              <a:rPr lang="en-US" altLang="zh-CN" sz="1300" dirty="0" smtClean="0">
                <a:solidFill>
                  <a:prstClr val="black"/>
                </a:solidFill>
                <a:cs typeface="Aparajita" panose="020B0604020202020204" pitchFamily="34" charset="0"/>
              </a:rPr>
              <a:t>A </a:t>
            </a:r>
            <a:r>
              <a:rPr lang="en-US" altLang="zh-CN" sz="1500" b="1" dirty="0" smtClean="0">
                <a:solidFill>
                  <a:srgbClr val="C00000"/>
                </a:solidFill>
                <a:cs typeface="Aparajita" panose="020B0604020202020204" pitchFamily="34" charset="0"/>
              </a:rPr>
              <a:t>continual </a:t>
            </a:r>
            <a:r>
              <a:rPr lang="en-US" altLang="zh-CN" sz="1500" b="1" dirty="0">
                <a:solidFill>
                  <a:srgbClr val="C00000"/>
                </a:solidFill>
                <a:cs typeface="Aparajita" panose="020B0604020202020204" pitchFamily="34" charset="0"/>
              </a:rPr>
              <a:t>improvement</a:t>
            </a:r>
            <a:r>
              <a:rPr lang="en-US" altLang="zh-CN" sz="1300" dirty="0">
                <a:solidFill>
                  <a:prstClr val="black"/>
                </a:solidFill>
                <a:cs typeface="Aparajita" panose="020B0604020202020204" pitchFamily="34" charset="0"/>
              </a:rPr>
              <a:t> </a:t>
            </a:r>
            <a:r>
              <a:rPr lang="en-US" altLang="zh-CN" sz="1300" dirty="0" smtClean="0">
                <a:solidFill>
                  <a:prstClr val="black"/>
                </a:solidFill>
                <a:cs typeface="Aparajita" panose="020B0604020202020204" pitchFamily="34" charset="0"/>
              </a:rPr>
              <a:t>team</a:t>
            </a:r>
          </a:p>
          <a:p>
            <a:pPr marL="285750" indent="-285750">
              <a:buFont typeface="Arial" panose="020B0604020202020204" pitchFamily="34" charset="0"/>
              <a:buChar char="•"/>
            </a:pPr>
            <a:r>
              <a:rPr lang="en-US" altLang="zh-CN" sz="1300" dirty="0" smtClean="0">
                <a:cs typeface="Aparajita" panose="020B0604020202020204" pitchFamily="34" charset="0"/>
              </a:rPr>
              <a:t>A</a:t>
            </a:r>
            <a:r>
              <a:rPr lang="en-US" altLang="zh-CN" sz="1300" dirty="0" smtClean="0">
                <a:solidFill>
                  <a:prstClr val="black"/>
                </a:solidFill>
                <a:cs typeface="Aparajita" panose="020B0604020202020204" pitchFamily="34" charset="0"/>
              </a:rPr>
              <a:t> </a:t>
            </a:r>
            <a:r>
              <a:rPr lang="en-US" altLang="zh-CN" sz="1500" b="1" dirty="0">
                <a:solidFill>
                  <a:srgbClr val="C00000"/>
                </a:solidFill>
                <a:cs typeface="Aparajita" panose="020B0604020202020204" pitchFamily="34" charset="0"/>
              </a:rPr>
              <a:t>well-managed</a:t>
            </a:r>
            <a:r>
              <a:rPr lang="en-US" altLang="zh-CN" sz="1300" dirty="0">
                <a:solidFill>
                  <a:prstClr val="black"/>
                </a:solidFill>
                <a:cs typeface="Aparajita" panose="020B0604020202020204" pitchFamily="34" charset="0"/>
              </a:rPr>
              <a:t> communication with client </a:t>
            </a:r>
            <a:r>
              <a:rPr lang="en-US" altLang="zh-CN" sz="1300" dirty="0" smtClean="0">
                <a:solidFill>
                  <a:prstClr val="black"/>
                </a:solidFill>
                <a:cs typeface="Aparajita" panose="020B0604020202020204" pitchFamily="34" charset="0"/>
              </a:rPr>
              <a:t>satisfaction</a:t>
            </a:r>
            <a:endParaRPr lang="en-US" altLang="zh-CN" sz="1300" dirty="0" smtClean="0">
              <a:solidFill>
                <a:schemeClr val="tx1">
                  <a:lumMod val="75000"/>
                  <a:lumOff val="25000"/>
                </a:schemeClr>
              </a:solidFill>
            </a:endParaRPr>
          </a:p>
        </p:txBody>
      </p:sp>
      <p:grpSp>
        <p:nvGrpSpPr>
          <p:cNvPr id="2" name="组 1"/>
          <p:cNvGrpSpPr/>
          <p:nvPr/>
        </p:nvGrpSpPr>
        <p:grpSpPr>
          <a:xfrm rot="222582">
            <a:off x="2635275" y="2068948"/>
            <a:ext cx="6572985" cy="2597266"/>
            <a:chOff x="2559397" y="1713748"/>
            <a:chExt cx="8842025" cy="3493860"/>
          </a:xfrm>
        </p:grpSpPr>
        <p:grpSp>
          <p:nvGrpSpPr>
            <p:cNvPr id="110" name="组合 72"/>
            <p:cNvGrpSpPr/>
            <p:nvPr/>
          </p:nvGrpSpPr>
          <p:grpSpPr>
            <a:xfrm rot="177207">
              <a:off x="8773167" y="1713748"/>
              <a:ext cx="2628255" cy="2491458"/>
              <a:chOff x="5670480" y="1741164"/>
              <a:chExt cx="3057633" cy="2898488"/>
            </a:xfrm>
          </p:grpSpPr>
          <p:sp>
            <p:nvSpPr>
              <p:cNvPr id="111" name="任意多边形 33"/>
              <p:cNvSpPr/>
              <p:nvPr/>
            </p:nvSpPr>
            <p:spPr bwMode="auto">
              <a:xfrm>
                <a:off x="5670480" y="1741164"/>
                <a:ext cx="3057633" cy="2898488"/>
              </a:xfrm>
              <a:custGeom>
                <a:avLst/>
                <a:gdLst>
                  <a:gd name="connsiteX0" fmla="*/ 1844675 w 2946400"/>
                  <a:gd name="connsiteY0" fmla="*/ 0 h 2713038"/>
                  <a:gd name="connsiteX1" fmla="*/ 2946400 w 2946400"/>
                  <a:gd name="connsiteY1" fmla="*/ 1106488 h 2713038"/>
                  <a:gd name="connsiteX2" fmla="*/ 1844675 w 2946400"/>
                  <a:gd name="connsiteY2" fmla="*/ 2212976 h 2713038"/>
                  <a:gd name="connsiteX3" fmla="*/ 1732030 w 2946400"/>
                  <a:gd name="connsiteY3" fmla="*/ 2207263 h 2713038"/>
                  <a:gd name="connsiteX4" fmla="*/ 1715554 w 2946400"/>
                  <a:gd name="connsiteY4" fmla="*/ 2204738 h 2713038"/>
                  <a:gd name="connsiteX5" fmla="*/ 1603342 w 2946400"/>
                  <a:gd name="connsiteY5" fmla="*/ 2201933 h 2713038"/>
                  <a:gd name="connsiteX6" fmla="*/ 1084498 w 2946400"/>
                  <a:gd name="connsiteY6" fmla="*/ 2713038 h 2713038"/>
                  <a:gd name="connsiteX7" fmla="*/ 743013 w 2946400"/>
                  <a:gd name="connsiteY7" fmla="*/ 2490967 h 2713038"/>
                  <a:gd name="connsiteX8" fmla="*/ 0 w 2946400"/>
                  <a:gd name="connsiteY8" fmla="*/ 1598920 h 2713038"/>
                  <a:gd name="connsiteX9" fmla="*/ 743013 w 2946400"/>
                  <a:gd name="connsiteY9" fmla="*/ 1079500 h 2713038"/>
                  <a:gd name="connsiteX10" fmla="*/ 744237 w 2946400"/>
                  <a:gd name="connsiteY10" fmla="*/ 1080906 h 2713038"/>
                  <a:gd name="connsiteX11" fmla="*/ 748638 w 2946400"/>
                  <a:gd name="connsiteY11" fmla="*/ 993356 h 2713038"/>
                  <a:gd name="connsiteX12" fmla="*/ 1844675 w 2946400"/>
                  <a:gd name="connsiteY12" fmla="*/ 0 h 271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6400" h="2713038">
                    <a:moveTo>
                      <a:pt x="1844675" y="0"/>
                    </a:moveTo>
                    <a:cubicBezTo>
                      <a:pt x="2453141" y="0"/>
                      <a:pt x="2946400" y="495392"/>
                      <a:pt x="2946400" y="1106488"/>
                    </a:cubicBezTo>
                    <a:cubicBezTo>
                      <a:pt x="2946400" y="1717584"/>
                      <a:pt x="2453141" y="2212976"/>
                      <a:pt x="1844675" y="2212976"/>
                    </a:cubicBezTo>
                    <a:cubicBezTo>
                      <a:pt x="1806646" y="2212976"/>
                      <a:pt x="1769067" y="2211041"/>
                      <a:pt x="1732030" y="2207263"/>
                    </a:cubicBezTo>
                    <a:lnTo>
                      <a:pt x="1715554" y="2204738"/>
                    </a:lnTo>
                    <a:lnTo>
                      <a:pt x="1603342" y="2201933"/>
                    </a:lnTo>
                    <a:cubicBezTo>
                      <a:pt x="1048219" y="2220127"/>
                      <a:pt x="1084498" y="2713038"/>
                      <a:pt x="1084498" y="2713038"/>
                    </a:cubicBezTo>
                    <a:cubicBezTo>
                      <a:pt x="1084498" y="2713038"/>
                      <a:pt x="1084498" y="2713038"/>
                      <a:pt x="743013" y="2490967"/>
                    </a:cubicBezTo>
                    <a:cubicBezTo>
                      <a:pt x="743013" y="2490967"/>
                      <a:pt x="743013" y="2490967"/>
                      <a:pt x="0" y="1598920"/>
                    </a:cubicBezTo>
                    <a:cubicBezTo>
                      <a:pt x="720497" y="1576337"/>
                      <a:pt x="743013" y="1079500"/>
                      <a:pt x="743013" y="1079500"/>
                    </a:cubicBezTo>
                    <a:lnTo>
                      <a:pt x="744237" y="1080906"/>
                    </a:lnTo>
                    <a:lnTo>
                      <a:pt x="748638" y="993356"/>
                    </a:lnTo>
                    <a:cubicBezTo>
                      <a:pt x="805058" y="435403"/>
                      <a:pt x="1274238" y="0"/>
                      <a:pt x="1844675" y="0"/>
                    </a:cubicBezTo>
                    <a:close/>
                  </a:path>
                </a:pathLst>
              </a:custGeom>
              <a:solidFill>
                <a:schemeClr val="accent1">
                  <a:lumMod val="60000"/>
                  <a:lumOff val="40000"/>
                </a:schemeClr>
              </a:solidFill>
              <a:ln w="47625">
                <a:noFill/>
              </a:ln>
              <a:effectLst>
                <a:outerShdw blurRad="215900" dist="1143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sym typeface="Arial"/>
                </a:endParaRPr>
              </a:p>
            </p:txBody>
          </p:sp>
          <p:sp>
            <p:nvSpPr>
              <p:cNvPr id="112" name="Oval 11"/>
              <p:cNvSpPr>
                <a:spLocks noChangeArrowheads="1"/>
              </p:cNvSpPr>
              <p:nvPr/>
            </p:nvSpPr>
            <p:spPr bwMode="auto">
              <a:xfrm>
                <a:off x="6718739" y="1998164"/>
                <a:ext cx="1779039" cy="1834635"/>
              </a:xfrm>
              <a:prstGeom prst="ellipse">
                <a:avLst/>
              </a:prstGeom>
              <a:solidFill>
                <a:schemeClr val="bg1"/>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sym typeface="Arial"/>
                </a:endParaRPr>
              </a:p>
            </p:txBody>
          </p:sp>
          <p:sp>
            <p:nvSpPr>
              <p:cNvPr id="113" name="任意多边形 41"/>
              <p:cNvSpPr/>
              <p:nvPr/>
            </p:nvSpPr>
            <p:spPr bwMode="auto">
              <a:xfrm>
                <a:off x="5701316" y="2797128"/>
                <a:ext cx="1973210" cy="1837231"/>
              </a:xfrm>
              <a:custGeom>
                <a:avLst/>
                <a:gdLst>
                  <a:gd name="connsiteX0" fmla="*/ 1844675 w 2946400"/>
                  <a:gd name="connsiteY0" fmla="*/ 0 h 2713038"/>
                  <a:gd name="connsiteX1" fmla="*/ 2946400 w 2946400"/>
                  <a:gd name="connsiteY1" fmla="*/ 1106488 h 2713038"/>
                  <a:gd name="connsiteX2" fmla="*/ 1844675 w 2946400"/>
                  <a:gd name="connsiteY2" fmla="*/ 2212976 h 2713038"/>
                  <a:gd name="connsiteX3" fmla="*/ 1732030 w 2946400"/>
                  <a:gd name="connsiteY3" fmla="*/ 2207263 h 2713038"/>
                  <a:gd name="connsiteX4" fmla="*/ 1715554 w 2946400"/>
                  <a:gd name="connsiteY4" fmla="*/ 2204738 h 2713038"/>
                  <a:gd name="connsiteX5" fmla="*/ 1603342 w 2946400"/>
                  <a:gd name="connsiteY5" fmla="*/ 2201933 h 2713038"/>
                  <a:gd name="connsiteX6" fmla="*/ 1084498 w 2946400"/>
                  <a:gd name="connsiteY6" fmla="*/ 2713038 h 2713038"/>
                  <a:gd name="connsiteX7" fmla="*/ 743013 w 2946400"/>
                  <a:gd name="connsiteY7" fmla="*/ 2490967 h 2713038"/>
                  <a:gd name="connsiteX8" fmla="*/ 0 w 2946400"/>
                  <a:gd name="connsiteY8" fmla="*/ 1598920 h 2713038"/>
                  <a:gd name="connsiteX9" fmla="*/ 743013 w 2946400"/>
                  <a:gd name="connsiteY9" fmla="*/ 1079500 h 2713038"/>
                  <a:gd name="connsiteX10" fmla="*/ 744237 w 2946400"/>
                  <a:gd name="connsiteY10" fmla="*/ 1080906 h 2713038"/>
                  <a:gd name="connsiteX11" fmla="*/ 748638 w 2946400"/>
                  <a:gd name="connsiteY11" fmla="*/ 993356 h 2713038"/>
                  <a:gd name="connsiteX12" fmla="*/ 1844675 w 2946400"/>
                  <a:gd name="connsiteY12" fmla="*/ 0 h 2713038"/>
                  <a:gd name="connsiteX0-1" fmla="*/ 748638 w 2946400"/>
                  <a:gd name="connsiteY0-2" fmla="*/ 18233 h 1737915"/>
                  <a:gd name="connsiteX1-3" fmla="*/ 2946400 w 2946400"/>
                  <a:gd name="connsiteY1-4" fmla="*/ 131365 h 1737915"/>
                  <a:gd name="connsiteX2-5" fmla="*/ 1844675 w 2946400"/>
                  <a:gd name="connsiteY2-6" fmla="*/ 1237853 h 1737915"/>
                  <a:gd name="connsiteX3-7" fmla="*/ 1732030 w 2946400"/>
                  <a:gd name="connsiteY3-8" fmla="*/ 1232140 h 1737915"/>
                  <a:gd name="connsiteX4-9" fmla="*/ 1715554 w 2946400"/>
                  <a:gd name="connsiteY4-10" fmla="*/ 1229615 h 1737915"/>
                  <a:gd name="connsiteX5-11" fmla="*/ 1603342 w 2946400"/>
                  <a:gd name="connsiteY5-12" fmla="*/ 1226810 h 1737915"/>
                  <a:gd name="connsiteX6-13" fmla="*/ 1084498 w 2946400"/>
                  <a:gd name="connsiteY6-14" fmla="*/ 1737915 h 1737915"/>
                  <a:gd name="connsiteX7-15" fmla="*/ 743013 w 2946400"/>
                  <a:gd name="connsiteY7-16" fmla="*/ 1515844 h 1737915"/>
                  <a:gd name="connsiteX8-17" fmla="*/ 0 w 2946400"/>
                  <a:gd name="connsiteY8-18" fmla="*/ 623797 h 1737915"/>
                  <a:gd name="connsiteX9-19" fmla="*/ 743013 w 2946400"/>
                  <a:gd name="connsiteY9-20" fmla="*/ 104377 h 1737915"/>
                  <a:gd name="connsiteX10-21" fmla="*/ 744237 w 2946400"/>
                  <a:gd name="connsiteY10-22" fmla="*/ 105783 h 1737915"/>
                  <a:gd name="connsiteX11-23" fmla="*/ 748638 w 2946400"/>
                  <a:gd name="connsiteY11-24" fmla="*/ 18233 h 1737915"/>
                  <a:gd name="connsiteX0-25" fmla="*/ 748638 w 1901427"/>
                  <a:gd name="connsiteY0-26" fmla="*/ 0 h 1719682"/>
                  <a:gd name="connsiteX1-27" fmla="*/ 1844675 w 1901427"/>
                  <a:gd name="connsiteY1-28" fmla="*/ 1219620 h 1719682"/>
                  <a:gd name="connsiteX2-29" fmla="*/ 1732030 w 1901427"/>
                  <a:gd name="connsiteY2-30" fmla="*/ 1213907 h 1719682"/>
                  <a:gd name="connsiteX3-31" fmla="*/ 1715554 w 1901427"/>
                  <a:gd name="connsiteY3-32" fmla="*/ 1211382 h 1719682"/>
                  <a:gd name="connsiteX4-33" fmla="*/ 1603342 w 1901427"/>
                  <a:gd name="connsiteY4-34" fmla="*/ 1208577 h 1719682"/>
                  <a:gd name="connsiteX5-35" fmla="*/ 1084498 w 1901427"/>
                  <a:gd name="connsiteY5-36" fmla="*/ 1719682 h 1719682"/>
                  <a:gd name="connsiteX6-37" fmla="*/ 743013 w 1901427"/>
                  <a:gd name="connsiteY6-38" fmla="*/ 1497611 h 1719682"/>
                  <a:gd name="connsiteX7-39" fmla="*/ 0 w 1901427"/>
                  <a:gd name="connsiteY7-40" fmla="*/ 605564 h 1719682"/>
                  <a:gd name="connsiteX8-41" fmla="*/ 743013 w 1901427"/>
                  <a:gd name="connsiteY8-42" fmla="*/ 86144 h 1719682"/>
                  <a:gd name="connsiteX9-43" fmla="*/ 744237 w 1901427"/>
                  <a:gd name="connsiteY9-44" fmla="*/ 87550 h 1719682"/>
                  <a:gd name="connsiteX10-45" fmla="*/ 748638 w 1901427"/>
                  <a:gd name="connsiteY10-46" fmla="*/ 0 h 17196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901427" h="1719682">
                    <a:moveTo>
                      <a:pt x="748638" y="0"/>
                    </a:moveTo>
                    <a:cubicBezTo>
                      <a:pt x="932044" y="188678"/>
                      <a:pt x="1680776" y="1017302"/>
                      <a:pt x="1844675" y="1219620"/>
                    </a:cubicBezTo>
                    <a:cubicBezTo>
                      <a:pt x="2008574" y="1421938"/>
                      <a:pt x="1769067" y="1217685"/>
                      <a:pt x="1732030" y="1213907"/>
                    </a:cubicBezTo>
                    <a:lnTo>
                      <a:pt x="1715554" y="1211382"/>
                    </a:lnTo>
                    <a:lnTo>
                      <a:pt x="1603342" y="1208577"/>
                    </a:lnTo>
                    <a:cubicBezTo>
                      <a:pt x="1048219" y="1226771"/>
                      <a:pt x="1084498" y="1719682"/>
                      <a:pt x="1084498" y="1719682"/>
                    </a:cubicBezTo>
                    <a:lnTo>
                      <a:pt x="743013" y="1497611"/>
                    </a:lnTo>
                    <a:lnTo>
                      <a:pt x="0" y="605564"/>
                    </a:lnTo>
                    <a:cubicBezTo>
                      <a:pt x="720497" y="582981"/>
                      <a:pt x="743013" y="86144"/>
                      <a:pt x="743013" y="86144"/>
                    </a:cubicBezTo>
                    <a:lnTo>
                      <a:pt x="744237" y="87550"/>
                    </a:lnTo>
                    <a:lnTo>
                      <a:pt x="748638" y="0"/>
                    </a:lnTo>
                    <a:close/>
                  </a:path>
                </a:pathLst>
              </a:custGeom>
              <a:gradFill flip="none" rotWithShape="1">
                <a:gsLst>
                  <a:gs pos="11000">
                    <a:schemeClr val="accent3">
                      <a:lumMod val="50000"/>
                    </a:schemeClr>
                  </a:gs>
                  <a:gs pos="64000">
                    <a:schemeClr val="accent3">
                      <a:lumMod val="50000"/>
                      <a:alpha val="0"/>
                    </a:schemeClr>
                  </a:gs>
                </a:gsLst>
                <a:lin ang="19200000" scaled="0"/>
                <a:tileRect/>
              </a:gradFill>
              <a:ln>
                <a:noFill/>
              </a:ln>
            </p:spPr>
            <p:txBody>
              <a:bodyPr vert="horz" wrap="square" lIns="91440" tIns="45720" rIns="91440" bIns="45720" numCol="1" anchor="t" anchorCtr="0" compatLnSpc="1">
                <a:noAutofit/>
              </a:bodyPr>
              <a:lstStyle/>
              <a:p>
                <a:endParaRPr lang="zh-CN" altLang="en-US">
                  <a:solidFill>
                    <a:prstClr val="black"/>
                  </a:solidFill>
                  <a:cs typeface="Arial" panose="020B0604020202020204" pitchFamily="34" charset="0"/>
                  <a:sym typeface="Arial"/>
                </a:endParaRPr>
              </a:p>
            </p:txBody>
          </p:sp>
        </p:grpSp>
        <p:grpSp>
          <p:nvGrpSpPr>
            <p:cNvPr id="63" name="组合 77"/>
            <p:cNvGrpSpPr/>
            <p:nvPr/>
          </p:nvGrpSpPr>
          <p:grpSpPr>
            <a:xfrm>
              <a:off x="6972770" y="2579629"/>
              <a:ext cx="2785806" cy="2276809"/>
              <a:chOff x="8009915" y="2629877"/>
              <a:chExt cx="2591410" cy="2198033"/>
            </a:xfrm>
          </p:grpSpPr>
          <p:sp>
            <p:nvSpPr>
              <p:cNvPr id="64" name="任意多边形 34"/>
              <p:cNvSpPr/>
              <p:nvPr/>
            </p:nvSpPr>
            <p:spPr bwMode="auto">
              <a:xfrm>
                <a:off x="8009915" y="2629877"/>
                <a:ext cx="2591410" cy="2198033"/>
              </a:xfrm>
              <a:custGeom>
                <a:avLst/>
                <a:gdLst>
                  <a:gd name="connsiteX0" fmla="*/ 657647 w 2497138"/>
                  <a:gd name="connsiteY0" fmla="*/ 0 h 2057400"/>
                  <a:gd name="connsiteX1" fmla="*/ 1281772 w 2497138"/>
                  <a:gd name="connsiteY1" fmla="*/ 293795 h 2057400"/>
                  <a:gd name="connsiteX2" fmla="*/ 1305193 w 2497138"/>
                  <a:gd name="connsiteY2" fmla="*/ 286819 h 2057400"/>
                  <a:gd name="connsiteX3" fmla="*/ 1318032 w 2497138"/>
                  <a:gd name="connsiteY3" fmla="*/ 282124 h 2057400"/>
                  <a:gd name="connsiteX4" fmla="*/ 1323666 w 2497138"/>
                  <a:gd name="connsiteY4" fmla="*/ 280677 h 2057400"/>
                  <a:gd name="connsiteX5" fmla="*/ 1324505 w 2497138"/>
                  <a:gd name="connsiteY5" fmla="*/ 280393 h 2057400"/>
                  <a:gd name="connsiteX6" fmla="*/ 1330325 w 2497138"/>
                  <a:gd name="connsiteY6" fmla="*/ 278230 h 2057400"/>
                  <a:gd name="connsiteX7" fmla="*/ 1329928 w 2497138"/>
                  <a:gd name="connsiteY7" fmla="*/ 279068 h 2057400"/>
                  <a:gd name="connsiteX8" fmla="*/ 1405130 w 2497138"/>
                  <a:gd name="connsiteY8" fmla="*/ 259749 h 2057400"/>
                  <a:gd name="connsiteX9" fmla="*/ 1588294 w 2497138"/>
                  <a:gd name="connsiteY9" fmla="*/ 241300 h 2057400"/>
                  <a:gd name="connsiteX10" fmla="*/ 2497138 w 2497138"/>
                  <a:gd name="connsiteY10" fmla="*/ 1149350 h 2057400"/>
                  <a:gd name="connsiteX11" fmla="*/ 1588294 w 2497138"/>
                  <a:gd name="connsiteY11" fmla="*/ 2057400 h 2057400"/>
                  <a:gd name="connsiteX12" fmla="*/ 750871 w 2497138"/>
                  <a:gd name="connsiteY12" fmla="*/ 1502804 h 2057400"/>
                  <a:gd name="connsiteX13" fmla="*/ 748469 w 2497138"/>
                  <a:gd name="connsiteY13" fmla="*/ 1495072 h 2057400"/>
                  <a:gd name="connsiteX14" fmla="*/ 701043 w 2497138"/>
                  <a:gd name="connsiteY14" fmla="*/ 1417472 h 2057400"/>
                  <a:gd name="connsiteX15" fmla="*/ 0 w 2497138"/>
                  <a:gd name="connsiteY15" fmla="*/ 1252037 h 2057400"/>
                  <a:gd name="connsiteX16" fmla="*/ 657647 w 2497138"/>
                  <a:gd name="connsiteY16" fmla="*/ 0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7138" h="2057400">
                    <a:moveTo>
                      <a:pt x="657647" y="0"/>
                    </a:moveTo>
                    <a:cubicBezTo>
                      <a:pt x="785888" y="391027"/>
                      <a:pt x="1149810" y="330310"/>
                      <a:pt x="1281772" y="293795"/>
                    </a:cubicBezTo>
                    <a:lnTo>
                      <a:pt x="1305193" y="286819"/>
                    </a:lnTo>
                    <a:lnTo>
                      <a:pt x="1318032" y="282124"/>
                    </a:lnTo>
                    <a:lnTo>
                      <a:pt x="1323666" y="280677"/>
                    </a:lnTo>
                    <a:lnTo>
                      <a:pt x="1324505" y="280393"/>
                    </a:lnTo>
                    <a:cubicBezTo>
                      <a:pt x="1328314" y="279023"/>
                      <a:pt x="1330325" y="278230"/>
                      <a:pt x="1330325" y="278230"/>
                    </a:cubicBezTo>
                    <a:lnTo>
                      <a:pt x="1329928" y="279068"/>
                    </a:lnTo>
                    <a:lnTo>
                      <a:pt x="1405130" y="259749"/>
                    </a:lnTo>
                    <a:cubicBezTo>
                      <a:pt x="1464294" y="247652"/>
                      <a:pt x="1525551" y="241300"/>
                      <a:pt x="1588294" y="241300"/>
                    </a:cubicBezTo>
                    <a:cubicBezTo>
                      <a:pt x="2090235" y="241300"/>
                      <a:pt x="2497138" y="647848"/>
                      <a:pt x="2497138" y="1149350"/>
                    </a:cubicBezTo>
                    <a:cubicBezTo>
                      <a:pt x="2497138" y="1650852"/>
                      <a:pt x="2090235" y="2057400"/>
                      <a:pt x="1588294" y="2057400"/>
                    </a:cubicBezTo>
                    <a:cubicBezTo>
                      <a:pt x="1211838" y="2057400"/>
                      <a:pt x="888841" y="1828717"/>
                      <a:pt x="750871" y="1502804"/>
                    </a:cubicBezTo>
                    <a:lnTo>
                      <a:pt x="748469" y="1495072"/>
                    </a:lnTo>
                    <a:lnTo>
                      <a:pt x="701043" y="1417472"/>
                    </a:lnTo>
                    <a:cubicBezTo>
                      <a:pt x="435984" y="1043849"/>
                      <a:pt x="0" y="1252037"/>
                      <a:pt x="0" y="1252037"/>
                    </a:cubicBezTo>
                    <a:cubicBezTo>
                      <a:pt x="0" y="1252037"/>
                      <a:pt x="0" y="1252037"/>
                      <a:pt x="657647" y="0"/>
                    </a:cubicBezTo>
                    <a:close/>
                  </a:path>
                </a:pathLst>
              </a:custGeom>
              <a:solidFill>
                <a:schemeClr val="accent4"/>
              </a:solidFill>
              <a:ln w="31750">
                <a:noFill/>
              </a:ln>
              <a:effectLst>
                <a:outerShdw blurRad="215900" dist="1143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sym typeface="Arial"/>
                </a:endParaRPr>
              </a:p>
            </p:txBody>
          </p:sp>
          <p:sp>
            <p:nvSpPr>
              <p:cNvPr id="65" name="Oval 7"/>
              <p:cNvSpPr>
                <a:spLocks noChangeArrowheads="1"/>
              </p:cNvSpPr>
              <p:nvPr/>
            </p:nvSpPr>
            <p:spPr bwMode="auto">
              <a:xfrm>
                <a:off x="8918818" y="3091022"/>
                <a:ext cx="1495666" cy="1542895"/>
              </a:xfrm>
              <a:prstGeom prst="ellipse">
                <a:avLst/>
              </a:prstGeom>
              <a:solidFill>
                <a:schemeClr val="bg1"/>
              </a:solidFill>
              <a:ln w="476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sym typeface="Arial"/>
                </a:endParaRPr>
              </a:p>
            </p:txBody>
          </p:sp>
          <p:sp>
            <p:nvSpPr>
              <p:cNvPr id="66" name="任意多边形 45"/>
              <p:cNvSpPr/>
              <p:nvPr/>
            </p:nvSpPr>
            <p:spPr bwMode="auto">
              <a:xfrm>
                <a:off x="8050103" y="2638995"/>
                <a:ext cx="1458177" cy="1605528"/>
              </a:xfrm>
              <a:custGeom>
                <a:avLst/>
                <a:gdLst>
                  <a:gd name="connsiteX0" fmla="*/ 657647 w 2497138"/>
                  <a:gd name="connsiteY0" fmla="*/ 0 h 2057400"/>
                  <a:gd name="connsiteX1" fmla="*/ 1281772 w 2497138"/>
                  <a:gd name="connsiteY1" fmla="*/ 293795 h 2057400"/>
                  <a:gd name="connsiteX2" fmla="*/ 1305193 w 2497138"/>
                  <a:gd name="connsiteY2" fmla="*/ 286819 h 2057400"/>
                  <a:gd name="connsiteX3" fmla="*/ 1318032 w 2497138"/>
                  <a:gd name="connsiteY3" fmla="*/ 282124 h 2057400"/>
                  <a:gd name="connsiteX4" fmla="*/ 1323666 w 2497138"/>
                  <a:gd name="connsiteY4" fmla="*/ 280677 h 2057400"/>
                  <a:gd name="connsiteX5" fmla="*/ 1324505 w 2497138"/>
                  <a:gd name="connsiteY5" fmla="*/ 280393 h 2057400"/>
                  <a:gd name="connsiteX6" fmla="*/ 1330325 w 2497138"/>
                  <a:gd name="connsiteY6" fmla="*/ 278230 h 2057400"/>
                  <a:gd name="connsiteX7" fmla="*/ 1329928 w 2497138"/>
                  <a:gd name="connsiteY7" fmla="*/ 279068 h 2057400"/>
                  <a:gd name="connsiteX8" fmla="*/ 1405130 w 2497138"/>
                  <a:gd name="connsiteY8" fmla="*/ 259749 h 2057400"/>
                  <a:gd name="connsiteX9" fmla="*/ 1588294 w 2497138"/>
                  <a:gd name="connsiteY9" fmla="*/ 241300 h 2057400"/>
                  <a:gd name="connsiteX10" fmla="*/ 2497138 w 2497138"/>
                  <a:gd name="connsiteY10" fmla="*/ 1149350 h 2057400"/>
                  <a:gd name="connsiteX11" fmla="*/ 1588294 w 2497138"/>
                  <a:gd name="connsiteY11" fmla="*/ 2057400 h 2057400"/>
                  <a:gd name="connsiteX12" fmla="*/ 750871 w 2497138"/>
                  <a:gd name="connsiteY12" fmla="*/ 1502804 h 2057400"/>
                  <a:gd name="connsiteX13" fmla="*/ 748469 w 2497138"/>
                  <a:gd name="connsiteY13" fmla="*/ 1495072 h 2057400"/>
                  <a:gd name="connsiteX14" fmla="*/ 701043 w 2497138"/>
                  <a:gd name="connsiteY14" fmla="*/ 1417472 h 2057400"/>
                  <a:gd name="connsiteX15" fmla="*/ 0 w 2497138"/>
                  <a:gd name="connsiteY15" fmla="*/ 1252037 h 2057400"/>
                  <a:gd name="connsiteX16" fmla="*/ 657647 w 2497138"/>
                  <a:gd name="connsiteY16" fmla="*/ 0 h 2057400"/>
                  <a:gd name="connsiteX0-1" fmla="*/ 657647 w 1657682"/>
                  <a:gd name="connsiteY0-2" fmla="*/ 0 h 2112282"/>
                  <a:gd name="connsiteX1-3" fmla="*/ 1281772 w 1657682"/>
                  <a:gd name="connsiteY1-4" fmla="*/ 293795 h 2112282"/>
                  <a:gd name="connsiteX2-5" fmla="*/ 1305193 w 1657682"/>
                  <a:gd name="connsiteY2-6" fmla="*/ 286819 h 2112282"/>
                  <a:gd name="connsiteX3-7" fmla="*/ 1318032 w 1657682"/>
                  <a:gd name="connsiteY3-8" fmla="*/ 282124 h 2112282"/>
                  <a:gd name="connsiteX4-9" fmla="*/ 1323666 w 1657682"/>
                  <a:gd name="connsiteY4-10" fmla="*/ 280677 h 2112282"/>
                  <a:gd name="connsiteX5-11" fmla="*/ 1324505 w 1657682"/>
                  <a:gd name="connsiteY5-12" fmla="*/ 280393 h 2112282"/>
                  <a:gd name="connsiteX6-13" fmla="*/ 1330325 w 1657682"/>
                  <a:gd name="connsiteY6-14" fmla="*/ 278230 h 2112282"/>
                  <a:gd name="connsiteX7-15" fmla="*/ 1329928 w 1657682"/>
                  <a:gd name="connsiteY7-16" fmla="*/ 279068 h 2112282"/>
                  <a:gd name="connsiteX8-17" fmla="*/ 1405130 w 1657682"/>
                  <a:gd name="connsiteY8-18" fmla="*/ 259749 h 2112282"/>
                  <a:gd name="connsiteX9-19" fmla="*/ 1588294 w 1657682"/>
                  <a:gd name="connsiteY9-20" fmla="*/ 241300 h 2112282"/>
                  <a:gd name="connsiteX10-21" fmla="*/ 1588294 w 1657682"/>
                  <a:gd name="connsiteY10-22" fmla="*/ 2057400 h 2112282"/>
                  <a:gd name="connsiteX11-23" fmla="*/ 750871 w 1657682"/>
                  <a:gd name="connsiteY11-24" fmla="*/ 1502804 h 2112282"/>
                  <a:gd name="connsiteX12-25" fmla="*/ 748469 w 1657682"/>
                  <a:gd name="connsiteY12-26" fmla="*/ 1495072 h 2112282"/>
                  <a:gd name="connsiteX13-27" fmla="*/ 701043 w 1657682"/>
                  <a:gd name="connsiteY13-28" fmla="*/ 1417472 h 2112282"/>
                  <a:gd name="connsiteX14-29" fmla="*/ 0 w 1657682"/>
                  <a:gd name="connsiteY14-30" fmla="*/ 1252037 h 2112282"/>
                  <a:gd name="connsiteX15-31" fmla="*/ 657647 w 1657682"/>
                  <a:gd name="connsiteY15-32" fmla="*/ 0 h 2112282"/>
                  <a:gd name="connsiteX0-33" fmla="*/ 657647 w 1616956"/>
                  <a:gd name="connsiteY0-34" fmla="*/ 0 h 1502804"/>
                  <a:gd name="connsiteX1-35" fmla="*/ 1281772 w 1616956"/>
                  <a:gd name="connsiteY1-36" fmla="*/ 293795 h 1502804"/>
                  <a:gd name="connsiteX2-37" fmla="*/ 1305193 w 1616956"/>
                  <a:gd name="connsiteY2-38" fmla="*/ 286819 h 1502804"/>
                  <a:gd name="connsiteX3-39" fmla="*/ 1318032 w 1616956"/>
                  <a:gd name="connsiteY3-40" fmla="*/ 282124 h 1502804"/>
                  <a:gd name="connsiteX4-41" fmla="*/ 1323666 w 1616956"/>
                  <a:gd name="connsiteY4-42" fmla="*/ 280677 h 1502804"/>
                  <a:gd name="connsiteX5-43" fmla="*/ 1324505 w 1616956"/>
                  <a:gd name="connsiteY5-44" fmla="*/ 280393 h 1502804"/>
                  <a:gd name="connsiteX6-45" fmla="*/ 1330325 w 1616956"/>
                  <a:gd name="connsiteY6-46" fmla="*/ 278230 h 1502804"/>
                  <a:gd name="connsiteX7-47" fmla="*/ 1329928 w 1616956"/>
                  <a:gd name="connsiteY7-48" fmla="*/ 279068 h 1502804"/>
                  <a:gd name="connsiteX8-49" fmla="*/ 1405130 w 1616956"/>
                  <a:gd name="connsiteY8-50" fmla="*/ 259749 h 1502804"/>
                  <a:gd name="connsiteX9-51" fmla="*/ 1588294 w 1616956"/>
                  <a:gd name="connsiteY9-52" fmla="*/ 241300 h 1502804"/>
                  <a:gd name="connsiteX10-53" fmla="*/ 750871 w 1616956"/>
                  <a:gd name="connsiteY10-54" fmla="*/ 1502804 h 1502804"/>
                  <a:gd name="connsiteX11-55" fmla="*/ 748469 w 1616956"/>
                  <a:gd name="connsiteY11-56" fmla="*/ 1495072 h 1502804"/>
                  <a:gd name="connsiteX12-57" fmla="*/ 701043 w 1616956"/>
                  <a:gd name="connsiteY12-58" fmla="*/ 1417472 h 1502804"/>
                  <a:gd name="connsiteX13-59" fmla="*/ 0 w 1616956"/>
                  <a:gd name="connsiteY13-60" fmla="*/ 1252037 h 1502804"/>
                  <a:gd name="connsiteX14-61" fmla="*/ 657647 w 1616956"/>
                  <a:gd name="connsiteY14-62" fmla="*/ 0 h 1502804"/>
                  <a:gd name="connsiteX0-63" fmla="*/ 657647 w 1405130"/>
                  <a:gd name="connsiteY0-64" fmla="*/ 0 h 1502804"/>
                  <a:gd name="connsiteX1-65" fmla="*/ 1281772 w 1405130"/>
                  <a:gd name="connsiteY1-66" fmla="*/ 293795 h 1502804"/>
                  <a:gd name="connsiteX2-67" fmla="*/ 1305193 w 1405130"/>
                  <a:gd name="connsiteY2-68" fmla="*/ 286819 h 1502804"/>
                  <a:gd name="connsiteX3-69" fmla="*/ 1318032 w 1405130"/>
                  <a:gd name="connsiteY3-70" fmla="*/ 282124 h 1502804"/>
                  <a:gd name="connsiteX4-71" fmla="*/ 1323666 w 1405130"/>
                  <a:gd name="connsiteY4-72" fmla="*/ 280677 h 1502804"/>
                  <a:gd name="connsiteX5-73" fmla="*/ 1324505 w 1405130"/>
                  <a:gd name="connsiteY5-74" fmla="*/ 280393 h 1502804"/>
                  <a:gd name="connsiteX6-75" fmla="*/ 1330325 w 1405130"/>
                  <a:gd name="connsiteY6-76" fmla="*/ 278230 h 1502804"/>
                  <a:gd name="connsiteX7-77" fmla="*/ 1329928 w 1405130"/>
                  <a:gd name="connsiteY7-78" fmla="*/ 279068 h 1502804"/>
                  <a:gd name="connsiteX8-79" fmla="*/ 1405130 w 1405130"/>
                  <a:gd name="connsiteY8-80" fmla="*/ 259749 h 1502804"/>
                  <a:gd name="connsiteX9-81" fmla="*/ 750871 w 1405130"/>
                  <a:gd name="connsiteY9-82" fmla="*/ 1502804 h 1502804"/>
                  <a:gd name="connsiteX10-83" fmla="*/ 748469 w 1405130"/>
                  <a:gd name="connsiteY10-84" fmla="*/ 1495072 h 1502804"/>
                  <a:gd name="connsiteX11-85" fmla="*/ 701043 w 1405130"/>
                  <a:gd name="connsiteY11-86" fmla="*/ 1417472 h 1502804"/>
                  <a:gd name="connsiteX12-87" fmla="*/ 0 w 1405130"/>
                  <a:gd name="connsiteY12-88" fmla="*/ 1252037 h 1502804"/>
                  <a:gd name="connsiteX13-89" fmla="*/ 657647 w 1405130"/>
                  <a:gd name="connsiteY13-90" fmla="*/ 0 h 15028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405130" h="1502804">
                    <a:moveTo>
                      <a:pt x="657647" y="0"/>
                    </a:moveTo>
                    <a:cubicBezTo>
                      <a:pt x="785888" y="391027"/>
                      <a:pt x="1149810" y="330310"/>
                      <a:pt x="1281772" y="293795"/>
                    </a:cubicBezTo>
                    <a:lnTo>
                      <a:pt x="1305193" y="286819"/>
                    </a:lnTo>
                    <a:lnTo>
                      <a:pt x="1318032" y="282124"/>
                    </a:lnTo>
                    <a:lnTo>
                      <a:pt x="1323666" y="280677"/>
                    </a:lnTo>
                    <a:lnTo>
                      <a:pt x="1324505" y="280393"/>
                    </a:lnTo>
                    <a:cubicBezTo>
                      <a:pt x="1328314" y="279023"/>
                      <a:pt x="1330325" y="278230"/>
                      <a:pt x="1330325" y="278230"/>
                    </a:cubicBezTo>
                    <a:lnTo>
                      <a:pt x="1329928" y="279068"/>
                    </a:lnTo>
                    <a:lnTo>
                      <a:pt x="1405130" y="259749"/>
                    </a:lnTo>
                    <a:cubicBezTo>
                      <a:pt x="1308621" y="463705"/>
                      <a:pt x="860314" y="1296917"/>
                      <a:pt x="750871" y="1502804"/>
                    </a:cubicBezTo>
                    <a:lnTo>
                      <a:pt x="748469" y="1495072"/>
                    </a:lnTo>
                    <a:lnTo>
                      <a:pt x="701043" y="1417472"/>
                    </a:lnTo>
                    <a:cubicBezTo>
                      <a:pt x="435984" y="1043849"/>
                      <a:pt x="0" y="1252037"/>
                      <a:pt x="0" y="1252037"/>
                    </a:cubicBezTo>
                    <a:lnTo>
                      <a:pt x="657647" y="0"/>
                    </a:lnTo>
                    <a:close/>
                  </a:path>
                </a:pathLst>
              </a:custGeom>
              <a:gradFill flip="none" rotWithShape="1">
                <a:gsLst>
                  <a:gs pos="11000">
                    <a:schemeClr val="accent4">
                      <a:lumMod val="50000"/>
                    </a:schemeClr>
                  </a:gs>
                  <a:gs pos="64000">
                    <a:schemeClr val="accent4">
                      <a:lumMod val="50000"/>
                      <a:alpha val="0"/>
                    </a:schemeClr>
                  </a:gs>
                </a:gsLst>
                <a:lin ang="1800000" scaled="0"/>
                <a:tileRect/>
              </a:gradFill>
              <a:ln>
                <a:noFill/>
              </a:ln>
            </p:spPr>
            <p:txBody>
              <a:bodyPr vert="horz" wrap="square" lIns="91440" tIns="45720" rIns="91440" bIns="45720" numCol="1" anchor="t" anchorCtr="0" compatLnSpc="1">
                <a:noAutofit/>
              </a:bodyPr>
              <a:lstStyle/>
              <a:p>
                <a:endParaRPr lang="zh-CN" altLang="en-US">
                  <a:solidFill>
                    <a:prstClr val="black"/>
                  </a:solidFill>
                  <a:cs typeface="Arial" panose="020B0604020202020204" pitchFamily="34" charset="0"/>
                  <a:sym typeface="Arial"/>
                </a:endParaRPr>
              </a:p>
            </p:txBody>
          </p:sp>
        </p:grpSp>
        <p:grpSp>
          <p:nvGrpSpPr>
            <p:cNvPr id="67" name="组合 72"/>
            <p:cNvGrpSpPr/>
            <p:nvPr/>
          </p:nvGrpSpPr>
          <p:grpSpPr>
            <a:xfrm>
              <a:off x="5145981" y="1907428"/>
              <a:ext cx="2739274" cy="2596699"/>
              <a:chOff x="5670480" y="1741164"/>
              <a:chExt cx="3057633" cy="2898488"/>
            </a:xfrm>
          </p:grpSpPr>
          <p:sp>
            <p:nvSpPr>
              <p:cNvPr id="68" name="任意多边形 33"/>
              <p:cNvSpPr/>
              <p:nvPr/>
            </p:nvSpPr>
            <p:spPr bwMode="auto">
              <a:xfrm>
                <a:off x="5670480" y="1741164"/>
                <a:ext cx="3057633" cy="2898488"/>
              </a:xfrm>
              <a:custGeom>
                <a:avLst/>
                <a:gdLst>
                  <a:gd name="connsiteX0" fmla="*/ 1844675 w 2946400"/>
                  <a:gd name="connsiteY0" fmla="*/ 0 h 2713038"/>
                  <a:gd name="connsiteX1" fmla="*/ 2946400 w 2946400"/>
                  <a:gd name="connsiteY1" fmla="*/ 1106488 h 2713038"/>
                  <a:gd name="connsiteX2" fmla="*/ 1844675 w 2946400"/>
                  <a:gd name="connsiteY2" fmla="*/ 2212976 h 2713038"/>
                  <a:gd name="connsiteX3" fmla="*/ 1732030 w 2946400"/>
                  <a:gd name="connsiteY3" fmla="*/ 2207263 h 2713038"/>
                  <a:gd name="connsiteX4" fmla="*/ 1715554 w 2946400"/>
                  <a:gd name="connsiteY4" fmla="*/ 2204738 h 2713038"/>
                  <a:gd name="connsiteX5" fmla="*/ 1603342 w 2946400"/>
                  <a:gd name="connsiteY5" fmla="*/ 2201933 h 2713038"/>
                  <a:gd name="connsiteX6" fmla="*/ 1084498 w 2946400"/>
                  <a:gd name="connsiteY6" fmla="*/ 2713038 h 2713038"/>
                  <a:gd name="connsiteX7" fmla="*/ 743013 w 2946400"/>
                  <a:gd name="connsiteY7" fmla="*/ 2490967 h 2713038"/>
                  <a:gd name="connsiteX8" fmla="*/ 0 w 2946400"/>
                  <a:gd name="connsiteY8" fmla="*/ 1598920 h 2713038"/>
                  <a:gd name="connsiteX9" fmla="*/ 743013 w 2946400"/>
                  <a:gd name="connsiteY9" fmla="*/ 1079500 h 2713038"/>
                  <a:gd name="connsiteX10" fmla="*/ 744237 w 2946400"/>
                  <a:gd name="connsiteY10" fmla="*/ 1080906 h 2713038"/>
                  <a:gd name="connsiteX11" fmla="*/ 748638 w 2946400"/>
                  <a:gd name="connsiteY11" fmla="*/ 993356 h 2713038"/>
                  <a:gd name="connsiteX12" fmla="*/ 1844675 w 2946400"/>
                  <a:gd name="connsiteY12" fmla="*/ 0 h 271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6400" h="2713038">
                    <a:moveTo>
                      <a:pt x="1844675" y="0"/>
                    </a:moveTo>
                    <a:cubicBezTo>
                      <a:pt x="2453141" y="0"/>
                      <a:pt x="2946400" y="495392"/>
                      <a:pt x="2946400" y="1106488"/>
                    </a:cubicBezTo>
                    <a:cubicBezTo>
                      <a:pt x="2946400" y="1717584"/>
                      <a:pt x="2453141" y="2212976"/>
                      <a:pt x="1844675" y="2212976"/>
                    </a:cubicBezTo>
                    <a:cubicBezTo>
                      <a:pt x="1806646" y="2212976"/>
                      <a:pt x="1769067" y="2211041"/>
                      <a:pt x="1732030" y="2207263"/>
                    </a:cubicBezTo>
                    <a:lnTo>
                      <a:pt x="1715554" y="2204738"/>
                    </a:lnTo>
                    <a:lnTo>
                      <a:pt x="1603342" y="2201933"/>
                    </a:lnTo>
                    <a:cubicBezTo>
                      <a:pt x="1048219" y="2220127"/>
                      <a:pt x="1084498" y="2713038"/>
                      <a:pt x="1084498" y="2713038"/>
                    </a:cubicBezTo>
                    <a:cubicBezTo>
                      <a:pt x="1084498" y="2713038"/>
                      <a:pt x="1084498" y="2713038"/>
                      <a:pt x="743013" y="2490967"/>
                    </a:cubicBezTo>
                    <a:cubicBezTo>
                      <a:pt x="743013" y="2490967"/>
                      <a:pt x="743013" y="2490967"/>
                      <a:pt x="0" y="1598920"/>
                    </a:cubicBezTo>
                    <a:cubicBezTo>
                      <a:pt x="720497" y="1576337"/>
                      <a:pt x="743013" y="1079500"/>
                      <a:pt x="743013" y="1079500"/>
                    </a:cubicBezTo>
                    <a:lnTo>
                      <a:pt x="744237" y="1080906"/>
                    </a:lnTo>
                    <a:lnTo>
                      <a:pt x="748638" y="993356"/>
                    </a:lnTo>
                    <a:cubicBezTo>
                      <a:pt x="805058" y="435403"/>
                      <a:pt x="1274238" y="0"/>
                      <a:pt x="1844675" y="0"/>
                    </a:cubicBezTo>
                    <a:close/>
                  </a:path>
                </a:pathLst>
              </a:custGeom>
              <a:solidFill>
                <a:srgbClr val="00CA8D"/>
              </a:solidFill>
              <a:ln w="47625">
                <a:noFill/>
              </a:ln>
              <a:effectLst>
                <a:outerShdw blurRad="215900" dist="1143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sym typeface="Arial"/>
                </a:endParaRPr>
              </a:p>
            </p:txBody>
          </p:sp>
          <p:sp>
            <p:nvSpPr>
              <p:cNvPr id="69" name="Oval 11"/>
              <p:cNvSpPr>
                <a:spLocks noChangeArrowheads="1"/>
              </p:cNvSpPr>
              <p:nvPr/>
            </p:nvSpPr>
            <p:spPr bwMode="auto">
              <a:xfrm>
                <a:off x="6718740" y="1998165"/>
                <a:ext cx="1779039" cy="1834635"/>
              </a:xfrm>
              <a:prstGeom prst="ellipse">
                <a:avLst/>
              </a:prstGeom>
              <a:solidFill>
                <a:schemeClr val="bg1"/>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sym typeface="Arial"/>
                </a:endParaRPr>
              </a:p>
            </p:txBody>
          </p:sp>
          <p:sp>
            <p:nvSpPr>
              <p:cNvPr id="70" name="任意多边形 41"/>
              <p:cNvSpPr/>
              <p:nvPr/>
            </p:nvSpPr>
            <p:spPr bwMode="auto">
              <a:xfrm>
                <a:off x="5701316" y="2797128"/>
                <a:ext cx="1973210" cy="1837231"/>
              </a:xfrm>
              <a:custGeom>
                <a:avLst/>
                <a:gdLst>
                  <a:gd name="connsiteX0" fmla="*/ 1844675 w 2946400"/>
                  <a:gd name="connsiteY0" fmla="*/ 0 h 2713038"/>
                  <a:gd name="connsiteX1" fmla="*/ 2946400 w 2946400"/>
                  <a:gd name="connsiteY1" fmla="*/ 1106488 h 2713038"/>
                  <a:gd name="connsiteX2" fmla="*/ 1844675 w 2946400"/>
                  <a:gd name="connsiteY2" fmla="*/ 2212976 h 2713038"/>
                  <a:gd name="connsiteX3" fmla="*/ 1732030 w 2946400"/>
                  <a:gd name="connsiteY3" fmla="*/ 2207263 h 2713038"/>
                  <a:gd name="connsiteX4" fmla="*/ 1715554 w 2946400"/>
                  <a:gd name="connsiteY4" fmla="*/ 2204738 h 2713038"/>
                  <a:gd name="connsiteX5" fmla="*/ 1603342 w 2946400"/>
                  <a:gd name="connsiteY5" fmla="*/ 2201933 h 2713038"/>
                  <a:gd name="connsiteX6" fmla="*/ 1084498 w 2946400"/>
                  <a:gd name="connsiteY6" fmla="*/ 2713038 h 2713038"/>
                  <a:gd name="connsiteX7" fmla="*/ 743013 w 2946400"/>
                  <a:gd name="connsiteY7" fmla="*/ 2490967 h 2713038"/>
                  <a:gd name="connsiteX8" fmla="*/ 0 w 2946400"/>
                  <a:gd name="connsiteY8" fmla="*/ 1598920 h 2713038"/>
                  <a:gd name="connsiteX9" fmla="*/ 743013 w 2946400"/>
                  <a:gd name="connsiteY9" fmla="*/ 1079500 h 2713038"/>
                  <a:gd name="connsiteX10" fmla="*/ 744237 w 2946400"/>
                  <a:gd name="connsiteY10" fmla="*/ 1080906 h 2713038"/>
                  <a:gd name="connsiteX11" fmla="*/ 748638 w 2946400"/>
                  <a:gd name="connsiteY11" fmla="*/ 993356 h 2713038"/>
                  <a:gd name="connsiteX12" fmla="*/ 1844675 w 2946400"/>
                  <a:gd name="connsiteY12" fmla="*/ 0 h 2713038"/>
                  <a:gd name="connsiteX0-1" fmla="*/ 748638 w 2946400"/>
                  <a:gd name="connsiteY0-2" fmla="*/ 18233 h 1737915"/>
                  <a:gd name="connsiteX1-3" fmla="*/ 2946400 w 2946400"/>
                  <a:gd name="connsiteY1-4" fmla="*/ 131365 h 1737915"/>
                  <a:gd name="connsiteX2-5" fmla="*/ 1844675 w 2946400"/>
                  <a:gd name="connsiteY2-6" fmla="*/ 1237853 h 1737915"/>
                  <a:gd name="connsiteX3-7" fmla="*/ 1732030 w 2946400"/>
                  <a:gd name="connsiteY3-8" fmla="*/ 1232140 h 1737915"/>
                  <a:gd name="connsiteX4-9" fmla="*/ 1715554 w 2946400"/>
                  <a:gd name="connsiteY4-10" fmla="*/ 1229615 h 1737915"/>
                  <a:gd name="connsiteX5-11" fmla="*/ 1603342 w 2946400"/>
                  <a:gd name="connsiteY5-12" fmla="*/ 1226810 h 1737915"/>
                  <a:gd name="connsiteX6-13" fmla="*/ 1084498 w 2946400"/>
                  <a:gd name="connsiteY6-14" fmla="*/ 1737915 h 1737915"/>
                  <a:gd name="connsiteX7-15" fmla="*/ 743013 w 2946400"/>
                  <a:gd name="connsiteY7-16" fmla="*/ 1515844 h 1737915"/>
                  <a:gd name="connsiteX8-17" fmla="*/ 0 w 2946400"/>
                  <a:gd name="connsiteY8-18" fmla="*/ 623797 h 1737915"/>
                  <a:gd name="connsiteX9-19" fmla="*/ 743013 w 2946400"/>
                  <a:gd name="connsiteY9-20" fmla="*/ 104377 h 1737915"/>
                  <a:gd name="connsiteX10-21" fmla="*/ 744237 w 2946400"/>
                  <a:gd name="connsiteY10-22" fmla="*/ 105783 h 1737915"/>
                  <a:gd name="connsiteX11-23" fmla="*/ 748638 w 2946400"/>
                  <a:gd name="connsiteY11-24" fmla="*/ 18233 h 1737915"/>
                  <a:gd name="connsiteX0-25" fmla="*/ 748638 w 1901427"/>
                  <a:gd name="connsiteY0-26" fmla="*/ 0 h 1719682"/>
                  <a:gd name="connsiteX1-27" fmla="*/ 1844675 w 1901427"/>
                  <a:gd name="connsiteY1-28" fmla="*/ 1219620 h 1719682"/>
                  <a:gd name="connsiteX2-29" fmla="*/ 1732030 w 1901427"/>
                  <a:gd name="connsiteY2-30" fmla="*/ 1213907 h 1719682"/>
                  <a:gd name="connsiteX3-31" fmla="*/ 1715554 w 1901427"/>
                  <a:gd name="connsiteY3-32" fmla="*/ 1211382 h 1719682"/>
                  <a:gd name="connsiteX4-33" fmla="*/ 1603342 w 1901427"/>
                  <a:gd name="connsiteY4-34" fmla="*/ 1208577 h 1719682"/>
                  <a:gd name="connsiteX5-35" fmla="*/ 1084498 w 1901427"/>
                  <a:gd name="connsiteY5-36" fmla="*/ 1719682 h 1719682"/>
                  <a:gd name="connsiteX6-37" fmla="*/ 743013 w 1901427"/>
                  <a:gd name="connsiteY6-38" fmla="*/ 1497611 h 1719682"/>
                  <a:gd name="connsiteX7-39" fmla="*/ 0 w 1901427"/>
                  <a:gd name="connsiteY7-40" fmla="*/ 605564 h 1719682"/>
                  <a:gd name="connsiteX8-41" fmla="*/ 743013 w 1901427"/>
                  <a:gd name="connsiteY8-42" fmla="*/ 86144 h 1719682"/>
                  <a:gd name="connsiteX9-43" fmla="*/ 744237 w 1901427"/>
                  <a:gd name="connsiteY9-44" fmla="*/ 87550 h 1719682"/>
                  <a:gd name="connsiteX10-45" fmla="*/ 748638 w 1901427"/>
                  <a:gd name="connsiteY10-46" fmla="*/ 0 h 17196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901427" h="1719682">
                    <a:moveTo>
                      <a:pt x="748638" y="0"/>
                    </a:moveTo>
                    <a:cubicBezTo>
                      <a:pt x="932044" y="188678"/>
                      <a:pt x="1680776" y="1017302"/>
                      <a:pt x="1844675" y="1219620"/>
                    </a:cubicBezTo>
                    <a:cubicBezTo>
                      <a:pt x="2008574" y="1421938"/>
                      <a:pt x="1769067" y="1217685"/>
                      <a:pt x="1732030" y="1213907"/>
                    </a:cubicBezTo>
                    <a:lnTo>
                      <a:pt x="1715554" y="1211382"/>
                    </a:lnTo>
                    <a:lnTo>
                      <a:pt x="1603342" y="1208577"/>
                    </a:lnTo>
                    <a:cubicBezTo>
                      <a:pt x="1048219" y="1226771"/>
                      <a:pt x="1084498" y="1719682"/>
                      <a:pt x="1084498" y="1719682"/>
                    </a:cubicBezTo>
                    <a:lnTo>
                      <a:pt x="743013" y="1497611"/>
                    </a:lnTo>
                    <a:lnTo>
                      <a:pt x="0" y="605564"/>
                    </a:lnTo>
                    <a:cubicBezTo>
                      <a:pt x="720497" y="582981"/>
                      <a:pt x="743013" y="86144"/>
                      <a:pt x="743013" y="86144"/>
                    </a:cubicBezTo>
                    <a:lnTo>
                      <a:pt x="744237" y="87550"/>
                    </a:lnTo>
                    <a:lnTo>
                      <a:pt x="748638" y="0"/>
                    </a:lnTo>
                    <a:close/>
                  </a:path>
                </a:pathLst>
              </a:custGeom>
              <a:gradFill flip="none" rotWithShape="1">
                <a:gsLst>
                  <a:gs pos="11000">
                    <a:schemeClr val="accent3">
                      <a:lumMod val="50000"/>
                    </a:schemeClr>
                  </a:gs>
                  <a:gs pos="64000">
                    <a:schemeClr val="accent3">
                      <a:lumMod val="50000"/>
                      <a:alpha val="0"/>
                    </a:schemeClr>
                  </a:gs>
                </a:gsLst>
                <a:lin ang="19200000" scaled="0"/>
                <a:tileRect/>
              </a:gradFill>
              <a:ln>
                <a:noFill/>
              </a:ln>
            </p:spPr>
            <p:txBody>
              <a:bodyPr vert="horz" wrap="square" lIns="91440" tIns="45720" rIns="91440" bIns="45720" numCol="1" anchor="t" anchorCtr="0" compatLnSpc="1">
                <a:noAutofit/>
              </a:bodyPr>
              <a:lstStyle/>
              <a:p>
                <a:endParaRPr lang="zh-CN" altLang="en-US">
                  <a:solidFill>
                    <a:prstClr val="black"/>
                  </a:solidFill>
                  <a:cs typeface="Arial" panose="020B0604020202020204" pitchFamily="34" charset="0"/>
                  <a:sym typeface="Arial"/>
                </a:endParaRPr>
              </a:p>
            </p:txBody>
          </p:sp>
        </p:grpSp>
        <p:grpSp>
          <p:nvGrpSpPr>
            <p:cNvPr id="71" name="组合 75"/>
            <p:cNvGrpSpPr/>
            <p:nvPr/>
          </p:nvGrpSpPr>
          <p:grpSpPr>
            <a:xfrm>
              <a:off x="3308542" y="2853446"/>
              <a:ext cx="2931429" cy="2354162"/>
              <a:chOff x="2958262" y="2745391"/>
              <a:chExt cx="3881350" cy="3151779"/>
            </a:xfrm>
          </p:grpSpPr>
          <p:sp>
            <p:nvSpPr>
              <p:cNvPr id="72" name="任意多边形 32"/>
              <p:cNvSpPr/>
              <p:nvPr/>
            </p:nvSpPr>
            <p:spPr bwMode="auto">
              <a:xfrm rot="558203">
                <a:off x="2958262" y="2815512"/>
                <a:ext cx="3881350" cy="3081658"/>
              </a:xfrm>
              <a:custGeom>
                <a:avLst/>
                <a:gdLst>
                  <a:gd name="connsiteX0" fmla="*/ 1235746 w 3740151"/>
                  <a:gd name="connsiteY0" fmla="*/ 0 h 2884489"/>
                  <a:gd name="connsiteX1" fmla="*/ 2115978 w 3740151"/>
                  <a:gd name="connsiteY1" fmla="*/ 516994 h 2884489"/>
                  <a:gd name="connsiteX2" fmla="*/ 2127884 w 3740151"/>
                  <a:gd name="connsiteY2" fmla="*/ 514767 h 2884489"/>
                  <a:gd name="connsiteX3" fmla="*/ 2161487 w 3740151"/>
                  <a:gd name="connsiteY3" fmla="*/ 502452 h 2884489"/>
                  <a:gd name="connsiteX4" fmla="*/ 2523332 w 3740151"/>
                  <a:gd name="connsiteY4" fmla="*/ 447675 h 2884489"/>
                  <a:gd name="connsiteX5" fmla="*/ 3740151 w 3740151"/>
                  <a:gd name="connsiteY5" fmla="*/ 1666082 h 2884489"/>
                  <a:gd name="connsiteX6" fmla="*/ 2523332 w 3740151"/>
                  <a:gd name="connsiteY6" fmla="*/ 2884489 h 2884489"/>
                  <a:gd name="connsiteX7" fmla="*/ 1514327 w 3740151"/>
                  <a:gd name="connsiteY7" fmla="*/ 2347305 h 2884489"/>
                  <a:gd name="connsiteX8" fmla="*/ 1495107 w 3740151"/>
                  <a:gd name="connsiteY8" fmla="*/ 2315628 h 2884489"/>
                  <a:gd name="connsiteX9" fmla="*/ 1494914 w 3740151"/>
                  <a:gd name="connsiteY9" fmla="*/ 2316163 h 2884489"/>
                  <a:gd name="connsiteX10" fmla="*/ 1464942 w 3740151"/>
                  <a:gd name="connsiteY10" fmla="*/ 2265909 h 2884489"/>
                  <a:gd name="connsiteX11" fmla="*/ 1453377 w 3740151"/>
                  <a:gd name="connsiteY11" fmla="*/ 2246848 h 2884489"/>
                  <a:gd name="connsiteX12" fmla="*/ 1452557 w 3740151"/>
                  <a:gd name="connsiteY12" fmla="*/ 2245144 h 2884489"/>
                  <a:gd name="connsiteX13" fmla="*/ 1423036 w 3740151"/>
                  <a:gd name="connsiteY13" fmla="*/ 2195648 h 2884489"/>
                  <a:gd name="connsiteX14" fmla="*/ 0 w 3740151"/>
                  <a:gd name="connsiteY14" fmla="*/ 1902563 h 2884489"/>
                  <a:gd name="connsiteX15" fmla="*/ 1235746 w 3740151"/>
                  <a:gd name="connsiteY15" fmla="*/ 0 h 28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0151" h="2884489">
                    <a:moveTo>
                      <a:pt x="1235746" y="0"/>
                    </a:moveTo>
                    <a:cubicBezTo>
                      <a:pt x="1455945" y="588911"/>
                      <a:pt x="1986724" y="538738"/>
                      <a:pt x="2115978" y="516994"/>
                    </a:cubicBezTo>
                    <a:lnTo>
                      <a:pt x="2127884" y="514767"/>
                    </a:lnTo>
                    <a:lnTo>
                      <a:pt x="2161487" y="502452"/>
                    </a:lnTo>
                    <a:cubicBezTo>
                      <a:pt x="2275794" y="466853"/>
                      <a:pt x="2397326" y="447675"/>
                      <a:pt x="2523332" y="447675"/>
                    </a:cubicBezTo>
                    <a:cubicBezTo>
                      <a:pt x="3195363" y="447675"/>
                      <a:pt x="3740151" y="993174"/>
                      <a:pt x="3740151" y="1666082"/>
                    </a:cubicBezTo>
                    <a:cubicBezTo>
                      <a:pt x="3740151" y="2338990"/>
                      <a:pt x="3195363" y="2884489"/>
                      <a:pt x="2523332" y="2884489"/>
                    </a:cubicBezTo>
                    <a:cubicBezTo>
                      <a:pt x="2103313" y="2884489"/>
                      <a:pt x="1732998" y="2671404"/>
                      <a:pt x="1514327" y="2347305"/>
                    </a:cubicBezTo>
                    <a:lnTo>
                      <a:pt x="1495107" y="2315628"/>
                    </a:lnTo>
                    <a:lnTo>
                      <a:pt x="1494914" y="2316163"/>
                    </a:lnTo>
                    <a:lnTo>
                      <a:pt x="1464942" y="2265909"/>
                    </a:lnTo>
                    <a:lnTo>
                      <a:pt x="1453377" y="2246848"/>
                    </a:lnTo>
                    <a:lnTo>
                      <a:pt x="1452557" y="2245144"/>
                    </a:lnTo>
                    <a:lnTo>
                      <a:pt x="1423036" y="2195648"/>
                    </a:lnTo>
                    <a:cubicBezTo>
                      <a:pt x="1020080" y="1648101"/>
                      <a:pt x="0" y="1902563"/>
                      <a:pt x="0" y="1902563"/>
                    </a:cubicBezTo>
                    <a:cubicBezTo>
                      <a:pt x="0" y="1902563"/>
                      <a:pt x="0" y="1902563"/>
                      <a:pt x="1235746" y="0"/>
                    </a:cubicBezTo>
                    <a:close/>
                  </a:path>
                </a:pathLst>
              </a:custGeom>
              <a:solidFill>
                <a:schemeClr val="accent2"/>
              </a:solidFill>
              <a:ln w="47625">
                <a:noFill/>
              </a:ln>
              <a:effectLst>
                <a:outerShdw blurRad="215900" dist="1143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sym typeface="Arial"/>
                </a:endParaRPr>
              </a:p>
            </p:txBody>
          </p:sp>
          <p:sp>
            <p:nvSpPr>
              <p:cNvPr id="73" name="Oval 15"/>
              <p:cNvSpPr>
                <a:spLocks noChangeArrowheads="1"/>
              </p:cNvSpPr>
              <p:nvPr/>
            </p:nvSpPr>
            <p:spPr bwMode="auto">
              <a:xfrm>
                <a:off x="4523977" y="3732996"/>
                <a:ext cx="2004734" cy="2063851"/>
              </a:xfrm>
              <a:prstGeom prst="ellipse">
                <a:avLst/>
              </a:prstGeom>
              <a:solidFill>
                <a:schemeClr val="bg1"/>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sym typeface="Arial"/>
                </a:endParaRPr>
              </a:p>
            </p:txBody>
          </p:sp>
          <p:sp>
            <p:nvSpPr>
              <p:cNvPr id="74" name="任意多边形 6"/>
              <p:cNvSpPr/>
              <p:nvPr/>
            </p:nvSpPr>
            <p:spPr bwMode="auto">
              <a:xfrm rot="558203">
                <a:off x="3048579" y="2745391"/>
                <a:ext cx="2243088" cy="2345730"/>
              </a:xfrm>
              <a:custGeom>
                <a:avLst/>
                <a:gdLst>
                  <a:gd name="connsiteX0" fmla="*/ 1235745 w 3740151"/>
                  <a:gd name="connsiteY0" fmla="*/ 0 h 2884489"/>
                  <a:gd name="connsiteX1" fmla="*/ 2115978 w 3740151"/>
                  <a:gd name="connsiteY1" fmla="*/ 516993 h 2884489"/>
                  <a:gd name="connsiteX2" fmla="*/ 2127885 w 3740151"/>
                  <a:gd name="connsiteY2" fmla="*/ 514767 h 2884489"/>
                  <a:gd name="connsiteX3" fmla="*/ 2161487 w 3740151"/>
                  <a:gd name="connsiteY3" fmla="*/ 502452 h 2884489"/>
                  <a:gd name="connsiteX4" fmla="*/ 2523332 w 3740151"/>
                  <a:gd name="connsiteY4" fmla="*/ 447675 h 2884489"/>
                  <a:gd name="connsiteX5" fmla="*/ 3740151 w 3740151"/>
                  <a:gd name="connsiteY5" fmla="*/ 1666082 h 2884489"/>
                  <a:gd name="connsiteX6" fmla="*/ 2523332 w 3740151"/>
                  <a:gd name="connsiteY6" fmla="*/ 2884489 h 2884489"/>
                  <a:gd name="connsiteX7" fmla="*/ 1514327 w 3740151"/>
                  <a:gd name="connsiteY7" fmla="*/ 2347305 h 2884489"/>
                  <a:gd name="connsiteX8" fmla="*/ 1495107 w 3740151"/>
                  <a:gd name="connsiteY8" fmla="*/ 2315627 h 2884489"/>
                  <a:gd name="connsiteX9" fmla="*/ 1494914 w 3740151"/>
                  <a:gd name="connsiteY9" fmla="*/ 2316163 h 2884489"/>
                  <a:gd name="connsiteX10" fmla="*/ 1464926 w 3740151"/>
                  <a:gd name="connsiteY10" fmla="*/ 2265883 h 2884489"/>
                  <a:gd name="connsiteX11" fmla="*/ 1453377 w 3740151"/>
                  <a:gd name="connsiteY11" fmla="*/ 2246847 h 2884489"/>
                  <a:gd name="connsiteX12" fmla="*/ 1452558 w 3740151"/>
                  <a:gd name="connsiteY12" fmla="*/ 2245147 h 2884489"/>
                  <a:gd name="connsiteX13" fmla="*/ 1423036 w 3740151"/>
                  <a:gd name="connsiteY13" fmla="*/ 2195647 h 2884489"/>
                  <a:gd name="connsiteX14" fmla="*/ 0 w 3740151"/>
                  <a:gd name="connsiteY14" fmla="*/ 1902563 h 2884489"/>
                  <a:gd name="connsiteX15" fmla="*/ 1235745 w 3740151"/>
                  <a:gd name="connsiteY15" fmla="*/ 0 h 2884489"/>
                  <a:gd name="connsiteX0-1" fmla="*/ 1235745 w 2613352"/>
                  <a:gd name="connsiteY0-2" fmla="*/ 0 h 2981795"/>
                  <a:gd name="connsiteX1-3" fmla="*/ 2115978 w 2613352"/>
                  <a:gd name="connsiteY1-4" fmla="*/ 516993 h 2981795"/>
                  <a:gd name="connsiteX2-5" fmla="*/ 2127885 w 2613352"/>
                  <a:gd name="connsiteY2-6" fmla="*/ 514767 h 2981795"/>
                  <a:gd name="connsiteX3-7" fmla="*/ 2161487 w 2613352"/>
                  <a:gd name="connsiteY3-8" fmla="*/ 502452 h 2981795"/>
                  <a:gd name="connsiteX4-9" fmla="*/ 2523332 w 2613352"/>
                  <a:gd name="connsiteY4-10" fmla="*/ 447675 h 2981795"/>
                  <a:gd name="connsiteX5-11" fmla="*/ 2523332 w 2613352"/>
                  <a:gd name="connsiteY5-12" fmla="*/ 2884489 h 2981795"/>
                  <a:gd name="connsiteX6-13" fmla="*/ 1514327 w 2613352"/>
                  <a:gd name="connsiteY6-14" fmla="*/ 2347305 h 2981795"/>
                  <a:gd name="connsiteX7-15" fmla="*/ 1495107 w 2613352"/>
                  <a:gd name="connsiteY7-16" fmla="*/ 2315627 h 2981795"/>
                  <a:gd name="connsiteX8-17" fmla="*/ 1494914 w 2613352"/>
                  <a:gd name="connsiteY8-18" fmla="*/ 2316163 h 2981795"/>
                  <a:gd name="connsiteX9-19" fmla="*/ 1464926 w 2613352"/>
                  <a:gd name="connsiteY9-20" fmla="*/ 2265883 h 2981795"/>
                  <a:gd name="connsiteX10-21" fmla="*/ 1453377 w 2613352"/>
                  <a:gd name="connsiteY10-22" fmla="*/ 2246847 h 2981795"/>
                  <a:gd name="connsiteX11-23" fmla="*/ 1452558 w 2613352"/>
                  <a:gd name="connsiteY11-24" fmla="*/ 2245147 h 2981795"/>
                  <a:gd name="connsiteX12-25" fmla="*/ 1423036 w 2613352"/>
                  <a:gd name="connsiteY12-26" fmla="*/ 2195647 h 2981795"/>
                  <a:gd name="connsiteX13-27" fmla="*/ 0 w 2613352"/>
                  <a:gd name="connsiteY13-28" fmla="*/ 1902563 h 2981795"/>
                  <a:gd name="connsiteX14-29" fmla="*/ 1235745 w 2613352"/>
                  <a:gd name="connsiteY14-30" fmla="*/ 0 h 2981795"/>
                  <a:gd name="connsiteX0-31" fmla="*/ 1235745 w 2543458"/>
                  <a:gd name="connsiteY0-32" fmla="*/ 0 h 2347305"/>
                  <a:gd name="connsiteX1-33" fmla="*/ 2115978 w 2543458"/>
                  <a:gd name="connsiteY1-34" fmla="*/ 516993 h 2347305"/>
                  <a:gd name="connsiteX2-35" fmla="*/ 2127885 w 2543458"/>
                  <a:gd name="connsiteY2-36" fmla="*/ 514767 h 2347305"/>
                  <a:gd name="connsiteX3-37" fmla="*/ 2161487 w 2543458"/>
                  <a:gd name="connsiteY3-38" fmla="*/ 502452 h 2347305"/>
                  <a:gd name="connsiteX4-39" fmla="*/ 2523332 w 2543458"/>
                  <a:gd name="connsiteY4-40" fmla="*/ 447675 h 2347305"/>
                  <a:gd name="connsiteX5-41" fmla="*/ 1514327 w 2543458"/>
                  <a:gd name="connsiteY5-42" fmla="*/ 2347305 h 2347305"/>
                  <a:gd name="connsiteX6-43" fmla="*/ 1495107 w 2543458"/>
                  <a:gd name="connsiteY6-44" fmla="*/ 2315627 h 2347305"/>
                  <a:gd name="connsiteX7-45" fmla="*/ 1494914 w 2543458"/>
                  <a:gd name="connsiteY7-46" fmla="*/ 2316163 h 2347305"/>
                  <a:gd name="connsiteX8-47" fmla="*/ 1464926 w 2543458"/>
                  <a:gd name="connsiteY8-48" fmla="*/ 2265883 h 2347305"/>
                  <a:gd name="connsiteX9-49" fmla="*/ 1453377 w 2543458"/>
                  <a:gd name="connsiteY9-50" fmla="*/ 2246847 h 2347305"/>
                  <a:gd name="connsiteX10-51" fmla="*/ 1452558 w 2543458"/>
                  <a:gd name="connsiteY10-52" fmla="*/ 2245147 h 2347305"/>
                  <a:gd name="connsiteX11-53" fmla="*/ 1423036 w 2543458"/>
                  <a:gd name="connsiteY11-54" fmla="*/ 2195647 h 2347305"/>
                  <a:gd name="connsiteX12-55" fmla="*/ 0 w 2543458"/>
                  <a:gd name="connsiteY12-56" fmla="*/ 1902563 h 2347305"/>
                  <a:gd name="connsiteX13-57" fmla="*/ 1235745 w 2543458"/>
                  <a:gd name="connsiteY13-58" fmla="*/ 0 h 2347305"/>
                  <a:gd name="connsiteX0-59" fmla="*/ 1235745 w 2161487"/>
                  <a:gd name="connsiteY0-60" fmla="*/ 0 h 2347305"/>
                  <a:gd name="connsiteX1-61" fmla="*/ 2115978 w 2161487"/>
                  <a:gd name="connsiteY1-62" fmla="*/ 516993 h 2347305"/>
                  <a:gd name="connsiteX2-63" fmla="*/ 2127885 w 2161487"/>
                  <a:gd name="connsiteY2-64" fmla="*/ 514767 h 2347305"/>
                  <a:gd name="connsiteX3-65" fmla="*/ 2161487 w 2161487"/>
                  <a:gd name="connsiteY3-66" fmla="*/ 502452 h 2347305"/>
                  <a:gd name="connsiteX4-67" fmla="*/ 1514327 w 2161487"/>
                  <a:gd name="connsiteY4-68" fmla="*/ 2347305 h 2347305"/>
                  <a:gd name="connsiteX5-69" fmla="*/ 1495107 w 2161487"/>
                  <a:gd name="connsiteY5-70" fmla="*/ 2315627 h 2347305"/>
                  <a:gd name="connsiteX6-71" fmla="*/ 1494914 w 2161487"/>
                  <a:gd name="connsiteY6-72" fmla="*/ 2316163 h 2347305"/>
                  <a:gd name="connsiteX7-73" fmla="*/ 1464926 w 2161487"/>
                  <a:gd name="connsiteY7-74" fmla="*/ 2265883 h 2347305"/>
                  <a:gd name="connsiteX8-75" fmla="*/ 1453377 w 2161487"/>
                  <a:gd name="connsiteY8-76" fmla="*/ 2246847 h 2347305"/>
                  <a:gd name="connsiteX9-77" fmla="*/ 1452558 w 2161487"/>
                  <a:gd name="connsiteY9-78" fmla="*/ 2245147 h 2347305"/>
                  <a:gd name="connsiteX10-79" fmla="*/ 1423036 w 2161487"/>
                  <a:gd name="connsiteY10-80" fmla="*/ 2195647 h 2347305"/>
                  <a:gd name="connsiteX11-81" fmla="*/ 0 w 2161487"/>
                  <a:gd name="connsiteY11-82" fmla="*/ 1902563 h 2347305"/>
                  <a:gd name="connsiteX12-83" fmla="*/ 1235745 w 2161487"/>
                  <a:gd name="connsiteY12-84" fmla="*/ 0 h 2347305"/>
                  <a:gd name="connsiteX0-85" fmla="*/ 1235745 w 2161487"/>
                  <a:gd name="connsiteY0-86" fmla="*/ 0 h 2347305"/>
                  <a:gd name="connsiteX1-87" fmla="*/ 2115978 w 2161487"/>
                  <a:gd name="connsiteY1-88" fmla="*/ 516993 h 2347305"/>
                  <a:gd name="connsiteX2-89" fmla="*/ 2127885 w 2161487"/>
                  <a:gd name="connsiteY2-90" fmla="*/ 514767 h 2347305"/>
                  <a:gd name="connsiteX3-91" fmla="*/ 2161487 w 2161487"/>
                  <a:gd name="connsiteY3-92" fmla="*/ 502452 h 2347305"/>
                  <a:gd name="connsiteX4-93" fmla="*/ 1514327 w 2161487"/>
                  <a:gd name="connsiteY4-94" fmla="*/ 2347305 h 2347305"/>
                  <a:gd name="connsiteX5-95" fmla="*/ 1495107 w 2161487"/>
                  <a:gd name="connsiteY5-96" fmla="*/ 2315627 h 2347305"/>
                  <a:gd name="connsiteX6-97" fmla="*/ 1464926 w 2161487"/>
                  <a:gd name="connsiteY6-98" fmla="*/ 2265883 h 2347305"/>
                  <a:gd name="connsiteX7-99" fmla="*/ 1453377 w 2161487"/>
                  <a:gd name="connsiteY7-100" fmla="*/ 2246847 h 2347305"/>
                  <a:gd name="connsiteX8-101" fmla="*/ 1452558 w 2161487"/>
                  <a:gd name="connsiteY8-102" fmla="*/ 2245147 h 2347305"/>
                  <a:gd name="connsiteX9-103" fmla="*/ 1423036 w 2161487"/>
                  <a:gd name="connsiteY9-104" fmla="*/ 2195647 h 2347305"/>
                  <a:gd name="connsiteX10-105" fmla="*/ 0 w 2161487"/>
                  <a:gd name="connsiteY10-106" fmla="*/ 1902563 h 2347305"/>
                  <a:gd name="connsiteX11-107" fmla="*/ 1235745 w 2161487"/>
                  <a:gd name="connsiteY11-108" fmla="*/ 0 h 2347305"/>
                  <a:gd name="connsiteX0-109" fmla="*/ 1235745 w 2161487"/>
                  <a:gd name="connsiteY0-110" fmla="*/ 0 h 2347305"/>
                  <a:gd name="connsiteX1-111" fmla="*/ 2115978 w 2161487"/>
                  <a:gd name="connsiteY1-112" fmla="*/ 516993 h 2347305"/>
                  <a:gd name="connsiteX2-113" fmla="*/ 2127885 w 2161487"/>
                  <a:gd name="connsiteY2-114" fmla="*/ 514767 h 2347305"/>
                  <a:gd name="connsiteX3-115" fmla="*/ 2161487 w 2161487"/>
                  <a:gd name="connsiteY3-116" fmla="*/ 502452 h 2347305"/>
                  <a:gd name="connsiteX4-117" fmla="*/ 1514327 w 2161487"/>
                  <a:gd name="connsiteY4-118" fmla="*/ 2347305 h 2347305"/>
                  <a:gd name="connsiteX5-119" fmla="*/ 1464926 w 2161487"/>
                  <a:gd name="connsiteY5-120" fmla="*/ 2265883 h 2347305"/>
                  <a:gd name="connsiteX6-121" fmla="*/ 1453377 w 2161487"/>
                  <a:gd name="connsiteY6-122" fmla="*/ 2246847 h 2347305"/>
                  <a:gd name="connsiteX7-123" fmla="*/ 1452558 w 2161487"/>
                  <a:gd name="connsiteY7-124" fmla="*/ 2245147 h 2347305"/>
                  <a:gd name="connsiteX8-125" fmla="*/ 1423036 w 2161487"/>
                  <a:gd name="connsiteY8-126" fmla="*/ 2195647 h 2347305"/>
                  <a:gd name="connsiteX9-127" fmla="*/ 0 w 2161487"/>
                  <a:gd name="connsiteY9-128" fmla="*/ 1902563 h 2347305"/>
                  <a:gd name="connsiteX10-129" fmla="*/ 1235745 w 2161487"/>
                  <a:gd name="connsiteY10-130" fmla="*/ 0 h 2347305"/>
                  <a:gd name="connsiteX0-131" fmla="*/ 1235745 w 2161487"/>
                  <a:gd name="connsiteY0-132" fmla="*/ 0 h 2347305"/>
                  <a:gd name="connsiteX1-133" fmla="*/ 2115978 w 2161487"/>
                  <a:gd name="connsiteY1-134" fmla="*/ 516993 h 2347305"/>
                  <a:gd name="connsiteX2-135" fmla="*/ 2127885 w 2161487"/>
                  <a:gd name="connsiteY2-136" fmla="*/ 514767 h 2347305"/>
                  <a:gd name="connsiteX3-137" fmla="*/ 2161487 w 2161487"/>
                  <a:gd name="connsiteY3-138" fmla="*/ 502452 h 2347305"/>
                  <a:gd name="connsiteX4-139" fmla="*/ 1514327 w 2161487"/>
                  <a:gd name="connsiteY4-140" fmla="*/ 2347305 h 2347305"/>
                  <a:gd name="connsiteX5-141" fmla="*/ 1464926 w 2161487"/>
                  <a:gd name="connsiteY5-142" fmla="*/ 2265883 h 2347305"/>
                  <a:gd name="connsiteX6-143" fmla="*/ 1453377 w 2161487"/>
                  <a:gd name="connsiteY6-144" fmla="*/ 2246847 h 2347305"/>
                  <a:gd name="connsiteX7-145" fmla="*/ 1423036 w 2161487"/>
                  <a:gd name="connsiteY7-146" fmla="*/ 2195647 h 2347305"/>
                  <a:gd name="connsiteX8-147" fmla="*/ 0 w 2161487"/>
                  <a:gd name="connsiteY8-148" fmla="*/ 1902563 h 2347305"/>
                  <a:gd name="connsiteX9-149" fmla="*/ 1235745 w 2161487"/>
                  <a:gd name="connsiteY9-150" fmla="*/ 0 h 2347305"/>
                  <a:gd name="connsiteX0-151" fmla="*/ 1235745 w 2161487"/>
                  <a:gd name="connsiteY0-152" fmla="*/ 0 h 2347305"/>
                  <a:gd name="connsiteX1-153" fmla="*/ 2115978 w 2161487"/>
                  <a:gd name="connsiteY1-154" fmla="*/ 516993 h 2347305"/>
                  <a:gd name="connsiteX2-155" fmla="*/ 2127885 w 2161487"/>
                  <a:gd name="connsiteY2-156" fmla="*/ 514767 h 2347305"/>
                  <a:gd name="connsiteX3-157" fmla="*/ 2161487 w 2161487"/>
                  <a:gd name="connsiteY3-158" fmla="*/ 502452 h 2347305"/>
                  <a:gd name="connsiteX4-159" fmla="*/ 1514327 w 2161487"/>
                  <a:gd name="connsiteY4-160" fmla="*/ 2347305 h 2347305"/>
                  <a:gd name="connsiteX5-161" fmla="*/ 1464926 w 2161487"/>
                  <a:gd name="connsiteY5-162" fmla="*/ 2265883 h 2347305"/>
                  <a:gd name="connsiteX6-163" fmla="*/ 1423036 w 2161487"/>
                  <a:gd name="connsiteY6-164" fmla="*/ 2195647 h 2347305"/>
                  <a:gd name="connsiteX7-165" fmla="*/ 0 w 2161487"/>
                  <a:gd name="connsiteY7-166" fmla="*/ 1902563 h 2347305"/>
                  <a:gd name="connsiteX8-167" fmla="*/ 1235745 w 2161487"/>
                  <a:gd name="connsiteY8-168" fmla="*/ 0 h 2347305"/>
                  <a:gd name="connsiteX0-169" fmla="*/ 1235745 w 2161487"/>
                  <a:gd name="connsiteY0-170" fmla="*/ 0 h 2347305"/>
                  <a:gd name="connsiteX1-171" fmla="*/ 2115978 w 2161487"/>
                  <a:gd name="connsiteY1-172" fmla="*/ 516993 h 2347305"/>
                  <a:gd name="connsiteX2-173" fmla="*/ 2127885 w 2161487"/>
                  <a:gd name="connsiteY2-174" fmla="*/ 514767 h 2347305"/>
                  <a:gd name="connsiteX3-175" fmla="*/ 2161487 w 2161487"/>
                  <a:gd name="connsiteY3-176" fmla="*/ 502452 h 2347305"/>
                  <a:gd name="connsiteX4-177" fmla="*/ 1514327 w 2161487"/>
                  <a:gd name="connsiteY4-178" fmla="*/ 2347305 h 2347305"/>
                  <a:gd name="connsiteX5-179" fmla="*/ 1423036 w 2161487"/>
                  <a:gd name="connsiteY5-180" fmla="*/ 2195647 h 2347305"/>
                  <a:gd name="connsiteX6-181" fmla="*/ 0 w 2161487"/>
                  <a:gd name="connsiteY6-182" fmla="*/ 1902563 h 2347305"/>
                  <a:gd name="connsiteX7-183" fmla="*/ 1235745 w 2161487"/>
                  <a:gd name="connsiteY7-184" fmla="*/ 0 h 2347305"/>
                  <a:gd name="connsiteX0-185" fmla="*/ 1235745 w 2161487"/>
                  <a:gd name="connsiteY0-186" fmla="*/ 0 h 2195647"/>
                  <a:gd name="connsiteX1-187" fmla="*/ 2115978 w 2161487"/>
                  <a:gd name="connsiteY1-188" fmla="*/ 516993 h 2195647"/>
                  <a:gd name="connsiteX2-189" fmla="*/ 2127885 w 2161487"/>
                  <a:gd name="connsiteY2-190" fmla="*/ 514767 h 2195647"/>
                  <a:gd name="connsiteX3-191" fmla="*/ 2161487 w 2161487"/>
                  <a:gd name="connsiteY3-192" fmla="*/ 502452 h 2195647"/>
                  <a:gd name="connsiteX4-193" fmla="*/ 1423036 w 2161487"/>
                  <a:gd name="connsiteY4-194" fmla="*/ 2195647 h 2195647"/>
                  <a:gd name="connsiteX5-195" fmla="*/ 0 w 2161487"/>
                  <a:gd name="connsiteY5-196" fmla="*/ 1902563 h 2195647"/>
                  <a:gd name="connsiteX6-197" fmla="*/ 1235745 w 2161487"/>
                  <a:gd name="connsiteY6-198" fmla="*/ 0 h 21956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61487" h="2195647">
                    <a:moveTo>
                      <a:pt x="1235745" y="0"/>
                    </a:moveTo>
                    <a:cubicBezTo>
                      <a:pt x="1455945" y="588911"/>
                      <a:pt x="1986724" y="538738"/>
                      <a:pt x="2115978" y="516993"/>
                    </a:cubicBezTo>
                    <a:lnTo>
                      <a:pt x="2127885" y="514767"/>
                    </a:lnTo>
                    <a:lnTo>
                      <a:pt x="2161487" y="502452"/>
                    </a:lnTo>
                    <a:cubicBezTo>
                      <a:pt x="2044012" y="782599"/>
                      <a:pt x="1783284" y="1962295"/>
                      <a:pt x="1423036" y="2195647"/>
                    </a:cubicBezTo>
                    <a:cubicBezTo>
                      <a:pt x="1020080" y="1648101"/>
                      <a:pt x="0" y="1902563"/>
                      <a:pt x="0" y="1902563"/>
                    </a:cubicBezTo>
                    <a:lnTo>
                      <a:pt x="1235745" y="0"/>
                    </a:lnTo>
                    <a:close/>
                  </a:path>
                </a:pathLst>
              </a:custGeom>
              <a:gradFill flip="none" rotWithShape="1">
                <a:gsLst>
                  <a:gs pos="27000">
                    <a:schemeClr val="accent2">
                      <a:lumMod val="50000"/>
                    </a:schemeClr>
                  </a:gs>
                  <a:gs pos="70000">
                    <a:schemeClr val="accent2">
                      <a:lumMod val="50000"/>
                      <a:alpha val="0"/>
                    </a:schemeClr>
                  </a:gs>
                </a:gsLst>
                <a:lin ang="1800000" scaled="0"/>
                <a:tileRect/>
              </a:gradFill>
              <a:ln>
                <a:noFill/>
              </a:ln>
            </p:spPr>
            <p:txBody>
              <a:bodyPr vert="horz" wrap="square" lIns="91440" tIns="45720" rIns="91440" bIns="45720" numCol="1" anchor="t" anchorCtr="0" compatLnSpc="1">
                <a:noAutofit/>
              </a:bodyPr>
              <a:lstStyle/>
              <a:p>
                <a:endParaRPr lang="zh-CN" altLang="en-US">
                  <a:solidFill>
                    <a:prstClr val="black"/>
                  </a:solidFill>
                  <a:cs typeface="Arial" panose="020B0604020202020204" pitchFamily="34" charset="0"/>
                  <a:sym typeface="Arial"/>
                </a:endParaRPr>
              </a:p>
            </p:txBody>
          </p:sp>
        </p:grpSp>
        <p:grpSp>
          <p:nvGrpSpPr>
            <p:cNvPr id="80" name="组合 37"/>
            <p:cNvGrpSpPr/>
            <p:nvPr/>
          </p:nvGrpSpPr>
          <p:grpSpPr>
            <a:xfrm>
              <a:off x="2559397" y="2226391"/>
              <a:ext cx="1983495" cy="2041987"/>
              <a:chOff x="3001461" y="1031927"/>
              <a:chExt cx="3063055" cy="3063055"/>
            </a:xfrm>
          </p:grpSpPr>
          <p:sp>
            <p:nvSpPr>
              <p:cNvPr id="81" name="椭圆 80"/>
              <p:cNvSpPr/>
              <p:nvPr/>
            </p:nvSpPr>
            <p:spPr>
              <a:xfrm>
                <a:off x="3001461" y="1031927"/>
                <a:ext cx="3063055" cy="3063055"/>
              </a:xfrm>
              <a:prstGeom prst="ellipse">
                <a:avLst/>
              </a:prstGeom>
              <a:solidFill>
                <a:schemeClr val="accent1"/>
              </a:solidFill>
              <a:ln w="47625">
                <a:noFill/>
              </a:ln>
              <a:effectLst>
                <a:outerShdw blurRad="215900" dist="1143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Arial"/>
                </a:endParaRPr>
              </a:p>
            </p:txBody>
          </p:sp>
          <p:sp>
            <p:nvSpPr>
              <p:cNvPr id="82" name="椭圆 81"/>
              <p:cNvSpPr/>
              <p:nvPr/>
            </p:nvSpPr>
            <p:spPr>
              <a:xfrm>
                <a:off x="3349930" y="1386324"/>
                <a:ext cx="2366120" cy="2354264"/>
              </a:xfrm>
              <a:prstGeom prst="ellipse">
                <a:avLst/>
              </a:prstGeom>
              <a:solidFill>
                <a:schemeClr val="bg1"/>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Arial"/>
                </a:endParaRPr>
              </a:p>
            </p:txBody>
          </p:sp>
        </p:grpSp>
        <p:pic>
          <p:nvPicPr>
            <p:cNvPr id="106" name="图片 105"/>
            <p:cNvPicPr>
              <a:picLocks noChangeAspect="1"/>
            </p:cNvPicPr>
            <p:nvPr/>
          </p:nvPicPr>
          <p:blipFill>
            <a:blip r:embed="rId4"/>
            <a:stretch>
              <a:fillRect/>
            </a:stretch>
          </p:blipFill>
          <p:spPr>
            <a:xfrm>
              <a:off x="3204328" y="2953058"/>
              <a:ext cx="714715" cy="494803"/>
            </a:xfrm>
            <a:prstGeom prst="rect">
              <a:avLst/>
            </a:prstGeom>
          </p:spPr>
        </p:pic>
        <p:pic>
          <p:nvPicPr>
            <p:cNvPr id="107" name="图片 106"/>
            <p:cNvPicPr>
              <a:picLocks noChangeAspect="1"/>
            </p:cNvPicPr>
            <p:nvPr/>
          </p:nvPicPr>
          <p:blipFill>
            <a:blip r:embed="rId5"/>
            <a:stretch>
              <a:fillRect/>
            </a:stretch>
          </p:blipFill>
          <p:spPr>
            <a:xfrm>
              <a:off x="6558662" y="2684010"/>
              <a:ext cx="638520" cy="578659"/>
            </a:xfrm>
            <a:prstGeom prst="rect">
              <a:avLst/>
            </a:prstGeom>
          </p:spPr>
        </p:pic>
        <p:pic>
          <p:nvPicPr>
            <p:cNvPr id="108" name="图片 107"/>
            <p:cNvPicPr>
              <a:picLocks noChangeAspect="1"/>
            </p:cNvPicPr>
            <p:nvPr/>
          </p:nvPicPr>
          <p:blipFill>
            <a:blip r:embed="rId6"/>
            <a:stretch>
              <a:fillRect/>
            </a:stretch>
          </p:blipFill>
          <p:spPr>
            <a:xfrm>
              <a:off x="4936484" y="4042224"/>
              <a:ext cx="650681" cy="650681"/>
            </a:xfrm>
            <a:prstGeom prst="rect">
              <a:avLst/>
            </a:prstGeom>
          </p:spPr>
        </p:pic>
        <p:pic>
          <p:nvPicPr>
            <p:cNvPr id="109" name="图片 108"/>
            <p:cNvPicPr>
              <a:picLocks noChangeAspect="1"/>
            </p:cNvPicPr>
            <p:nvPr/>
          </p:nvPicPr>
          <p:blipFill>
            <a:blip r:embed="rId7"/>
            <a:stretch>
              <a:fillRect/>
            </a:stretch>
          </p:blipFill>
          <p:spPr>
            <a:xfrm>
              <a:off x="8431755" y="3489290"/>
              <a:ext cx="644359" cy="805449"/>
            </a:xfrm>
            <a:prstGeom prst="rect">
              <a:avLst/>
            </a:prstGeom>
          </p:spPr>
        </p:pic>
      </p:grpSp>
      <p:sp>
        <p:nvSpPr>
          <p:cNvPr id="116" name="文本框 115"/>
          <p:cNvSpPr txBox="1"/>
          <p:nvPr/>
        </p:nvSpPr>
        <p:spPr>
          <a:xfrm>
            <a:off x="867951" y="4536612"/>
            <a:ext cx="1998752" cy="369332"/>
          </a:xfrm>
          <a:prstGeom prst="rect">
            <a:avLst/>
          </a:prstGeom>
          <a:noFill/>
        </p:spPr>
        <p:txBody>
          <a:bodyPr wrap="none" rtlCol="0">
            <a:spAutoFit/>
          </a:bodyPr>
          <a:lstStyle/>
          <a:p>
            <a:r>
              <a:rPr lang="en-US" altLang="zh-CN" dirty="0" smtClean="0">
                <a:solidFill>
                  <a:srgbClr val="4473C4"/>
                </a:solidFill>
              </a:rPr>
              <a:t>Security Fulfillment</a:t>
            </a:r>
            <a:endParaRPr lang="en-US" altLang="zh-CN" dirty="0">
              <a:solidFill>
                <a:srgbClr val="4473C4"/>
              </a:solidFill>
            </a:endParaRPr>
          </a:p>
        </p:txBody>
      </p:sp>
      <p:sp>
        <p:nvSpPr>
          <p:cNvPr id="117" name="文本框 116"/>
          <p:cNvSpPr txBox="1"/>
          <p:nvPr/>
        </p:nvSpPr>
        <p:spPr>
          <a:xfrm>
            <a:off x="6780450" y="1093423"/>
            <a:ext cx="2997335" cy="492443"/>
          </a:xfrm>
          <a:prstGeom prst="rect">
            <a:avLst/>
          </a:prstGeom>
          <a:noFill/>
        </p:spPr>
        <p:txBody>
          <a:bodyPr wrap="square" rtlCol="0">
            <a:spAutoFit/>
          </a:bodyPr>
          <a:lstStyle/>
          <a:p>
            <a:pPr marL="285750" indent="-285750">
              <a:buFont typeface="Arial" panose="020B0604020202020204" pitchFamily="34" charset="0"/>
              <a:buChar char="•"/>
            </a:pPr>
            <a:r>
              <a:rPr lang="en-US" altLang="zh-CN" sz="1300" dirty="0" smtClean="0">
                <a:solidFill>
                  <a:schemeClr val="tx1">
                    <a:lumMod val="75000"/>
                    <a:lumOff val="25000"/>
                  </a:schemeClr>
                </a:solidFill>
              </a:rPr>
              <a:t>Use flexible and advanced technical architecture</a:t>
            </a:r>
            <a:endParaRPr lang="en-US" altLang="zh-CN" sz="1300" dirty="0">
              <a:solidFill>
                <a:schemeClr val="tx1">
                  <a:lumMod val="75000"/>
                  <a:lumOff val="25000"/>
                </a:schemeClr>
              </a:solidFill>
            </a:endParaRPr>
          </a:p>
        </p:txBody>
      </p:sp>
      <p:grpSp>
        <p:nvGrpSpPr>
          <p:cNvPr id="118" name="组合 78"/>
          <p:cNvGrpSpPr/>
          <p:nvPr/>
        </p:nvGrpSpPr>
        <p:grpSpPr>
          <a:xfrm>
            <a:off x="7555332" y="2107124"/>
            <a:ext cx="4211400" cy="1806263"/>
            <a:chOff x="1518361" y="881664"/>
            <a:chExt cx="5255559" cy="2254101"/>
          </a:xfrm>
        </p:grpSpPr>
        <p:sp>
          <p:nvSpPr>
            <p:cNvPr id="119" name="空心弧 118"/>
            <p:cNvSpPr/>
            <p:nvPr/>
          </p:nvSpPr>
          <p:spPr>
            <a:xfrm rot="6659286">
              <a:off x="1559891" y="840134"/>
              <a:ext cx="2254101" cy="2337161"/>
            </a:xfrm>
            <a:prstGeom prst="blockArc">
              <a:avLst>
                <a:gd name="adj1" fmla="val 11815161"/>
                <a:gd name="adj2" fmla="val 18175421"/>
                <a:gd name="adj3" fmla="val 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sym typeface="Arial"/>
              </a:endParaRPr>
            </a:p>
          </p:txBody>
        </p:sp>
        <p:sp>
          <p:nvSpPr>
            <p:cNvPr id="121" name="椭圆 120"/>
            <p:cNvSpPr/>
            <p:nvPr/>
          </p:nvSpPr>
          <p:spPr>
            <a:xfrm>
              <a:off x="3815104" y="1964863"/>
              <a:ext cx="54182" cy="54182"/>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Arial"/>
              </a:endParaRPr>
            </a:p>
          </p:txBody>
        </p:sp>
        <p:cxnSp>
          <p:nvCxnSpPr>
            <p:cNvPr id="122" name="直接连接符 67"/>
            <p:cNvCxnSpPr/>
            <p:nvPr/>
          </p:nvCxnSpPr>
          <p:spPr>
            <a:xfrm flipV="1">
              <a:off x="3853749" y="1978431"/>
              <a:ext cx="2920171" cy="404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4950" y="2614537"/>
            <a:ext cx="693183" cy="693183"/>
          </a:xfrm>
          <a:prstGeom prst="rect">
            <a:avLst/>
          </a:prstGeom>
        </p:spPr>
      </p:pic>
    </p:spTree>
    <p:extLst>
      <p:ext uri="{BB962C8B-B14F-4D97-AF65-F5344CB8AC3E}">
        <p14:creationId xmlns:p14="http://schemas.microsoft.com/office/powerpoint/2010/main" val="2296569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3020292" y="3156564"/>
            <a:ext cx="6096414" cy="646331"/>
          </a:xfrm>
          <a:prstGeom prst="rect">
            <a:avLst/>
          </a:prstGeom>
          <a:noFill/>
        </p:spPr>
        <p:txBody>
          <a:bodyPr wrap="square" rtlCol="0">
            <a:spAutoFit/>
            <a:scene3d>
              <a:camera prst="orthographicFront"/>
              <a:lightRig rig="threePt" dir="t"/>
            </a:scene3d>
            <a:sp3d/>
          </a:bodyPr>
          <a:lstStyle/>
          <a:p>
            <a:pPr algn="ctr"/>
            <a:r>
              <a:rPr lang="en-US" altLang="zh-CN" sz="3600" dirty="0" smtClean="0">
                <a:gradFill flip="none" rotWithShape="1">
                  <a:gsLst>
                    <a:gs pos="0">
                      <a:srgbClr val="62FFFF"/>
                    </a:gs>
                    <a:gs pos="100000">
                      <a:srgbClr val="0D69FF"/>
                    </a:gs>
                  </a:gsLst>
                  <a:lin ang="2700000" scaled="1"/>
                  <a:tileRect/>
                </a:gradFill>
                <a:latin typeface="Impact" charset="0"/>
                <a:ea typeface="Impact" charset="0"/>
                <a:cs typeface="Impact" charset="0"/>
              </a:rPr>
              <a:t>Proposed Business Solution</a:t>
            </a:r>
            <a:endParaRPr lang="en-US" altLang="zh-CN" sz="3600" dirty="0">
              <a:gradFill flip="none" rotWithShape="1">
                <a:gsLst>
                  <a:gs pos="0">
                    <a:srgbClr val="62FFFF"/>
                  </a:gs>
                  <a:gs pos="100000">
                    <a:srgbClr val="0D69FF"/>
                  </a:gs>
                </a:gsLst>
                <a:lin ang="2700000" scaled="1"/>
                <a:tileRect/>
              </a:gradFill>
              <a:latin typeface="Impact" charset="0"/>
              <a:ea typeface="Impact" charset="0"/>
              <a:cs typeface="Impact" charset="0"/>
            </a:endParaRPr>
          </a:p>
        </p:txBody>
      </p:sp>
      <p:sp>
        <p:nvSpPr>
          <p:cNvPr id="12" name="任意多边形: 形状 5">
            <a:extLst>
              <a:ext uri="{FF2B5EF4-FFF2-40B4-BE49-F238E27FC236}">
                <a16:creationId xmlns:a16="http://schemas.microsoft.com/office/drawing/2014/main" xmlns="" id="{18FC6658-933E-46D8-B4C1-1A16071D45B6}"/>
              </a:ext>
            </a:extLst>
          </p:cNvPr>
          <p:cNvSpPr/>
          <p:nvPr/>
        </p:nvSpPr>
        <p:spPr>
          <a:xfrm>
            <a:off x="5569323" y="1910195"/>
            <a:ext cx="1053350" cy="105335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gradFill>
            <a:gsLst>
              <a:gs pos="0">
                <a:srgbClr val="58FDFF"/>
              </a:gs>
              <a:gs pos="100000">
                <a:srgbClr val="1B9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prstClr val="white"/>
                </a:solidFill>
              </a:rPr>
              <a:t>04</a:t>
            </a:r>
            <a:endParaRPr lang="zh-CN" altLang="en-US" sz="4000" dirty="0">
              <a:solidFill>
                <a:prstClr val="white"/>
              </a:solidFill>
            </a:endParaRPr>
          </a:p>
        </p:txBody>
      </p:sp>
      <p:grpSp>
        <p:nvGrpSpPr>
          <p:cNvPr id="9" name="组 8"/>
          <p:cNvGrpSpPr/>
          <p:nvPr/>
        </p:nvGrpSpPr>
        <p:grpSpPr>
          <a:xfrm>
            <a:off x="8976589" y="6459634"/>
            <a:ext cx="3099148" cy="261610"/>
            <a:chOff x="8759772" y="6459634"/>
            <a:chExt cx="3099148" cy="261610"/>
          </a:xfrm>
          <a:effectLst>
            <a:reflection endPos="65000" dist="50800" dir="5400000" sy="-100000" algn="bl" rotWithShape="0"/>
          </a:effectLst>
        </p:grpSpPr>
        <p:sp>
          <p:nvSpPr>
            <p:cNvPr id="11" name="文本框 10"/>
            <p:cNvSpPr txBox="1"/>
            <p:nvPr/>
          </p:nvSpPr>
          <p:spPr>
            <a:xfrm>
              <a:off x="9812729" y="6459634"/>
              <a:ext cx="2046191" cy="261610"/>
            </a:xfrm>
            <a:prstGeom prst="rect">
              <a:avLst/>
            </a:prstGeom>
            <a:noFill/>
            <a:effectLst/>
          </p:spPr>
          <p:txBody>
            <a:bodyPr wrap="square" rtlCol="0">
              <a:spAutoFit/>
            </a:bodyPr>
            <a:lstStyle/>
            <a:p>
              <a:r>
                <a:rPr kumimoji="1" lang="de-DE" altLang="zh-CN" sz="1100" dirty="0" smtClean="0">
                  <a:solidFill>
                    <a:prstClr val="white">
                      <a:alpha val="50000"/>
                    </a:prstClr>
                  </a:solidFill>
                </a:rPr>
                <a:t>©</a:t>
              </a:r>
              <a:r>
                <a:rPr kumimoji="1" lang="en-US" altLang="zh-CN" sz="1100" dirty="0" smtClean="0">
                  <a:solidFill>
                    <a:prstClr val="white">
                      <a:alpha val="50000"/>
                    </a:prstClr>
                  </a:solidFill>
                </a:rPr>
                <a:t>2019</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NTT</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DATA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China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Co.Ltd.</a:t>
              </a:r>
              <a:endParaRPr kumimoji="1" lang="de-DE" altLang="zh-CN" sz="1100" dirty="0">
                <a:solidFill>
                  <a:prstClr val="white">
                    <a:alpha val="50000"/>
                  </a:prstClr>
                </a:solidFill>
              </a:endParaRPr>
            </a:p>
          </p:txBody>
        </p:sp>
        <p:pic>
          <p:nvPicPr>
            <p:cNvPr id="13" name="图片 12"/>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8759772" y="6512064"/>
              <a:ext cx="1052958" cy="154305"/>
            </a:xfrm>
            <a:prstGeom prst="rect">
              <a:avLst/>
            </a:prstGeom>
          </p:spPr>
        </p:pic>
      </p:grpSp>
    </p:spTree>
    <p:extLst>
      <p:ext uri="{BB962C8B-B14F-4D97-AF65-F5344CB8AC3E}">
        <p14:creationId xmlns:p14="http://schemas.microsoft.com/office/powerpoint/2010/main" val="1740605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4420569"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Primary System Roles and Access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pic>
        <p:nvPicPr>
          <p:cNvPr id="111" name="图片 110"/>
          <p:cNvPicPr>
            <a:picLocks noChangeAspect="1"/>
          </p:cNvPicPr>
          <p:nvPr/>
        </p:nvPicPr>
        <p:blipFill>
          <a:blip r:embed="rId4"/>
          <a:stretch>
            <a:fillRect/>
          </a:stretch>
        </p:blipFill>
        <p:spPr>
          <a:xfrm>
            <a:off x="2950290" y="1027776"/>
            <a:ext cx="1042395" cy="1042395"/>
          </a:xfrm>
          <a:prstGeom prst="rect">
            <a:avLst/>
          </a:prstGeom>
        </p:spPr>
      </p:pic>
      <p:sp>
        <p:nvSpPr>
          <p:cNvPr id="112" name="文本框 111"/>
          <p:cNvSpPr txBox="1"/>
          <p:nvPr/>
        </p:nvSpPr>
        <p:spPr>
          <a:xfrm>
            <a:off x="2945044" y="2208576"/>
            <a:ext cx="1287336" cy="207749"/>
          </a:xfrm>
          <a:prstGeom prst="rect">
            <a:avLst/>
          </a:prstGeom>
          <a:noFill/>
        </p:spPr>
        <p:txBody>
          <a:bodyPr wrap="square" lIns="0" tIns="0" rIns="0" bIns="0" rtlCol="0">
            <a:spAutoFit/>
          </a:bodyPr>
          <a:lstStyle/>
          <a:p>
            <a:pPr>
              <a:lnSpc>
                <a:spcPct val="90000"/>
              </a:lnSpc>
            </a:pPr>
            <a:r>
              <a:rPr lang="en-US" altLang="zh-CN" sz="1500" b="1" dirty="0" smtClean="0">
                <a:solidFill>
                  <a:srgbClr val="333333"/>
                </a:solidFill>
                <a:ea typeface="黑体" panose="02010609060101010101" pitchFamily="49" charset="-122"/>
              </a:rPr>
              <a:t>System Admin</a:t>
            </a:r>
            <a:endParaRPr lang="zh-CN" altLang="en-US" sz="1500" b="1" dirty="0" smtClean="0">
              <a:solidFill>
                <a:srgbClr val="333333"/>
              </a:solidFill>
              <a:ea typeface="黑体" panose="02010609060101010101" pitchFamily="49" charset="-122"/>
            </a:endParaRPr>
          </a:p>
        </p:txBody>
      </p:sp>
      <p:sp>
        <p:nvSpPr>
          <p:cNvPr id="117" name="圆角矩形 116"/>
          <p:cNvSpPr/>
          <p:nvPr/>
        </p:nvSpPr>
        <p:spPr>
          <a:xfrm>
            <a:off x="2507567" y="2551045"/>
            <a:ext cx="2160000" cy="1549136"/>
          </a:xfrm>
          <a:prstGeom prst="roundRect">
            <a:avLst>
              <a:gd name="adj" fmla="val 0"/>
            </a:avLst>
          </a:prstGeom>
          <a:solidFill>
            <a:srgbClr val="0080B1">
              <a:lumMod val="20000"/>
              <a:lumOff val="80000"/>
              <a:alpha val="35000"/>
            </a:srgbClr>
          </a:solidFill>
          <a:ln w="25400" cap="flat" cmpd="sng" algn="ctr">
            <a:no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18" name="文本框 117"/>
          <p:cNvSpPr txBox="1"/>
          <p:nvPr/>
        </p:nvSpPr>
        <p:spPr>
          <a:xfrm>
            <a:off x="2614738" y="2679553"/>
            <a:ext cx="1967406" cy="1080296"/>
          </a:xfrm>
          <a:prstGeom prst="rect">
            <a:avLst/>
          </a:prstGeom>
          <a:noFill/>
        </p:spPr>
        <p:txBody>
          <a:bodyPr wrap="square" lIns="0" tIns="0" rIns="0" bIns="0" rtlCol="0">
            <a:spAutoFit/>
          </a:bodyPr>
          <a:lstStyle/>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View system log</a:t>
            </a:r>
          </a:p>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Brand management</a:t>
            </a:r>
          </a:p>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Dealer management</a:t>
            </a:r>
          </a:p>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Roles management, grant permission &amp; assign brands for roles.</a:t>
            </a:r>
            <a:endParaRPr lang="zh-CN" altLang="en-US" sz="1200" dirty="0" smtClean="0">
              <a:solidFill>
                <a:srgbClr val="333333"/>
              </a:solidFill>
              <a:latin typeface="Arial"/>
              <a:ea typeface="黑体" panose="02010609060101010101" pitchFamily="49" charset="-122"/>
            </a:endParaRPr>
          </a:p>
        </p:txBody>
      </p:sp>
      <p:pic>
        <p:nvPicPr>
          <p:cNvPr id="121" name="图片 120"/>
          <p:cNvPicPr>
            <a:picLocks noChangeAspect="1"/>
          </p:cNvPicPr>
          <p:nvPr/>
        </p:nvPicPr>
        <p:blipFill>
          <a:blip r:embed="rId5"/>
          <a:stretch>
            <a:fillRect/>
          </a:stretch>
        </p:blipFill>
        <p:spPr>
          <a:xfrm>
            <a:off x="720000" y="1027776"/>
            <a:ext cx="1044000" cy="1044000"/>
          </a:xfrm>
          <a:prstGeom prst="rect">
            <a:avLst/>
          </a:prstGeom>
        </p:spPr>
      </p:pic>
      <p:pic>
        <p:nvPicPr>
          <p:cNvPr id="131" name="图片 130"/>
          <p:cNvPicPr>
            <a:picLocks noChangeAspect="1"/>
          </p:cNvPicPr>
          <p:nvPr/>
        </p:nvPicPr>
        <p:blipFill>
          <a:blip r:embed="rId6"/>
          <a:stretch>
            <a:fillRect/>
          </a:stretch>
        </p:blipFill>
        <p:spPr>
          <a:xfrm>
            <a:off x="7582015" y="1054416"/>
            <a:ext cx="1044000" cy="1044000"/>
          </a:xfrm>
          <a:prstGeom prst="rect">
            <a:avLst/>
          </a:prstGeom>
        </p:spPr>
      </p:pic>
      <p:pic>
        <p:nvPicPr>
          <p:cNvPr id="173" name="图片 172"/>
          <p:cNvPicPr>
            <a:picLocks noChangeAspect="1"/>
          </p:cNvPicPr>
          <p:nvPr/>
        </p:nvPicPr>
        <p:blipFill>
          <a:blip r:embed="rId7"/>
          <a:stretch>
            <a:fillRect/>
          </a:stretch>
        </p:blipFill>
        <p:spPr>
          <a:xfrm>
            <a:off x="9978980" y="1054416"/>
            <a:ext cx="1044000" cy="996546"/>
          </a:xfrm>
          <a:prstGeom prst="rect">
            <a:avLst/>
          </a:prstGeom>
        </p:spPr>
      </p:pic>
      <p:pic>
        <p:nvPicPr>
          <p:cNvPr id="174" name="图片 173"/>
          <p:cNvPicPr>
            <a:picLocks noChangeAspect="1"/>
          </p:cNvPicPr>
          <p:nvPr/>
        </p:nvPicPr>
        <p:blipFill>
          <a:blip r:embed="rId8"/>
          <a:stretch>
            <a:fillRect/>
          </a:stretch>
        </p:blipFill>
        <p:spPr>
          <a:xfrm>
            <a:off x="5291664" y="1108606"/>
            <a:ext cx="1025357" cy="1044000"/>
          </a:xfrm>
          <a:prstGeom prst="rect">
            <a:avLst/>
          </a:prstGeom>
        </p:spPr>
      </p:pic>
      <p:sp>
        <p:nvSpPr>
          <p:cNvPr id="175" name="文本框 174"/>
          <p:cNvSpPr txBox="1"/>
          <p:nvPr/>
        </p:nvSpPr>
        <p:spPr>
          <a:xfrm>
            <a:off x="952226" y="2207686"/>
            <a:ext cx="1287336" cy="207749"/>
          </a:xfrm>
          <a:prstGeom prst="rect">
            <a:avLst/>
          </a:prstGeom>
          <a:noFill/>
        </p:spPr>
        <p:txBody>
          <a:bodyPr wrap="square" lIns="0" tIns="0" rIns="0" bIns="0" rtlCol="0">
            <a:spAutoFit/>
          </a:bodyPr>
          <a:lstStyle/>
          <a:p>
            <a:pPr>
              <a:lnSpc>
                <a:spcPct val="90000"/>
              </a:lnSpc>
            </a:pPr>
            <a:r>
              <a:rPr lang="en-US" altLang="zh-CN" sz="1500" b="1" dirty="0" smtClean="0">
                <a:solidFill>
                  <a:srgbClr val="333333"/>
                </a:solidFill>
                <a:ea typeface="黑体" panose="02010609060101010101" pitchFamily="49" charset="-122"/>
              </a:rPr>
              <a:t>Dealer</a:t>
            </a:r>
            <a:endParaRPr lang="zh-CN" altLang="en-US" sz="1500" b="1" dirty="0" smtClean="0">
              <a:solidFill>
                <a:srgbClr val="333333"/>
              </a:solidFill>
              <a:ea typeface="黑体" panose="02010609060101010101" pitchFamily="49" charset="-122"/>
            </a:endParaRPr>
          </a:p>
        </p:txBody>
      </p:sp>
      <p:sp>
        <p:nvSpPr>
          <p:cNvPr id="179" name="圆角矩形 178"/>
          <p:cNvSpPr/>
          <p:nvPr/>
        </p:nvSpPr>
        <p:spPr>
          <a:xfrm>
            <a:off x="216000" y="2548861"/>
            <a:ext cx="2160000" cy="1551320"/>
          </a:xfrm>
          <a:prstGeom prst="roundRect">
            <a:avLst>
              <a:gd name="adj" fmla="val 0"/>
            </a:avLst>
          </a:prstGeom>
          <a:solidFill>
            <a:srgbClr val="0080B1">
              <a:lumMod val="20000"/>
              <a:lumOff val="80000"/>
              <a:alpha val="35000"/>
            </a:srgbClr>
          </a:solidFill>
          <a:ln w="25400" cap="flat" cmpd="sng" algn="ctr">
            <a:no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80" name="文本框 179"/>
          <p:cNvSpPr txBox="1"/>
          <p:nvPr/>
        </p:nvSpPr>
        <p:spPr>
          <a:xfrm>
            <a:off x="301424" y="2679372"/>
            <a:ext cx="2208367" cy="1080296"/>
          </a:xfrm>
          <a:prstGeom prst="rect">
            <a:avLst/>
          </a:prstGeom>
          <a:noFill/>
        </p:spPr>
        <p:txBody>
          <a:bodyPr wrap="square" lIns="0" tIns="0" rIns="0" bIns="0" rtlCol="0">
            <a:spAutoFit/>
          </a:bodyPr>
          <a:lstStyle/>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View bidding event and bidding result</a:t>
            </a:r>
          </a:p>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Submit price in bidding event</a:t>
            </a:r>
          </a:p>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View vehicle list &amp; vehicle detail</a:t>
            </a:r>
            <a:endParaRPr lang="zh-CN" altLang="en-US" sz="1200" dirty="0" smtClean="0">
              <a:solidFill>
                <a:srgbClr val="333333"/>
              </a:solidFill>
              <a:latin typeface="Arial"/>
              <a:ea typeface="黑体" panose="02010609060101010101" pitchFamily="49" charset="-122"/>
            </a:endParaRPr>
          </a:p>
        </p:txBody>
      </p:sp>
      <p:sp>
        <p:nvSpPr>
          <p:cNvPr id="182" name="文本框 181"/>
          <p:cNvSpPr txBox="1"/>
          <p:nvPr/>
        </p:nvSpPr>
        <p:spPr>
          <a:xfrm>
            <a:off x="4870755" y="2208576"/>
            <a:ext cx="2282227" cy="207749"/>
          </a:xfrm>
          <a:prstGeom prst="rect">
            <a:avLst/>
          </a:prstGeom>
          <a:noFill/>
        </p:spPr>
        <p:txBody>
          <a:bodyPr wrap="square" lIns="0" tIns="0" rIns="0" bIns="0" rtlCol="0">
            <a:spAutoFit/>
          </a:bodyPr>
          <a:lstStyle/>
          <a:p>
            <a:pPr>
              <a:lnSpc>
                <a:spcPct val="90000"/>
              </a:lnSpc>
            </a:pPr>
            <a:r>
              <a:rPr lang="en-US" altLang="zh-CN" sz="1500" b="1" dirty="0" smtClean="0">
                <a:solidFill>
                  <a:srgbClr val="333333"/>
                </a:solidFill>
                <a:ea typeface="黑体" panose="02010609060101010101" pitchFamily="49" charset="-122"/>
              </a:rPr>
              <a:t>Pricing Admin (by brands)</a:t>
            </a:r>
            <a:endParaRPr lang="zh-CN" altLang="en-US" sz="1500" b="1" dirty="0" smtClean="0">
              <a:solidFill>
                <a:srgbClr val="333333"/>
              </a:solidFill>
              <a:ea typeface="黑体" panose="02010609060101010101" pitchFamily="49" charset="-122"/>
            </a:endParaRPr>
          </a:p>
        </p:txBody>
      </p:sp>
      <p:sp>
        <p:nvSpPr>
          <p:cNvPr id="184" name="圆角矩形 183"/>
          <p:cNvSpPr/>
          <p:nvPr/>
        </p:nvSpPr>
        <p:spPr>
          <a:xfrm>
            <a:off x="4808859" y="2548861"/>
            <a:ext cx="2160000" cy="1211626"/>
          </a:xfrm>
          <a:prstGeom prst="roundRect">
            <a:avLst>
              <a:gd name="adj" fmla="val 0"/>
            </a:avLst>
          </a:prstGeom>
          <a:solidFill>
            <a:srgbClr val="0080B1">
              <a:lumMod val="20000"/>
              <a:lumOff val="80000"/>
              <a:alpha val="35000"/>
            </a:srgbClr>
          </a:solidFill>
          <a:ln w="25400" cap="flat" cmpd="sng" algn="ctr">
            <a:no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85" name="文本框 184"/>
          <p:cNvSpPr txBox="1"/>
          <p:nvPr/>
        </p:nvSpPr>
        <p:spPr>
          <a:xfrm>
            <a:off x="4901516" y="2679553"/>
            <a:ext cx="2092540" cy="900246"/>
          </a:xfrm>
          <a:prstGeom prst="rect">
            <a:avLst/>
          </a:prstGeom>
          <a:noFill/>
        </p:spPr>
        <p:txBody>
          <a:bodyPr wrap="square" lIns="0" tIns="0" rIns="0" bIns="0" rtlCol="0">
            <a:spAutoFit/>
          </a:bodyPr>
          <a:lstStyle/>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Provide and confirm vehicle’s MSRP in bidding event.</a:t>
            </a:r>
          </a:p>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View vehicles under assigned brands</a:t>
            </a:r>
            <a:endParaRPr lang="zh-CN" altLang="en-US" sz="1200" dirty="0" smtClean="0">
              <a:solidFill>
                <a:srgbClr val="333333"/>
              </a:solidFill>
              <a:latin typeface="Arial"/>
              <a:ea typeface="黑体" panose="02010609060101010101" pitchFamily="49" charset="-122"/>
            </a:endParaRPr>
          </a:p>
        </p:txBody>
      </p:sp>
      <p:sp>
        <p:nvSpPr>
          <p:cNvPr id="186" name="文本框 185"/>
          <p:cNvSpPr txBox="1"/>
          <p:nvPr/>
        </p:nvSpPr>
        <p:spPr>
          <a:xfrm>
            <a:off x="7156753" y="2208576"/>
            <a:ext cx="2282227" cy="207749"/>
          </a:xfrm>
          <a:prstGeom prst="rect">
            <a:avLst/>
          </a:prstGeom>
          <a:noFill/>
        </p:spPr>
        <p:txBody>
          <a:bodyPr wrap="square" lIns="0" tIns="0" rIns="0" bIns="0" rtlCol="0">
            <a:spAutoFit/>
          </a:bodyPr>
          <a:lstStyle/>
          <a:p>
            <a:pPr>
              <a:lnSpc>
                <a:spcPct val="90000"/>
              </a:lnSpc>
            </a:pPr>
            <a:r>
              <a:rPr lang="en-US" altLang="zh-CN" sz="1500" b="1" dirty="0" smtClean="0">
                <a:solidFill>
                  <a:srgbClr val="333333"/>
                </a:solidFill>
                <a:ea typeface="黑体" panose="02010609060101010101" pitchFamily="49" charset="-122"/>
              </a:rPr>
              <a:t>Sales Admin (by brands)</a:t>
            </a:r>
            <a:endParaRPr lang="zh-CN" altLang="en-US" sz="1500" b="1" dirty="0" smtClean="0">
              <a:solidFill>
                <a:srgbClr val="333333"/>
              </a:solidFill>
              <a:ea typeface="黑体" panose="02010609060101010101" pitchFamily="49" charset="-122"/>
            </a:endParaRPr>
          </a:p>
        </p:txBody>
      </p:sp>
      <p:sp>
        <p:nvSpPr>
          <p:cNvPr id="188" name="圆角矩形 187"/>
          <p:cNvSpPr/>
          <p:nvPr/>
        </p:nvSpPr>
        <p:spPr>
          <a:xfrm>
            <a:off x="7130200" y="2549953"/>
            <a:ext cx="2340000" cy="1782204"/>
          </a:xfrm>
          <a:prstGeom prst="roundRect">
            <a:avLst>
              <a:gd name="adj" fmla="val 0"/>
            </a:avLst>
          </a:prstGeom>
          <a:solidFill>
            <a:srgbClr val="0080B1">
              <a:lumMod val="20000"/>
              <a:lumOff val="80000"/>
              <a:alpha val="35000"/>
            </a:srgbClr>
          </a:solidFill>
          <a:ln w="25400" cap="flat" cmpd="sng" algn="ctr">
            <a:no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89" name="文本框 188"/>
          <p:cNvSpPr txBox="1"/>
          <p:nvPr/>
        </p:nvSpPr>
        <p:spPr>
          <a:xfrm>
            <a:off x="7209581" y="2679553"/>
            <a:ext cx="2208367" cy="1440394"/>
          </a:xfrm>
          <a:prstGeom prst="rect">
            <a:avLst/>
          </a:prstGeom>
          <a:noFill/>
        </p:spPr>
        <p:txBody>
          <a:bodyPr wrap="square" lIns="0" tIns="0" rIns="0" bIns="0" rtlCol="0">
            <a:spAutoFit/>
          </a:bodyPr>
          <a:lstStyle/>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Create bidding event</a:t>
            </a:r>
          </a:p>
          <a:p>
            <a:pPr marL="171450" indent="-171450">
              <a:lnSpc>
                <a:spcPct val="90000"/>
              </a:lnSpc>
              <a:buFont typeface="Arial" panose="020B0604020202020204" pitchFamily="34" charset="0"/>
              <a:buChar char="•"/>
            </a:pPr>
            <a:r>
              <a:rPr lang="en-US" altLang="zh-CN" sz="1300" dirty="0">
                <a:solidFill>
                  <a:srgbClr val="333333"/>
                </a:solidFill>
                <a:latin typeface="Arial"/>
                <a:ea typeface="黑体" panose="02010609060101010101" pitchFamily="49" charset="-122"/>
              </a:rPr>
              <a:t>Upload vehicle’s discount and price information</a:t>
            </a:r>
          </a:p>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Select bidding allocation rule</a:t>
            </a:r>
          </a:p>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Add /  Remove vehicles from bidding event</a:t>
            </a:r>
          </a:p>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Publish notification to MBB</a:t>
            </a:r>
          </a:p>
        </p:txBody>
      </p:sp>
      <p:sp>
        <p:nvSpPr>
          <p:cNvPr id="194" name="文本框 193"/>
          <p:cNvSpPr txBox="1"/>
          <p:nvPr/>
        </p:nvSpPr>
        <p:spPr>
          <a:xfrm>
            <a:off x="9661929" y="2208576"/>
            <a:ext cx="2282227" cy="207749"/>
          </a:xfrm>
          <a:prstGeom prst="rect">
            <a:avLst/>
          </a:prstGeom>
          <a:noFill/>
        </p:spPr>
        <p:txBody>
          <a:bodyPr wrap="square" lIns="0" tIns="0" rIns="0" bIns="0" rtlCol="0">
            <a:spAutoFit/>
          </a:bodyPr>
          <a:lstStyle/>
          <a:p>
            <a:pPr>
              <a:lnSpc>
                <a:spcPct val="90000"/>
              </a:lnSpc>
            </a:pPr>
            <a:r>
              <a:rPr lang="en-US" altLang="zh-CN" sz="1500" b="1" dirty="0" smtClean="0">
                <a:solidFill>
                  <a:srgbClr val="333333"/>
                </a:solidFill>
                <a:ea typeface="黑体" panose="02010609060101010101" pitchFamily="49" charset="-122"/>
              </a:rPr>
              <a:t>Incentive Controlling Admin</a:t>
            </a:r>
            <a:endParaRPr lang="zh-CN" altLang="en-US" sz="1500" b="1" dirty="0" smtClean="0">
              <a:solidFill>
                <a:srgbClr val="333333"/>
              </a:solidFill>
              <a:ea typeface="黑体" panose="02010609060101010101" pitchFamily="49" charset="-122"/>
            </a:endParaRPr>
          </a:p>
        </p:txBody>
      </p:sp>
      <p:sp>
        <p:nvSpPr>
          <p:cNvPr id="196" name="圆角矩形 195"/>
          <p:cNvSpPr/>
          <p:nvPr/>
        </p:nvSpPr>
        <p:spPr>
          <a:xfrm>
            <a:off x="9606345" y="2549953"/>
            <a:ext cx="2376000" cy="1550228"/>
          </a:xfrm>
          <a:prstGeom prst="roundRect">
            <a:avLst>
              <a:gd name="adj" fmla="val 0"/>
            </a:avLst>
          </a:prstGeom>
          <a:solidFill>
            <a:srgbClr val="0080B1">
              <a:lumMod val="20000"/>
              <a:lumOff val="80000"/>
              <a:alpha val="35000"/>
            </a:srgbClr>
          </a:solidFill>
          <a:ln w="25400" cap="flat" cmpd="sng" algn="ctr">
            <a:no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97" name="文本框 196"/>
          <p:cNvSpPr txBox="1"/>
          <p:nvPr/>
        </p:nvSpPr>
        <p:spPr>
          <a:xfrm>
            <a:off x="9728980" y="2679553"/>
            <a:ext cx="2206800" cy="1080296"/>
          </a:xfrm>
          <a:prstGeom prst="rect">
            <a:avLst/>
          </a:prstGeom>
          <a:noFill/>
        </p:spPr>
        <p:txBody>
          <a:bodyPr wrap="square" lIns="0" tIns="0" rIns="0" bIns="0" rtlCol="0">
            <a:spAutoFit/>
          </a:bodyPr>
          <a:lstStyle/>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Review and confirm bottom price in bidding event.</a:t>
            </a:r>
          </a:p>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After bidding event finished, approve adjusted price and adjusted dealer in vehicle detail by sales admin</a:t>
            </a:r>
          </a:p>
        </p:txBody>
      </p:sp>
      <p:pic>
        <p:nvPicPr>
          <p:cNvPr id="200" name="图片 199"/>
          <p:cNvPicPr>
            <a:picLocks noChangeAspect="1"/>
          </p:cNvPicPr>
          <p:nvPr/>
        </p:nvPicPr>
        <p:blipFill>
          <a:blip r:embed="rId9"/>
          <a:stretch>
            <a:fillRect/>
          </a:stretch>
        </p:blipFill>
        <p:spPr>
          <a:xfrm>
            <a:off x="5292000" y="3883903"/>
            <a:ext cx="1044000" cy="1044000"/>
          </a:xfrm>
          <a:prstGeom prst="rect">
            <a:avLst/>
          </a:prstGeom>
        </p:spPr>
      </p:pic>
      <p:sp>
        <p:nvSpPr>
          <p:cNvPr id="201" name="文本框 200"/>
          <p:cNvSpPr txBox="1"/>
          <p:nvPr/>
        </p:nvSpPr>
        <p:spPr>
          <a:xfrm>
            <a:off x="4863505" y="5031613"/>
            <a:ext cx="2190440" cy="207749"/>
          </a:xfrm>
          <a:prstGeom prst="rect">
            <a:avLst/>
          </a:prstGeom>
          <a:noFill/>
        </p:spPr>
        <p:txBody>
          <a:bodyPr wrap="square" lIns="0" tIns="0" rIns="0" bIns="0" rtlCol="0">
            <a:spAutoFit/>
          </a:bodyPr>
          <a:lstStyle/>
          <a:p>
            <a:pPr>
              <a:lnSpc>
                <a:spcPct val="90000"/>
              </a:lnSpc>
            </a:pPr>
            <a:r>
              <a:rPr lang="en-US" altLang="zh-CN" sz="1500" b="1" dirty="0" smtClean="0">
                <a:solidFill>
                  <a:srgbClr val="333333"/>
                </a:solidFill>
                <a:ea typeface="黑体" panose="02010609060101010101" pitchFamily="49" charset="-122"/>
              </a:rPr>
              <a:t>Logistic Admin (by brands)</a:t>
            </a:r>
            <a:endParaRPr lang="zh-CN" altLang="en-US" sz="1500" b="1" dirty="0" smtClean="0">
              <a:solidFill>
                <a:srgbClr val="333333"/>
              </a:solidFill>
              <a:ea typeface="黑体" panose="02010609060101010101" pitchFamily="49" charset="-122"/>
            </a:endParaRPr>
          </a:p>
        </p:txBody>
      </p:sp>
      <p:sp>
        <p:nvSpPr>
          <p:cNvPr id="203" name="圆角矩形 202"/>
          <p:cNvSpPr/>
          <p:nvPr/>
        </p:nvSpPr>
        <p:spPr>
          <a:xfrm>
            <a:off x="4801604" y="5357381"/>
            <a:ext cx="2160000" cy="1022336"/>
          </a:xfrm>
          <a:prstGeom prst="roundRect">
            <a:avLst>
              <a:gd name="adj" fmla="val 0"/>
            </a:avLst>
          </a:prstGeom>
          <a:solidFill>
            <a:srgbClr val="0080B1">
              <a:lumMod val="20000"/>
              <a:lumOff val="80000"/>
              <a:alpha val="35000"/>
            </a:srgbClr>
          </a:solidFill>
          <a:ln w="25400" cap="flat" cmpd="sng" algn="ctr">
            <a:no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204" name="文本框 203"/>
          <p:cNvSpPr txBox="1"/>
          <p:nvPr/>
        </p:nvSpPr>
        <p:spPr>
          <a:xfrm>
            <a:off x="4894260" y="5488073"/>
            <a:ext cx="2208367" cy="720197"/>
          </a:xfrm>
          <a:prstGeom prst="rect">
            <a:avLst/>
          </a:prstGeom>
          <a:noFill/>
        </p:spPr>
        <p:txBody>
          <a:bodyPr wrap="square" lIns="0" tIns="0" rIns="0" bIns="0" rtlCol="0">
            <a:spAutoFit/>
          </a:bodyPr>
          <a:lstStyle/>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Upload vehicle’s damage quotation information</a:t>
            </a:r>
          </a:p>
          <a:p>
            <a:pPr marL="171450" indent="-171450">
              <a:lnSpc>
                <a:spcPct val="90000"/>
              </a:lnSpc>
              <a:buFont typeface="Arial" panose="020B0604020202020204" pitchFamily="34" charset="0"/>
              <a:buChar char="•"/>
            </a:pPr>
            <a:r>
              <a:rPr lang="en-US" altLang="zh-CN" sz="1300" dirty="0" smtClean="0">
                <a:solidFill>
                  <a:srgbClr val="333333"/>
                </a:solidFill>
                <a:latin typeface="Arial"/>
                <a:ea typeface="黑体" panose="02010609060101010101" pitchFamily="49" charset="-122"/>
              </a:rPr>
              <a:t>Upload PDI report for vehicles</a:t>
            </a:r>
            <a:endParaRPr lang="zh-CN" altLang="en-US" sz="1200" dirty="0" smtClean="0">
              <a:solidFill>
                <a:srgbClr val="333333"/>
              </a:solidFill>
              <a:latin typeface="Arial"/>
              <a:ea typeface="黑体" panose="02010609060101010101" pitchFamily="49" charset="-122"/>
            </a:endParaRPr>
          </a:p>
        </p:txBody>
      </p:sp>
      <p:sp>
        <p:nvSpPr>
          <p:cNvPr id="31" name="文本框 30"/>
          <p:cNvSpPr txBox="1"/>
          <p:nvPr/>
        </p:nvSpPr>
        <p:spPr>
          <a:xfrm>
            <a:off x="748027" y="542266"/>
            <a:ext cx="1159292" cy="261610"/>
          </a:xfrm>
          <a:prstGeom prst="rect">
            <a:avLst/>
          </a:prstGeom>
          <a:noFill/>
        </p:spPr>
        <p:txBody>
          <a:bodyPr wrap="none" rtlCol="0">
            <a:spAutoFit/>
          </a:bodyPr>
          <a:lstStyle/>
          <a:p>
            <a:r>
              <a:rPr kumimoji="1" lang="de-DE" altLang="zh-CN" sz="1100" dirty="0" smtClean="0">
                <a:solidFill>
                  <a:prstClr val="white">
                    <a:lumMod val="50000"/>
                  </a:prstClr>
                </a:solidFill>
                <a:ea typeface="DengXian" panose="02010600030101010101" pitchFamily="2" charset="-122"/>
              </a:rPr>
              <a:t>Category of roles</a:t>
            </a:r>
            <a:endParaRPr kumimoji="1" lang="de-DE" altLang="zh-CN" sz="1100" dirty="0">
              <a:solidFill>
                <a:prstClr val="white">
                  <a:lumMod val="50000"/>
                </a:prstClr>
              </a:solidFill>
              <a:ea typeface="DengXian" panose="02010600030101010101" pitchFamily="2" charset="-122"/>
            </a:endParaRPr>
          </a:p>
        </p:txBody>
      </p:sp>
    </p:spTree>
    <p:extLst>
      <p:ext uri="{BB962C8B-B14F-4D97-AF65-F5344CB8AC3E}">
        <p14:creationId xmlns:p14="http://schemas.microsoft.com/office/powerpoint/2010/main" val="1404932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5024132"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General Business Workflow with Roles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sp>
        <p:nvSpPr>
          <p:cNvPr id="11" name="文本框 10"/>
          <p:cNvSpPr txBox="1"/>
          <p:nvPr/>
        </p:nvSpPr>
        <p:spPr>
          <a:xfrm>
            <a:off x="748027" y="542266"/>
            <a:ext cx="2029723" cy="261610"/>
          </a:xfrm>
          <a:prstGeom prst="rect">
            <a:avLst/>
          </a:prstGeom>
          <a:noFill/>
        </p:spPr>
        <p:txBody>
          <a:bodyPr wrap="none" rtlCol="0">
            <a:spAutoFit/>
          </a:bodyPr>
          <a:lstStyle/>
          <a:p>
            <a:r>
              <a:rPr kumimoji="1" lang="de-DE" altLang="zh-CN" sz="1100" dirty="0" smtClean="0">
                <a:solidFill>
                  <a:prstClr val="white">
                    <a:lumMod val="50000"/>
                  </a:prstClr>
                </a:solidFill>
                <a:ea typeface="DengXian" panose="02010600030101010101" pitchFamily="2" charset="-122"/>
              </a:rPr>
              <a:t>A complete workflow of bidding</a:t>
            </a:r>
            <a:endParaRPr kumimoji="1" lang="de-DE" altLang="zh-CN" sz="1100" dirty="0">
              <a:solidFill>
                <a:prstClr val="white">
                  <a:lumMod val="50000"/>
                </a:prstClr>
              </a:solidFill>
              <a:ea typeface="DengXian"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10" y="867363"/>
            <a:ext cx="12067509" cy="5509663"/>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53" y="5636261"/>
            <a:ext cx="1600423" cy="619211"/>
          </a:xfrm>
          <a:prstGeom prst="rect">
            <a:avLst/>
          </a:prstGeom>
        </p:spPr>
      </p:pic>
      <p:sp>
        <p:nvSpPr>
          <p:cNvPr id="13" name="圆角矩形 12"/>
          <p:cNvSpPr/>
          <p:nvPr/>
        </p:nvSpPr>
        <p:spPr>
          <a:xfrm>
            <a:off x="538693" y="5572774"/>
            <a:ext cx="1714611" cy="804252"/>
          </a:xfrm>
          <a:prstGeom prst="roundRect">
            <a:avLst>
              <a:gd name="adj" fmla="val 0"/>
            </a:avLst>
          </a:prstGeom>
          <a:noFill/>
          <a:ln w="25400" cap="flat" cmpd="sng" algn="ctr">
            <a:solidFill>
              <a:srgbClr val="E6B500"/>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78327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3682418"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Functional Modules of EVMS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sp>
        <p:nvSpPr>
          <p:cNvPr id="371" name="矩形 370">
            <a:extLst>
              <a:ext uri="{FF2B5EF4-FFF2-40B4-BE49-F238E27FC236}">
                <a16:creationId xmlns="" xmlns:a16="http://schemas.microsoft.com/office/drawing/2014/main" id="{76B22A69-D5CA-4B7A-8241-18022643B5F3}"/>
              </a:ext>
            </a:extLst>
          </p:cNvPr>
          <p:cNvSpPr/>
          <p:nvPr/>
        </p:nvSpPr>
        <p:spPr>
          <a:xfrm>
            <a:off x="7026787" y="6173561"/>
            <a:ext cx="1341391" cy="396000"/>
          </a:xfrm>
          <a:prstGeom prst="rect">
            <a:avLst/>
          </a:prstGeom>
          <a:solidFill>
            <a:srgbClr val="99999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prstClr val="white"/>
                </a:solidFill>
                <a:effectLst/>
                <a:uLnTx/>
                <a:uFillTx/>
                <a:latin typeface="Arial"/>
                <a:ea typeface="黑体" panose="02010609060101010101" pitchFamily="49" charset="-122"/>
                <a:cs typeface="+mn-cs"/>
              </a:rPr>
              <a:t>HELM</a:t>
            </a:r>
            <a:endParaRPr kumimoji="0" lang="zh-CN" altLang="en-US" sz="1600" b="1"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372" name="矩形 371">
            <a:extLst>
              <a:ext uri="{FF2B5EF4-FFF2-40B4-BE49-F238E27FC236}">
                <a16:creationId xmlns="" xmlns:a16="http://schemas.microsoft.com/office/drawing/2014/main" id="{76B22A69-D5CA-4B7A-8241-18022643B5F3}"/>
              </a:ext>
            </a:extLst>
          </p:cNvPr>
          <p:cNvSpPr/>
          <p:nvPr/>
        </p:nvSpPr>
        <p:spPr>
          <a:xfrm>
            <a:off x="3252416" y="6167225"/>
            <a:ext cx="1341391" cy="396000"/>
          </a:xfrm>
          <a:prstGeom prst="rect">
            <a:avLst/>
          </a:prstGeom>
          <a:solidFill>
            <a:srgbClr val="99999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prstClr val="white"/>
                </a:solidFill>
                <a:effectLst/>
                <a:uLnTx/>
                <a:uFillTx/>
                <a:latin typeface="Arial"/>
                <a:ea typeface="黑体" panose="02010609060101010101" pitchFamily="49" charset="-122"/>
                <a:cs typeface="+mn-cs"/>
              </a:rPr>
              <a:t>DMS</a:t>
            </a:r>
            <a:endParaRPr kumimoji="0" lang="zh-CN" altLang="en-US" sz="1600" b="1"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78" name="圆角矩形 77"/>
          <p:cNvSpPr/>
          <p:nvPr/>
        </p:nvSpPr>
        <p:spPr>
          <a:xfrm>
            <a:off x="245332" y="813366"/>
            <a:ext cx="10451701" cy="5206224"/>
          </a:xfrm>
          <a:prstGeom prst="roundRect">
            <a:avLst>
              <a:gd name="adj" fmla="val 0"/>
            </a:avLst>
          </a:prstGeom>
          <a:no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15" name="文本框 114"/>
          <p:cNvSpPr txBox="1"/>
          <p:nvPr/>
        </p:nvSpPr>
        <p:spPr>
          <a:xfrm>
            <a:off x="4285598" y="2250167"/>
            <a:ext cx="2148955" cy="218419"/>
          </a:xfrm>
          <a:prstGeom prst="rect">
            <a:avLst/>
          </a:prstGeom>
          <a:noFill/>
        </p:spPr>
        <p:txBody>
          <a:bodyPr wrap="square" lIns="0" tIns="0" rIns="0" bIns="0" rtlCol="0">
            <a:noAutofit/>
          </a:bodyPr>
          <a:lstStyle/>
          <a:p>
            <a:pPr>
              <a:lnSpc>
                <a:spcPct val="90000"/>
              </a:lnSpc>
            </a:pPr>
            <a:endParaRPr lang="zh-CN" altLang="en-US" sz="1600" dirty="0" smtClean="0">
              <a:solidFill>
                <a:srgbClr val="333333"/>
              </a:solidFill>
              <a:ea typeface="黑体" panose="02010609060101010101" pitchFamily="49" charset="-122"/>
            </a:endParaRPr>
          </a:p>
        </p:txBody>
      </p:sp>
      <p:sp>
        <p:nvSpPr>
          <p:cNvPr id="128" name="文本框 127"/>
          <p:cNvSpPr txBox="1"/>
          <p:nvPr/>
        </p:nvSpPr>
        <p:spPr>
          <a:xfrm>
            <a:off x="2864549" y="4315748"/>
            <a:ext cx="2148955" cy="218419"/>
          </a:xfrm>
          <a:prstGeom prst="rect">
            <a:avLst/>
          </a:prstGeom>
          <a:noFill/>
        </p:spPr>
        <p:txBody>
          <a:bodyPr wrap="square" lIns="0" tIns="0" rIns="0" bIns="0" rtlCol="0">
            <a:noAutofit/>
          </a:bodyPr>
          <a:lstStyle/>
          <a:p>
            <a:pPr>
              <a:lnSpc>
                <a:spcPct val="90000"/>
              </a:lnSpc>
            </a:pPr>
            <a:endParaRPr lang="zh-CN" altLang="en-US" sz="1600" dirty="0" smtClean="0">
              <a:solidFill>
                <a:srgbClr val="333333"/>
              </a:solidFill>
              <a:ea typeface="黑体" panose="02010609060101010101" pitchFamily="49" charset="-122"/>
            </a:endParaRPr>
          </a:p>
        </p:txBody>
      </p:sp>
      <p:sp>
        <p:nvSpPr>
          <p:cNvPr id="139" name="矩形 138">
            <a:extLst>
              <a:ext uri="{FF2B5EF4-FFF2-40B4-BE49-F238E27FC236}">
                <a16:creationId xmlns="" xmlns:a16="http://schemas.microsoft.com/office/drawing/2014/main" id="{76B22A69-D5CA-4B7A-8241-18022643B5F3}"/>
              </a:ext>
            </a:extLst>
          </p:cNvPr>
          <p:cNvSpPr/>
          <p:nvPr/>
        </p:nvSpPr>
        <p:spPr>
          <a:xfrm>
            <a:off x="4866699" y="6177680"/>
            <a:ext cx="1341391" cy="396000"/>
          </a:xfrm>
          <a:prstGeom prst="rect">
            <a:avLst/>
          </a:prstGeom>
          <a:solidFill>
            <a:srgbClr val="99999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prstClr val="white"/>
                </a:solidFill>
                <a:effectLst/>
                <a:uLnTx/>
                <a:uFillTx/>
                <a:latin typeface="Arial"/>
                <a:ea typeface="黑体" panose="02010609060101010101" pitchFamily="49" charset="-122"/>
                <a:cs typeface="+mn-cs"/>
              </a:rPr>
              <a:t>DMS - DWH</a:t>
            </a:r>
            <a:endParaRPr kumimoji="0" lang="zh-CN" altLang="en-US" sz="1600" b="1"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40" name="矩形 139">
            <a:extLst>
              <a:ext uri="{FF2B5EF4-FFF2-40B4-BE49-F238E27FC236}">
                <a16:creationId xmlns="" xmlns:a16="http://schemas.microsoft.com/office/drawing/2014/main" id="{76B22A69-D5CA-4B7A-8241-18022643B5F3}"/>
              </a:ext>
            </a:extLst>
          </p:cNvPr>
          <p:cNvSpPr/>
          <p:nvPr/>
        </p:nvSpPr>
        <p:spPr>
          <a:xfrm>
            <a:off x="10822781" y="4727263"/>
            <a:ext cx="1080789" cy="396000"/>
          </a:xfrm>
          <a:prstGeom prst="rect">
            <a:avLst/>
          </a:prstGeom>
          <a:solidFill>
            <a:srgbClr val="99999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prstClr val="white"/>
                </a:solidFill>
                <a:effectLst/>
                <a:uLnTx/>
                <a:uFillTx/>
                <a:latin typeface="Arial"/>
                <a:ea typeface="黑体" panose="02010609060101010101" pitchFamily="49" charset="-122"/>
                <a:cs typeface="+mn-cs"/>
              </a:rPr>
              <a:t>IAM</a:t>
            </a:r>
            <a:endParaRPr kumimoji="0" lang="zh-CN" altLang="en-US" sz="1600" b="1"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60" name="圆角矩形 59"/>
          <p:cNvSpPr/>
          <p:nvPr/>
        </p:nvSpPr>
        <p:spPr>
          <a:xfrm>
            <a:off x="407738" y="984515"/>
            <a:ext cx="3040867" cy="2541357"/>
          </a:xfrm>
          <a:prstGeom prst="roundRect">
            <a:avLst>
              <a:gd name="adj" fmla="val 0"/>
            </a:avLst>
          </a:prstGeom>
          <a:solidFill>
            <a:srgbClr val="9DC3E6"/>
          </a:solidFill>
          <a:ln w="15875" cap="flat" cmpd="sng" algn="ctr">
            <a:solidFill>
              <a:srgbClr val="4472C4"/>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64" name="文本框 63"/>
          <p:cNvSpPr txBox="1"/>
          <p:nvPr/>
        </p:nvSpPr>
        <p:spPr>
          <a:xfrm>
            <a:off x="562354" y="1124078"/>
            <a:ext cx="3693825" cy="193909"/>
          </a:xfrm>
          <a:prstGeom prst="rect">
            <a:avLst/>
          </a:prstGeom>
          <a:noFill/>
        </p:spPr>
        <p:txBody>
          <a:bodyPr wrap="square" lIns="0" tIns="0" rIns="0" bIns="0" rtlCol="0">
            <a:noAutofit/>
          </a:bodyPr>
          <a:lstStyle/>
          <a:p>
            <a:pPr>
              <a:lnSpc>
                <a:spcPct val="90000"/>
              </a:lnSpc>
            </a:pPr>
            <a:r>
              <a:rPr lang="en-US" altLang="zh-CN" sz="1600" b="1" dirty="0" smtClean="0">
                <a:solidFill>
                  <a:schemeClr val="tx1">
                    <a:lumMod val="85000"/>
                    <a:lumOff val="15000"/>
                  </a:schemeClr>
                </a:solidFill>
                <a:ea typeface="黑体" panose="02010609060101010101" pitchFamily="49" charset="-122"/>
              </a:rPr>
              <a:t>User &amp; Permission Management</a:t>
            </a:r>
            <a:endParaRPr lang="zh-CN" altLang="en-US" sz="1600" b="1" dirty="0" smtClean="0">
              <a:solidFill>
                <a:schemeClr val="tx1">
                  <a:lumMod val="85000"/>
                  <a:lumOff val="15000"/>
                </a:schemeClr>
              </a:solidFill>
              <a:ea typeface="黑体" panose="02010609060101010101" pitchFamily="49" charset="-122"/>
            </a:endParaRPr>
          </a:p>
        </p:txBody>
      </p:sp>
      <p:sp>
        <p:nvSpPr>
          <p:cNvPr id="67" name="矩形 66"/>
          <p:cNvSpPr/>
          <p:nvPr/>
        </p:nvSpPr>
        <p:spPr>
          <a:xfrm>
            <a:off x="562354" y="1459361"/>
            <a:ext cx="2732753"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User: Create / Update / Delete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68" name="矩形 67"/>
          <p:cNvSpPr/>
          <p:nvPr/>
        </p:nvSpPr>
        <p:spPr>
          <a:xfrm>
            <a:off x="563587" y="2479007"/>
            <a:ext cx="2736105"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Roles: Permission Grant</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69" name="矩形 68"/>
          <p:cNvSpPr/>
          <p:nvPr/>
        </p:nvSpPr>
        <p:spPr>
          <a:xfrm>
            <a:off x="575520" y="1976904"/>
            <a:ext cx="2732753"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Roles: Create / Update / Delete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70" name="矩形 69"/>
          <p:cNvSpPr/>
          <p:nvPr/>
        </p:nvSpPr>
        <p:spPr>
          <a:xfrm>
            <a:off x="559002" y="2996550"/>
            <a:ext cx="2736105"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smtClean="0">
                <a:solidFill>
                  <a:srgbClr val="333333"/>
                </a:solidFill>
                <a:latin typeface="Arial"/>
                <a:ea typeface="微软雅黑" pitchFamily="34" charset="-122"/>
                <a:cs typeface="Calibri" pitchFamily="34" charset="0"/>
              </a:rPr>
              <a:t>Assign Roles to User</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71" name="圆角矩形 70"/>
          <p:cNvSpPr/>
          <p:nvPr/>
        </p:nvSpPr>
        <p:spPr>
          <a:xfrm>
            <a:off x="8174660" y="4346371"/>
            <a:ext cx="2338441" cy="1024887"/>
          </a:xfrm>
          <a:prstGeom prst="roundRect">
            <a:avLst>
              <a:gd name="adj" fmla="val 0"/>
            </a:avLst>
          </a:prstGeom>
          <a:solidFill>
            <a:srgbClr val="9DC3E6"/>
          </a:solidFill>
          <a:ln w="15875" cap="flat" cmpd="sng" algn="ctr">
            <a:solidFill>
              <a:srgbClr val="4472C4"/>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72" name="文本框 71"/>
          <p:cNvSpPr txBox="1"/>
          <p:nvPr/>
        </p:nvSpPr>
        <p:spPr>
          <a:xfrm>
            <a:off x="8314763" y="4485934"/>
            <a:ext cx="1630004" cy="203200"/>
          </a:xfrm>
          <a:prstGeom prst="rect">
            <a:avLst/>
          </a:prstGeom>
          <a:noFill/>
        </p:spPr>
        <p:txBody>
          <a:bodyPr wrap="square" lIns="0" tIns="0" rIns="0" bIns="0" rtlCol="0">
            <a:noAutofit/>
          </a:bodyPr>
          <a:lstStyle/>
          <a:p>
            <a:pPr>
              <a:lnSpc>
                <a:spcPct val="90000"/>
              </a:lnSpc>
            </a:pPr>
            <a:r>
              <a:rPr lang="en-US" altLang="zh-CN" sz="1600" b="1" dirty="0" smtClean="0">
                <a:solidFill>
                  <a:schemeClr val="tx1">
                    <a:lumMod val="85000"/>
                    <a:lumOff val="15000"/>
                  </a:schemeClr>
                </a:solidFill>
                <a:ea typeface="黑体" panose="02010609060101010101" pitchFamily="49" charset="-122"/>
              </a:rPr>
              <a:t>Authentication</a:t>
            </a:r>
            <a:endParaRPr lang="zh-CN" altLang="en-US" sz="1600" b="1" dirty="0" smtClean="0">
              <a:solidFill>
                <a:schemeClr val="tx1">
                  <a:lumMod val="85000"/>
                  <a:lumOff val="15000"/>
                </a:schemeClr>
              </a:solidFill>
              <a:ea typeface="黑体" panose="02010609060101010101" pitchFamily="49" charset="-122"/>
            </a:endParaRPr>
          </a:p>
        </p:txBody>
      </p:sp>
      <p:sp>
        <p:nvSpPr>
          <p:cNvPr id="73" name="矩形 72"/>
          <p:cNvSpPr/>
          <p:nvPr/>
        </p:nvSpPr>
        <p:spPr>
          <a:xfrm>
            <a:off x="8331351" y="4817203"/>
            <a:ext cx="1976400" cy="349200"/>
          </a:xfrm>
          <a:prstGeom prst="rect">
            <a:avLst/>
          </a:prstGeom>
          <a:solidFill>
            <a:srgbClr val="E6B600">
              <a:lumMod val="20000"/>
              <a:lumOff val="80000"/>
            </a:srgbClr>
          </a:solidFill>
          <a:ln w="9525" cap="flat" cmpd="sng" algn="ctr">
            <a:solidFill>
              <a:srgbClr val="E6B600">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Login</a:t>
            </a:r>
            <a:r>
              <a:rPr kumimoji="0" lang="en-US" altLang="zh-CN" sz="1200" b="0" i="0" u="none" strike="noStrike" kern="0" cap="none" spc="0" normalizeH="0" noProof="0" dirty="0" smtClean="0">
                <a:ln>
                  <a:noFill/>
                </a:ln>
                <a:solidFill>
                  <a:srgbClr val="333333"/>
                </a:solidFill>
                <a:effectLst/>
                <a:uLnTx/>
                <a:uFillTx/>
                <a:latin typeface="Arial"/>
                <a:ea typeface="微软雅黑" pitchFamily="34" charset="-122"/>
                <a:cs typeface="Calibri" pitchFamily="34" charset="0"/>
              </a:rPr>
              <a:t> &amp; Logout</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74" name="圆角矩形 73"/>
          <p:cNvSpPr/>
          <p:nvPr/>
        </p:nvSpPr>
        <p:spPr>
          <a:xfrm>
            <a:off x="3677076" y="995729"/>
            <a:ext cx="2583306" cy="1472547"/>
          </a:xfrm>
          <a:prstGeom prst="roundRect">
            <a:avLst>
              <a:gd name="adj" fmla="val 0"/>
            </a:avLst>
          </a:prstGeom>
          <a:solidFill>
            <a:srgbClr val="9DC3E6"/>
          </a:solidFill>
          <a:ln w="15875" cap="flat" cmpd="sng" algn="ctr">
            <a:solidFill>
              <a:srgbClr val="4472C4"/>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75" name="文本框 74"/>
          <p:cNvSpPr txBox="1"/>
          <p:nvPr/>
        </p:nvSpPr>
        <p:spPr>
          <a:xfrm>
            <a:off x="3831691" y="1135292"/>
            <a:ext cx="2732955" cy="181058"/>
          </a:xfrm>
          <a:prstGeom prst="rect">
            <a:avLst/>
          </a:prstGeom>
          <a:noFill/>
        </p:spPr>
        <p:txBody>
          <a:bodyPr wrap="square" lIns="0" tIns="0" rIns="0" bIns="0" rtlCol="0">
            <a:noAutofit/>
          </a:bodyPr>
          <a:lstStyle/>
          <a:p>
            <a:pPr>
              <a:lnSpc>
                <a:spcPct val="90000"/>
              </a:lnSpc>
            </a:pPr>
            <a:r>
              <a:rPr lang="en-US" altLang="zh-CN" sz="1600" b="1" dirty="0" smtClean="0">
                <a:solidFill>
                  <a:schemeClr val="tx1">
                    <a:lumMod val="85000"/>
                    <a:lumOff val="15000"/>
                  </a:schemeClr>
                </a:solidFill>
                <a:ea typeface="黑体" panose="02010609060101010101" pitchFamily="49" charset="-122"/>
              </a:rPr>
              <a:t>Bidding Event Management</a:t>
            </a:r>
            <a:endParaRPr lang="zh-CN" altLang="en-US" sz="1600" b="1" dirty="0" smtClean="0">
              <a:solidFill>
                <a:schemeClr val="tx1">
                  <a:lumMod val="85000"/>
                  <a:lumOff val="15000"/>
                </a:schemeClr>
              </a:solidFill>
              <a:ea typeface="黑体" panose="02010609060101010101" pitchFamily="49" charset="-122"/>
            </a:endParaRPr>
          </a:p>
        </p:txBody>
      </p:sp>
      <p:sp>
        <p:nvSpPr>
          <p:cNvPr id="76" name="矩形 75"/>
          <p:cNvSpPr/>
          <p:nvPr/>
        </p:nvSpPr>
        <p:spPr>
          <a:xfrm>
            <a:off x="3824455" y="1458564"/>
            <a:ext cx="2253783"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Create / View / Update / Delete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81" name="矩形 80"/>
          <p:cNvSpPr/>
          <p:nvPr/>
        </p:nvSpPr>
        <p:spPr>
          <a:xfrm>
            <a:off x="3824454" y="1958336"/>
            <a:ext cx="2253783"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Bidding Allocation Rules</a:t>
            </a:r>
            <a:r>
              <a:rPr kumimoji="0" lang="en-US" altLang="zh-CN" sz="1200" b="0" i="0" u="none" strike="noStrike" kern="0" cap="none" spc="0" normalizeH="0" noProof="0" dirty="0" smtClean="0">
                <a:ln>
                  <a:noFill/>
                </a:ln>
                <a:solidFill>
                  <a:srgbClr val="333333"/>
                </a:solidFill>
                <a:effectLst/>
                <a:uLnTx/>
                <a:uFillTx/>
                <a:latin typeface="Arial"/>
                <a:ea typeface="微软雅黑" pitchFamily="34" charset="-122"/>
                <a:cs typeface="Calibri" pitchFamily="34" charset="0"/>
              </a:rPr>
              <a:t> Setting</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85" name="圆角矩形 84"/>
          <p:cNvSpPr/>
          <p:nvPr/>
        </p:nvSpPr>
        <p:spPr>
          <a:xfrm>
            <a:off x="389535" y="3895122"/>
            <a:ext cx="5031594" cy="1978468"/>
          </a:xfrm>
          <a:prstGeom prst="roundRect">
            <a:avLst>
              <a:gd name="adj" fmla="val 0"/>
            </a:avLst>
          </a:prstGeom>
          <a:solidFill>
            <a:srgbClr val="9DC3E6"/>
          </a:solidFill>
          <a:ln w="15875" cap="flat" cmpd="sng" algn="ctr">
            <a:solidFill>
              <a:srgbClr val="4472C4"/>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86" name="文本框 85"/>
          <p:cNvSpPr txBox="1"/>
          <p:nvPr/>
        </p:nvSpPr>
        <p:spPr>
          <a:xfrm>
            <a:off x="544151" y="4017697"/>
            <a:ext cx="3693825" cy="193909"/>
          </a:xfrm>
          <a:prstGeom prst="rect">
            <a:avLst/>
          </a:prstGeom>
          <a:noFill/>
        </p:spPr>
        <p:txBody>
          <a:bodyPr wrap="square" lIns="0" tIns="0" rIns="0" bIns="0" rtlCol="0">
            <a:noAutofit/>
          </a:bodyPr>
          <a:lstStyle/>
          <a:p>
            <a:pPr>
              <a:lnSpc>
                <a:spcPct val="90000"/>
              </a:lnSpc>
            </a:pPr>
            <a:r>
              <a:rPr lang="en-US" altLang="zh-CN" sz="1600" b="1" dirty="0" smtClean="0">
                <a:solidFill>
                  <a:schemeClr val="tx1">
                    <a:lumMod val="85000"/>
                    <a:lumOff val="15000"/>
                  </a:schemeClr>
                </a:solidFill>
                <a:ea typeface="黑体" panose="02010609060101010101" pitchFamily="49" charset="-122"/>
              </a:rPr>
              <a:t>Vehicle Management</a:t>
            </a:r>
            <a:endParaRPr lang="zh-CN" altLang="en-US" sz="1600" b="1" dirty="0" smtClean="0">
              <a:solidFill>
                <a:schemeClr val="tx1">
                  <a:lumMod val="85000"/>
                  <a:lumOff val="15000"/>
                </a:schemeClr>
              </a:solidFill>
              <a:ea typeface="黑体" panose="02010609060101010101" pitchFamily="49" charset="-122"/>
            </a:endParaRPr>
          </a:p>
        </p:txBody>
      </p:sp>
      <p:sp>
        <p:nvSpPr>
          <p:cNvPr id="87" name="矩形 86">
            <a:extLst>
              <a:ext uri="{FF2B5EF4-FFF2-40B4-BE49-F238E27FC236}">
                <a16:creationId xmlns="" xmlns:a16="http://schemas.microsoft.com/office/drawing/2014/main" id="{76B22A69-D5CA-4B7A-8241-18022643B5F3}"/>
              </a:ext>
            </a:extLst>
          </p:cNvPr>
          <p:cNvSpPr/>
          <p:nvPr/>
        </p:nvSpPr>
        <p:spPr>
          <a:xfrm>
            <a:off x="245327" y="6161453"/>
            <a:ext cx="2733493" cy="396000"/>
          </a:xfrm>
          <a:prstGeom prst="rect">
            <a:avLst/>
          </a:prstGeom>
          <a:solidFill>
            <a:srgbClr val="99999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prstClr val="white"/>
                </a:solidFill>
                <a:effectLst/>
                <a:uLnTx/>
                <a:uFillTx/>
                <a:latin typeface="Arial"/>
                <a:ea typeface="黑体" panose="02010609060101010101" pitchFamily="49" charset="-122"/>
                <a:cs typeface="+mn-cs"/>
              </a:rPr>
              <a:t>Vehicle Stock Service</a:t>
            </a:r>
            <a:endParaRPr kumimoji="0" lang="zh-CN" altLang="en-US" sz="1600" b="1"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91" name="矩形 90"/>
          <p:cNvSpPr/>
          <p:nvPr/>
        </p:nvSpPr>
        <p:spPr>
          <a:xfrm>
            <a:off x="544150" y="5358446"/>
            <a:ext cx="3084695" cy="349200"/>
          </a:xfrm>
          <a:prstGeom prst="rect">
            <a:avLst/>
          </a:prstGeom>
          <a:solidFill>
            <a:srgbClr val="E6B600">
              <a:lumMod val="20000"/>
              <a:lumOff val="80000"/>
            </a:srgbClr>
          </a:solidFill>
          <a:ln w="9525" cap="flat" cmpd="sng" algn="ctr">
            <a:solidFill>
              <a:srgbClr val="E6B600">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Repair History: Create / Read / Update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99" name="矩形 98"/>
          <p:cNvSpPr/>
          <p:nvPr/>
        </p:nvSpPr>
        <p:spPr>
          <a:xfrm>
            <a:off x="544151" y="4349393"/>
            <a:ext cx="3099062" cy="349338"/>
          </a:xfrm>
          <a:prstGeom prst="rect">
            <a:avLst/>
          </a:prstGeom>
          <a:solidFill>
            <a:srgbClr val="FFF3C7"/>
          </a:solidFill>
          <a:ln w="9525" cap="flat" cmpd="sng" algn="ctr">
            <a:solidFill>
              <a:srgbClr val="E6B500"/>
            </a:solidFill>
            <a:prstDash val="solid"/>
          </a:ln>
          <a:effectLst/>
        </p:spPr>
        <p:txBody>
          <a:bodyPr wrap="square" lIns="0" tIns="0" rIns="0" bIns="0" rtlCol="0" anchor="ctr">
            <a:noAutofit/>
          </a:bodyPr>
          <a:lstStyle/>
          <a:p>
            <a:pPr lvl="0" algn="ctr"/>
            <a:r>
              <a:rPr lang="en-US" altLang="zh-CN" sz="1200" kern="0" dirty="0">
                <a:solidFill>
                  <a:srgbClr val="333333"/>
                </a:solidFill>
                <a:latin typeface="Arial"/>
                <a:ea typeface="微软雅黑" pitchFamily="34" charset="-122"/>
                <a:cs typeface="Calibri" pitchFamily="34" charset="0"/>
              </a:rPr>
              <a:t>Vehicle Info: Create </a:t>
            </a: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 Read / Update / Delete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00" name="矩形 99"/>
          <p:cNvSpPr/>
          <p:nvPr/>
        </p:nvSpPr>
        <p:spPr>
          <a:xfrm>
            <a:off x="529784" y="4851358"/>
            <a:ext cx="3099062" cy="349338"/>
          </a:xfrm>
          <a:prstGeom prst="rect">
            <a:avLst/>
          </a:prstGeom>
          <a:solidFill>
            <a:srgbClr val="FFF3C7"/>
          </a:solidFill>
          <a:ln w="9525" cap="flat" cmpd="sng" algn="ctr">
            <a:solidFill>
              <a:srgbClr val="E6B500"/>
            </a:solidFill>
            <a:prstDash val="solid"/>
          </a:ln>
          <a:effectLst/>
        </p:spPr>
        <p:txBody>
          <a:bodyPr wrap="square" lIns="0" tIns="0" rIns="0" bIns="0" rtlCol="0" anchor="ctr">
            <a:noAutofit/>
          </a:bodyPr>
          <a:lstStyle/>
          <a:p>
            <a:pPr lvl="0" algn="ctr"/>
            <a:r>
              <a:rPr lang="en-US" altLang="zh-CN" sz="1200" kern="0" dirty="0" smtClean="0">
                <a:solidFill>
                  <a:srgbClr val="333333"/>
                </a:solidFill>
                <a:latin typeface="Arial"/>
                <a:ea typeface="微软雅黑" pitchFamily="34" charset="-122"/>
                <a:cs typeface="Calibri" pitchFamily="34" charset="0"/>
              </a:rPr>
              <a:t>PDI </a:t>
            </a:r>
            <a:r>
              <a:rPr lang="en-US" altLang="zh-CN" sz="1200" kern="0" dirty="0">
                <a:solidFill>
                  <a:srgbClr val="333333"/>
                </a:solidFill>
                <a:latin typeface="Arial"/>
                <a:ea typeface="微软雅黑" pitchFamily="34" charset="-122"/>
                <a:cs typeface="Calibri" pitchFamily="34" charset="0"/>
              </a:rPr>
              <a:t>Info: Create </a:t>
            </a: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 Read / Update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01" name="矩形 100"/>
          <p:cNvSpPr/>
          <p:nvPr/>
        </p:nvSpPr>
        <p:spPr>
          <a:xfrm>
            <a:off x="3820328" y="4347967"/>
            <a:ext cx="1447745" cy="301252"/>
          </a:xfrm>
          <a:prstGeom prst="rect">
            <a:avLst/>
          </a:prstGeom>
          <a:solidFill>
            <a:srgbClr val="E1E7F3"/>
          </a:solidFill>
          <a:ln w="9525" cap="flat" cmpd="sng" algn="ctr">
            <a:solidFill>
              <a:srgbClr val="007FB1"/>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PC: Update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02" name="矩形 101"/>
          <p:cNvSpPr/>
          <p:nvPr/>
        </p:nvSpPr>
        <p:spPr>
          <a:xfrm>
            <a:off x="3820328" y="4832684"/>
            <a:ext cx="1447745" cy="349200"/>
          </a:xfrm>
          <a:prstGeom prst="rect">
            <a:avLst/>
          </a:prstGeom>
          <a:solidFill>
            <a:srgbClr val="E1E7F3"/>
          </a:solidFill>
          <a:ln w="9525" cap="flat" cmpd="sng" algn="ctr">
            <a:solidFill>
              <a:srgbClr val="007FB1"/>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SIC: Update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05" name="圆角矩形 104"/>
          <p:cNvSpPr/>
          <p:nvPr/>
        </p:nvSpPr>
        <p:spPr>
          <a:xfrm>
            <a:off x="3668156" y="2674659"/>
            <a:ext cx="2583306" cy="1019404"/>
          </a:xfrm>
          <a:prstGeom prst="roundRect">
            <a:avLst>
              <a:gd name="adj" fmla="val 0"/>
            </a:avLst>
          </a:prstGeom>
          <a:solidFill>
            <a:srgbClr val="9DC3E6"/>
          </a:solidFill>
          <a:ln w="15875" cap="flat" cmpd="sng" algn="ctr">
            <a:solidFill>
              <a:srgbClr val="4472C4"/>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06" name="文本框 105"/>
          <p:cNvSpPr txBox="1"/>
          <p:nvPr/>
        </p:nvSpPr>
        <p:spPr>
          <a:xfrm>
            <a:off x="3822771" y="2814221"/>
            <a:ext cx="2732955" cy="181058"/>
          </a:xfrm>
          <a:prstGeom prst="rect">
            <a:avLst/>
          </a:prstGeom>
          <a:noFill/>
        </p:spPr>
        <p:txBody>
          <a:bodyPr wrap="square" lIns="0" tIns="0" rIns="0" bIns="0" rtlCol="0">
            <a:noAutofit/>
          </a:bodyPr>
          <a:lstStyle/>
          <a:p>
            <a:pPr>
              <a:lnSpc>
                <a:spcPct val="90000"/>
              </a:lnSpc>
            </a:pPr>
            <a:r>
              <a:rPr lang="en-US" altLang="zh-CN" sz="1600" b="1" dirty="0" smtClean="0">
                <a:solidFill>
                  <a:schemeClr val="tx1">
                    <a:lumMod val="85000"/>
                    <a:lumOff val="15000"/>
                  </a:schemeClr>
                </a:solidFill>
                <a:ea typeface="黑体" panose="02010609060101010101" pitchFamily="49" charset="-122"/>
              </a:rPr>
              <a:t>Brand Management</a:t>
            </a:r>
            <a:endParaRPr lang="zh-CN" altLang="en-US" sz="1600" b="1" dirty="0" smtClean="0">
              <a:solidFill>
                <a:schemeClr val="tx1">
                  <a:lumMod val="85000"/>
                  <a:lumOff val="15000"/>
                </a:schemeClr>
              </a:solidFill>
              <a:ea typeface="黑体" panose="02010609060101010101" pitchFamily="49" charset="-122"/>
            </a:endParaRPr>
          </a:p>
        </p:txBody>
      </p:sp>
      <p:sp>
        <p:nvSpPr>
          <p:cNvPr id="113" name="矩形 112"/>
          <p:cNvSpPr/>
          <p:nvPr/>
        </p:nvSpPr>
        <p:spPr>
          <a:xfrm>
            <a:off x="3822771" y="3168977"/>
            <a:ext cx="2253783"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Create / Read / Update / Delete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22" name="圆角矩形 121"/>
          <p:cNvSpPr/>
          <p:nvPr/>
        </p:nvSpPr>
        <p:spPr>
          <a:xfrm>
            <a:off x="8175608" y="995729"/>
            <a:ext cx="2337493" cy="1463666"/>
          </a:xfrm>
          <a:prstGeom prst="roundRect">
            <a:avLst>
              <a:gd name="adj" fmla="val 0"/>
            </a:avLst>
          </a:prstGeom>
          <a:solidFill>
            <a:srgbClr val="9DC3E6"/>
          </a:solidFill>
          <a:ln w="15875" cap="flat" cmpd="sng" algn="ctr">
            <a:solidFill>
              <a:srgbClr val="4472C4"/>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23" name="文本框 122"/>
          <p:cNvSpPr txBox="1"/>
          <p:nvPr/>
        </p:nvSpPr>
        <p:spPr>
          <a:xfrm>
            <a:off x="8344738" y="1120777"/>
            <a:ext cx="1963013" cy="184402"/>
          </a:xfrm>
          <a:prstGeom prst="rect">
            <a:avLst/>
          </a:prstGeom>
          <a:noFill/>
        </p:spPr>
        <p:txBody>
          <a:bodyPr wrap="square" lIns="0" tIns="0" rIns="0" bIns="0" rtlCol="0">
            <a:noAutofit/>
          </a:bodyPr>
          <a:lstStyle/>
          <a:p>
            <a:pPr>
              <a:lnSpc>
                <a:spcPct val="90000"/>
              </a:lnSpc>
            </a:pPr>
            <a:r>
              <a:rPr lang="en-US" altLang="zh-CN" sz="1600" b="1" dirty="0" smtClean="0">
                <a:solidFill>
                  <a:schemeClr val="tx1">
                    <a:lumMod val="85000"/>
                    <a:lumOff val="15000"/>
                  </a:schemeClr>
                </a:solidFill>
                <a:ea typeface="黑体" panose="02010609060101010101" pitchFamily="49" charset="-122"/>
              </a:rPr>
              <a:t>Dealer Management</a:t>
            </a:r>
            <a:endParaRPr lang="zh-CN" altLang="en-US" sz="1600" b="1" dirty="0" smtClean="0">
              <a:solidFill>
                <a:schemeClr val="tx1">
                  <a:lumMod val="85000"/>
                  <a:lumOff val="15000"/>
                </a:schemeClr>
              </a:solidFill>
              <a:ea typeface="黑体" panose="02010609060101010101" pitchFamily="49" charset="-122"/>
            </a:endParaRPr>
          </a:p>
        </p:txBody>
      </p:sp>
      <p:sp>
        <p:nvSpPr>
          <p:cNvPr id="124" name="矩形 123"/>
          <p:cNvSpPr/>
          <p:nvPr/>
        </p:nvSpPr>
        <p:spPr>
          <a:xfrm>
            <a:off x="8319002" y="1465680"/>
            <a:ext cx="2049227"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Create / Read / Update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25" name="矩形 124"/>
          <p:cNvSpPr/>
          <p:nvPr/>
        </p:nvSpPr>
        <p:spPr>
          <a:xfrm>
            <a:off x="8319002" y="1972805"/>
            <a:ext cx="2049228"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Brand Assign</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26" name="圆角矩形 125"/>
          <p:cNvSpPr/>
          <p:nvPr/>
        </p:nvSpPr>
        <p:spPr>
          <a:xfrm>
            <a:off x="8164480" y="2679856"/>
            <a:ext cx="2348621" cy="1413078"/>
          </a:xfrm>
          <a:prstGeom prst="roundRect">
            <a:avLst>
              <a:gd name="adj" fmla="val 0"/>
            </a:avLst>
          </a:prstGeom>
          <a:solidFill>
            <a:srgbClr val="9DC3E6"/>
          </a:solidFill>
          <a:ln w="15875" cap="flat" cmpd="sng" algn="ctr">
            <a:solidFill>
              <a:srgbClr val="4472C4"/>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32" name="文本框 131"/>
          <p:cNvSpPr txBox="1"/>
          <p:nvPr/>
        </p:nvSpPr>
        <p:spPr>
          <a:xfrm>
            <a:off x="8319097" y="2819419"/>
            <a:ext cx="1630004" cy="203200"/>
          </a:xfrm>
          <a:prstGeom prst="rect">
            <a:avLst/>
          </a:prstGeom>
          <a:noFill/>
        </p:spPr>
        <p:txBody>
          <a:bodyPr wrap="square" lIns="0" tIns="0" rIns="0" bIns="0" rtlCol="0">
            <a:noAutofit/>
          </a:bodyPr>
          <a:lstStyle/>
          <a:p>
            <a:pPr>
              <a:lnSpc>
                <a:spcPct val="90000"/>
              </a:lnSpc>
            </a:pPr>
            <a:r>
              <a:rPr lang="en-US" altLang="zh-CN" sz="1600" b="1" dirty="0" smtClean="0">
                <a:solidFill>
                  <a:schemeClr val="tx1">
                    <a:lumMod val="85000"/>
                    <a:lumOff val="15000"/>
                  </a:schemeClr>
                </a:solidFill>
                <a:ea typeface="黑体" panose="02010609060101010101" pitchFamily="49" charset="-122"/>
              </a:rPr>
              <a:t>System Log</a:t>
            </a:r>
            <a:endParaRPr lang="zh-CN" altLang="en-US" sz="1600" b="1" dirty="0" smtClean="0">
              <a:solidFill>
                <a:schemeClr val="tx1">
                  <a:lumMod val="85000"/>
                  <a:lumOff val="15000"/>
                </a:schemeClr>
              </a:solidFill>
              <a:ea typeface="黑体" panose="02010609060101010101" pitchFamily="49" charset="-122"/>
            </a:endParaRPr>
          </a:p>
        </p:txBody>
      </p:sp>
      <p:sp>
        <p:nvSpPr>
          <p:cNvPr id="138" name="矩形 137"/>
          <p:cNvSpPr/>
          <p:nvPr/>
        </p:nvSpPr>
        <p:spPr>
          <a:xfrm>
            <a:off x="8296844" y="3143623"/>
            <a:ext cx="2085899"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Login History</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41" name="矩形 140"/>
          <p:cNvSpPr/>
          <p:nvPr/>
        </p:nvSpPr>
        <p:spPr>
          <a:xfrm>
            <a:off x="8312467" y="3614416"/>
            <a:ext cx="2070276"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User Action History</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42" name="圆角矩形 141"/>
          <p:cNvSpPr/>
          <p:nvPr/>
        </p:nvSpPr>
        <p:spPr>
          <a:xfrm>
            <a:off x="6501917" y="3777415"/>
            <a:ext cx="1439182" cy="1785488"/>
          </a:xfrm>
          <a:prstGeom prst="roundRect">
            <a:avLst>
              <a:gd name="adj" fmla="val 0"/>
            </a:avLst>
          </a:prstGeom>
          <a:solidFill>
            <a:srgbClr val="9DC3E6"/>
          </a:solidFill>
          <a:ln w="15875" cap="flat" cmpd="sng" algn="ctr">
            <a:solidFill>
              <a:srgbClr val="4472C4"/>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43" name="文本框 142"/>
          <p:cNvSpPr txBox="1"/>
          <p:nvPr/>
        </p:nvSpPr>
        <p:spPr>
          <a:xfrm>
            <a:off x="6647449" y="3878096"/>
            <a:ext cx="1630004" cy="199031"/>
          </a:xfrm>
          <a:prstGeom prst="rect">
            <a:avLst/>
          </a:prstGeom>
          <a:noFill/>
        </p:spPr>
        <p:txBody>
          <a:bodyPr wrap="square" lIns="0" tIns="0" rIns="0" bIns="0" rtlCol="0">
            <a:noAutofit/>
          </a:bodyPr>
          <a:lstStyle/>
          <a:p>
            <a:pPr>
              <a:lnSpc>
                <a:spcPct val="90000"/>
              </a:lnSpc>
            </a:pPr>
            <a:r>
              <a:rPr lang="en-US" altLang="zh-CN" sz="1600" b="1" dirty="0" smtClean="0">
                <a:solidFill>
                  <a:schemeClr val="tx1">
                    <a:lumMod val="85000"/>
                    <a:lumOff val="15000"/>
                  </a:schemeClr>
                </a:solidFill>
                <a:ea typeface="黑体" panose="02010609060101010101" pitchFamily="49" charset="-122"/>
              </a:rPr>
              <a:t>Email</a:t>
            </a:r>
            <a:endParaRPr lang="zh-CN" altLang="en-US" sz="1600" b="1" dirty="0" smtClean="0">
              <a:solidFill>
                <a:schemeClr val="tx1">
                  <a:lumMod val="85000"/>
                  <a:lumOff val="15000"/>
                </a:schemeClr>
              </a:solidFill>
              <a:ea typeface="黑体" panose="02010609060101010101" pitchFamily="49" charset="-122"/>
            </a:endParaRPr>
          </a:p>
        </p:txBody>
      </p:sp>
      <p:sp>
        <p:nvSpPr>
          <p:cNvPr id="144" name="矩形 143"/>
          <p:cNvSpPr/>
          <p:nvPr/>
        </p:nvSpPr>
        <p:spPr>
          <a:xfrm>
            <a:off x="6639292" y="4183984"/>
            <a:ext cx="1124126"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Template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45" name="矩形 144"/>
          <p:cNvSpPr/>
          <p:nvPr/>
        </p:nvSpPr>
        <p:spPr>
          <a:xfrm>
            <a:off x="6654915" y="4609807"/>
            <a:ext cx="1124126"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Generate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46" name="矩形 145"/>
          <p:cNvSpPr/>
          <p:nvPr/>
        </p:nvSpPr>
        <p:spPr>
          <a:xfrm>
            <a:off x="6654915" y="5065004"/>
            <a:ext cx="1124126" cy="349338"/>
          </a:xfrm>
          <a:prstGeom prst="rect">
            <a:avLst/>
          </a:prstGeom>
          <a:solidFill>
            <a:srgbClr val="FFF3C7"/>
          </a:solidFill>
          <a:ln w="9525" cap="flat" cmpd="sng" algn="ctr">
            <a:solidFill>
              <a:srgbClr val="E6B500"/>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Send</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47" name="圆角矩形 146"/>
          <p:cNvSpPr/>
          <p:nvPr/>
        </p:nvSpPr>
        <p:spPr>
          <a:xfrm>
            <a:off x="6501917" y="984515"/>
            <a:ext cx="1439182" cy="1859508"/>
          </a:xfrm>
          <a:prstGeom prst="roundRect">
            <a:avLst>
              <a:gd name="adj" fmla="val 0"/>
            </a:avLst>
          </a:prstGeom>
          <a:solidFill>
            <a:srgbClr val="9DC3E6"/>
          </a:solidFill>
          <a:ln w="15875" cap="flat" cmpd="sng" algn="ctr">
            <a:solidFill>
              <a:srgbClr val="4472C4"/>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148" name="文本框 147"/>
          <p:cNvSpPr txBox="1"/>
          <p:nvPr/>
        </p:nvSpPr>
        <p:spPr>
          <a:xfrm>
            <a:off x="6656533" y="1099256"/>
            <a:ext cx="1630004" cy="199031"/>
          </a:xfrm>
          <a:prstGeom prst="rect">
            <a:avLst/>
          </a:prstGeom>
          <a:noFill/>
        </p:spPr>
        <p:txBody>
          <a:bodyPr wrap="square" lIns="0" tIns="0" rIns="0" bIns="0" rtlCol="0">
            <a:noAutofit/>
          </a:bodyPr>
          <a:lstStyle/>
          <a:p>
            <a:pPr>
              <a:lnSpc>
                <a:spcPct val="90000"/>
              </a:lnSpc>
            </a:pPr>
            <a:r>
              <a:rPr lang="en-US" altLang="zh-CN" sz="1600" b="1" dirty="0" smtClean="0">
                <a:solidFill>
                  <a:schemeClr val="tx1">
                    <a:lumMod val="85000"/>
                    <a:lumOff val="15000"/>
                  </a:schemeClr>
                </a:solidFill>
                <a:ea typeface="黑体" panose="02010609060101010101" pitchFamily="49" charset="-122"/>
              </a:rPr>
              <a:t>Report</a:t>
            </a:r>
            <a:endParaRPr lang="zh-CN" altLang="en-US" sz="1600" b="1" dirty="0" smtClean="0">
              <a:solidFill>
                <a:schemeClr val="tx1">
                  <a:lumMod val="85000"/>
                  <a:lumOff val="15000"/>
                </a:schemeClr>
              </a:solidFill>
              <a:ea typeface="黑体" panose="02010609060101010101" pitchFamily="49" charset="-122"/>
            </a:endParaRPr>
          </a:p>
        </p:txBody>
      </p:sp>
      <p:sp>
        <p:nvSpPr>
          <p:cNvPr id="149" name="矩形 148"/>
          <p:cNvSpPr/>
          <p:nvPr/>
        </p:nvSpPr>
        <p:spPr>
          <a:xfrm>
            <a:off x="6622974" y="1418540"/>
            <a:ext cx="1124126"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Template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50" name="矩形 149"/>
          <p:cNvSpPr/>
          <p:nvPr/>
        </p:nvSpPr>
        <p:spPr>
          <a:xfrm>
            <a:off x="6638597" y="2355535"/>
            <a:ext cx="1124126"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Download</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151" name="矩形 150"/>
          <p:cNvSpPr/>
          <p:nvPr/>
        </p:nvSpPr>
        <p:spPr>
          <a:xfrm>
            <a:off x="6638597" y="1889333"/>
            <a:ext cx="1124126" cy="349338"/>
          </a:xfrm>
          <a:prstGeom prst="rect">
            <a:avLst/>
          </a:prstGeom>
          <a:solidFill>
            <a:srgbClr val="6785C1">
              <a:lumMod val="20000"/>
              <a:lumOff val="80000"/>
            </a:srgbClr>
          </a:solidFill>
          <a:ln w="9525" cap="flat" cmpd="sng" algn="ctr">
            <a:solidFill>
              <a:srgbClr val="0080B1">
                <a:shade val="95000"/>
                <a:satMod val="105000"/>
              </a:srgbClr>
            </a:solid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333333"/>
                </a:solidFill>
                <a:effectLst/>
                <a:uLnTx/>
                <a:uFillTx/>
                <a:latin typeface="Arial"/>
                <a:ea typeface="微软雅黑" pitchFamily="34" charset="-122"/>
                <a:cs typeface="Calibri" pitchFamily="34" charset="0"/>
              </a:rPr>
              <a:t>Generate</a:t>
            </a:r>
            <a:endParaRPr kumimoji="0" lang="zh-CN" altLang="en-US" sz="1200" b="0" i="0" u="none" strike="noStrike" kern="0" cap="none" spc="0" normalizeH="0" baseline="0" noProof="0" dirty="0" err="1" smtClean="0">
              <a:ln>
                <a:noFill/>
              </a:ln>
              <a:solidFill>
                <a:srgbClr val="333333"/>
              </a:solidFill>
              <a:effectLst/>
              <a:uLnTx/>
              <a:uFillTx/>
              <a:latin typeface="Arial"/>
              <a:ea typeface="微软雅黑" pitchFamily="34" charset="-122"/>
              <a:cs typeface="Calibri" pitchFamily="34" charset="0"/>
            </a:endParaRPr>
          </a:p>
        </p:txBody>
      </p:sp>
      <p:sp>
        <p:nvSpPr>
          <p:cNvPr id="62" name="矩形 61"/>
          <p:cNvSpPr/>
          <p:nvPr/>
        </p:nvSpPr>
        <p:spPr>
          <a:xfrm>
            <a:off x="9782316" y="5474795"/>
            <a:ext cx="742511" cy="400110"/>
          </a:xfrm>
          <a:prstGeom prst="rect">
            <a:avLst/>
          </a:prstGeom>
        </p:spPr>
        <p:txBody>
          <a:bodyPr wrap="none">
            <a:spAutoFit/>
          </a:bodyPr>
          <a:lstStyle/>
          <a:p>
            <a:r>
              <a:rPr lang="en-US" altLang="zh-CN" sz="2000" dirty="0" smtClean="0">
                <a:solidFill>
                  <a:schemeClr val="tx1">
                    <a:lumMod val="75000"/>
                    <a:lumOff val="25000"/>
                  </a:schemeClr>
                </a:solidFill>
                <a:latin typeface="Impact" charset="0"/>
                <a:ea typeface="Impact" charset="0"/>
                <a:cs typeface="Impact" charset="0"/>
                <a:sym typeface="Segoe UI" panose="020B0502040204020203" pitchFamily="34" charset="0"/>
              </a:rPr>
              <a:t>EVMS</a:t>
            </a:r>
            <a:endParaRPr lang="en-US" altLang="zh-CN" sz="2000" dirty="0">
              <a:solidFill>
                <a:schemeClr val="tx1">
                  <a:lumMod val="75000"/>
                  <a:lumOff val="25000"/>
                </a:schemeClr>
              </a:solidFill>
              <a:latin typeface="Impact" charset="0"/>
              <a:ea typeface="Impact" charset="0"/>
              <a:cs typeface="Impact" charset="0"/>
              <a:sym typeface="Segoe UI" panose="020B0502040204020203" pitchFamily="34" charset="0"/>
            </a:endParaRPr>
          </a:p>
        </p:txBody>
      </p:sp>
      <p:cxnSp>
        <p:nvCxnSpPr>
          <p:cNvPr id="63" name="直接箭头连接符 62">
            <a:extLst>
              <a:ext uri="{FF2B5EF4-FFF2-40B4-BE49-F238E27FC236}">
                <a16:creationId xmlns="" xmlns:a16="http://schemas.microsoft.com/office/drawing/2014/main" id="{86D0657B-BA93-4FC3-BEED-486E336399C8}"/>
              </a:ext>
            </a:extLst>
          </p:cNvPr>
          <p:cNvCxnSpPr>
            <a:cxnSpLocks/>
            <a:stCxn id="140" idx="1"/>
            <a:endCxn id="73" idx="3"/>
          </p:cNvCxnSpPr>
          <p:nvPr/>
        </p:nvCxnSpPr>
        <p:spPr>
          <a:xfrm flipH="1">
            <a:off x="10307751" y="4925263"/>
            <a:ext cx="515030" cy="66540"/>
          </a:xfrm>
          <a:prstGeom prst="straightConnector1">
            <a:avLst/>
          </a:prstGeom>
          <a:noFill/>
          <a:ln w="25400" cap="flat" cmpd="sng" algn="ctr">
            <a:solidFill>
              <a:srgbClr val="333333"/>
            </a:solidFill>
            <a:prstDash val="solid"/>
            <a:headEnd type="triangle"/>
            <a:tailEnd type="triangle"/>
          </a:ln>
          <a:effectLst>
            <a:outerShdw blurRad="40000" dist="20000" dir="5400000" rotWithShape="0">
              <a:srgbClr val="000000">
                <a:alpha val="38000"/>
              </a:srgbClr>
            </a:outerShdw>
          </a:effectLst>
        </p:spPr>
      </p:cxnSp>
      <p:cxnSp>
        <p:nvCxnSpPr>
          <p:cNvPr id="77" name="直接箭头连接符 76">
            <a:extLst>
              <a:ext uri="{FF2B5EF4-FFF2-40B4-BE49-F238E27FC236}">
                <a16:creationId xmlns="" xmlns:a16="http://schemas.microsoft.com/office/drawing/2014/main" id="{86D0657B-BA93-4FC3-BEED-486E336399C8}"/>
              </a:ext>
            </a:extLst>
          </p:cNvPr>
          <p:cNvCxnSpPr>
            <a:cxnSpLocks/>
            <a:stCxn id="146" idx="2"/>
            <a:endCxn id="371" idx="0"/>
          </p:cNvCxnSpPr>
          <p:nvPr/>
        </p:nvCxnSpPr>
        <p:spPr>
          <a:xfrm>
            <a:off x="7216978" y="5414342"/>
            <a:ext cx="480505" cy="759219"/>
          </a:xfrm>
          <a:prstGeom prst="straightConnector1">
            <a:avLst/>
          </a:prstGeom>
          <a:noFill/>
          <a:ln w="25400" cap="flat" cmpd="sng" algn="ctr">
            <a:solidFill>
              <a:srgbClr val="333333"/>
            </a:solidFill>
            <a:prstDash val="solid"/>
            <a:headEnd type="triangle"/>
            <a:tailEnd type="triangle"/>
          </a:ln>
          <a:effectLst>
            <a:outerShdw blurRad="40000" dist="20000" dir="5400000" rotWithShape="0">
              <a:srgbClr val="000000">
                <a:alpha val="38000"/>
              </a:srgbClr>
            </a:outerShdw>
          </a:effectLst>
        </p:spPr>
      </p:cxnSp>
      <p:cxnSp>
        <p:nvCxnSpPr>
          <p:cNvPr id="16" name="曲线连接符 15"/>
          <p:cNvCxnSpPr>
            <a:stCxn id="87" idx="1"/>
            <a:endCxn id="99" idx="1"/>
          </p:cNvCxnSpPr>
          <p:nvPr/>
        </p:nvCxnSpPr>
        <p:spPr>
          <a:xfrm rot="10800000" flipH="1">
            <a:off x="245327" y="4524063"/>
            <a:ext cx="298824" cy="1835391"/>
          </a:xfrm>
          <a:prstGeom prst="curvedConnector3">
            <a:avLst>
              <a:gd name="adj1" fmla="val -37643"/>
            </a:avLst>
          </a:prstGeom>
          <a:ln w="25400">
            <a:solidFill>
              <a:srgbClr val="3333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曲线连接符 87"/>
          <p:cNvCxnSpPr>
            <a:stCxn id="139" idx="0"/>
            <a:endCxn id="91" idx="3"/>
          </p:cNvCxnSpPr>
          <p:nvPr/>
        </p:nvCxnSpPr>
        <p:spPr>
          <a:xfrm rot="16200000" flipV="1">
            <a:off x="4260803" y="4901088"/>
            <a:ext cx="644634" cy="1908550"/>
          </a:xfrm>
          <a:prstGeom prst="curvedConnector2">
            <a:avLst/>
          </a:prstGeom>
          <a:ln w="25400">
            <a:solidFill>
              <a:srgbClr val="3333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曲线连接符 89"/>
          <p:cNvCxnSpPr>
            <a:stCxn id="372" idx="0"/>
            <a:endCxn id="100" idx="3"/>
          </p:cNvCxnSpPr>
          <p:nvPr/>
        </p:nvCxnSpPr>
        <p:spPr>
          <a:xfrm rot="16200000" flipV="1">
            <a:off x="3205380" y="5449493"/>
            <a:ext cx="1141198" cy="294266"/>
          </a:xfrm>
          <a:prstGeom prst="curvedConnector2">
            <a:avLst/>
          </a:prstGeom>
          <a:ln w="25400">
            <a:solidFill>
              <a:srgbClr val="3333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748027" y="542266"/>
            <a:ext cx="2016899" cy="261610"/>
          </a:xfrm>
          <a:prstGeom prst="rect">
            <a:avLst/>
          </a:prstGeom>
          <a:noFill/>
        </p:spPr>
        <p:txBody>
          <a:bodyPr wrap="none" rtlCol="0">
            <a:spAutoFit/>
          </a:bodyPr>
          <a:lstStyle/>
          <a:p>
            <a:r>
              <a:rPr kumimoji="1" lang="de-DE" altLang="zh-CN" sz="1100" dirty="0" smtClean="0">
                <a:solidFill>
                  <a:prstClr val="white">
                    <a:lumMod val="50000"/>
                  </a:prstClr>
                </a:solidFill>
                <a:ea typeface="DengXian" panose="02010600030101010101" pitchFamily="2" charset="-122"/>
              </a:rPr>
              <a:t>Function group design for EVMS</a:t>
            </a:r>
            <a:endParaRPr kumimoji="1" lang="de-DE" altLang="zh-CN" sz="1100" dirty="0">
              <a:solidFill>
                <a:prstClr val="white">
                  <a:lumMod val="50000"/>
                </a:prstClr>
              </a:solidFill>
              <a:ea typeface="DengXian" panose="02010600030101010101" pitchFamily="2" charset="-122"/>
            </a:endParaRPr>
          </a:p>
        </p:txBody>
      </p:sp>
      <p:sp>
        <p:nvSpPr>
          <p:cNvPr id="79" name="圆角矩形 78"/>
          <p:cNvSpPr/>
          <p:nvPr/>
        </p:nvSpPr>
        <p:spPr>
          <a:xfrm>
            <a:off x="6501917" y="3067997"/>
            <a:ext cx="1456672" cy="465503"/>
          </a:xfrm>
          <a:prstGeom prst="roundRect">
            <a:avLst>
              <a:gd name="adj" fmla="val 0"/>
            </a:avLst>
          </a:prstGeom>
          <a:solidFill>
            <a:srgbClr val="9DC3E6"/>
          </a:solidFill>
          <a:ln w="15875" cap="flat" cmpd="sng" algn="ctr">
            <a:solidFill>
              <a:srgbClr val="4472C4"/>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82" name="文本框 81"/>
          <p:cNvSpPr txBox="1"/>
          <p:nvPr/>
        </p:nvSpPr>
        <p:spPr>
          <a:xfrm>
            <a:off x="6674025" y="3207559"/>
            <a:ext cx="1284564" cy="197893"/>
          </a:xfrm>
          <a:prstGeom prst="rect">
            <a:avLst/>
          </a:prstGeom>
          <a:noFill/>
        </p:spPr>
        <p:txBody>
          <a:bodyPr wrap="square" lIns="0" tIns="0" rIns="0" bIns="0" rtlCol="0">
            <a:noAutofit/>
          </a:bodyPr>
          <a:lstStyle/>
          <a:p>
            <a:pPr>
              <a:lnSpc>
                <a:spcPct val="90000"/>
              </a:lnSpc>
            </a:pPr>
            <a:r>
              <a:rPr lang="en-US" altLang="zh-CN" sz="1600" b="1" dirty="0" smtClean="0">
                <a:solidFill>
                  <a:schemeClr val="tx1">
                    <a:lumMod val="85000"/>
                    <a:lumOff val="15000"/>
                  </a:schemeClr>
                </a:solidFill>
                <a:ea typeface="黑体" panose="02010609060101010101" pitchFamily="49" charset="-122"/>
              </a:rPr>
              <a:t>Settings</a:t>
            </a:r>
            <a:endParaRPr lang="zh-CN" altLang="en-US" sz="1600" b="1" dirty="0" smtClean="0">
              <a:solidFill>
                <a:schemeClr val="tx1">
                  <a:lumMod val="85000"/>
                  <a:lumOff val="15000"/>
                </a:schemeClr>
              </a:solidFill>
              <a:ea typeface="黑体" panose="02010609060101010101" pitchFamily="49" charset="-122"/>
            </a:endParaRPr>
          </a:p>
        </p:txBody>
      </p:sp>
      <p:sp>
        <p:nvSpPr>
          <p:cNvPr id="83" name="矩形 82">
            <a:extLst>
              <a:ext uri="{FF2B5EF4-FFF2-40B4-BE49-F238E27FC236}">
                <a16:creationId xmlns="" xmlns:a16="http://schemas.microsoft.com/office/drawing/2014/main" id="{76B22A69-D5CA-4B7A-8241-18022643B5F3}"/>
              </a:ext>
            </a:extLst>
          </p:cNvPr>
          <p:cNvSpPr/>
          <p:nvPr/>
        </p:nvSpPr>
        <p:spPr>
          <a:xfrm>
            <a:off x="10885241" y="1491895"/>
            <a:ext cx="1080789" cy="396000"/>
          </a:xfrm>
          <a:prstGeom prst="rect">
            <a:avLst/>
          </a:prstGeom>
          <a:solidFill>
            <a:srgbClr val="99999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prstClr val="white"/>
                </a:solidFill>
                <a:effectLst/>
                <a:uLnTx/>
                <a:uFillTx/>
                <a:latin typeface="Arial"/>
                <a:ea typeface="黑体" panose="02010609060101010101" pitchFamily="49" charset="-122"/>
                <a:cs typeface="+mn-cs"/>
              </a:rPr>
              <a:t>GSSN</a:t>
            </a:r>
            <a:endParaRPr kumimoji="0" lang="zh-CN" altLang="en-US" sz="1600" b="1"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cxnSp>
        <p:nvCxnSpPr>
          <p:cNvPr id="84" name="直接箭头连接符 83">
            <a:extLst>
              <a:ext uri="{FF2B5EF4-FFF2-40B4-BE49-F238E27FC236}">
                <a16:creationId xmlns="" xmlns:a16="http://schemas.microsoft.com/office/drawing/2014/main" id="{86D0657B-BA93-4FC3-BEED-486E336399C8}"/>
              </a:ext>
            </a:extLst>
          </p:cNvPr>
          <p:cNvCxnSpPr>
            <a:cxnSpLocks/>
            <a:stCxn id="83" idx="1"/>
            <a:endCxn id="124" idx="3"/>
          </p:cNvCxnSpPr>
          <p:nvPr/>
        </p:nvCxnSpPr>
        <p:spPr>
          <a:xfrm flipH="1" flipV="1">
            <a:off x="10368229" y="1640349"/>
            <a:ext cx="517012" cy="49546"/>
          </a:xfrm>
          <a:prstGeom prst="straightConnector1">
            <a:avLst/>
          </a:prstGeom>
          <a:noFill/>
          <a:ln w="25400" cap="flat" cmpd="sng" algn="ctr">
            <a:solidFill>
              <a:srgbClr val="333333"/>
            </a:solidFill>
            <a:prstDash val="solid"/>
            <a:headEnd type="triangle"/>
            <a:tailEnd type="triangl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084857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3425938"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Bidding Event List - Dealer</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sp>
        <p:nvSpPr>
          <p:cNvPr id="11" name="文本框 10"/>
          <p:cNvSpPr txBox="1"/>
          <p:nvPr/>
        </p:nvSpPr>
        <p:spPr>
          <a:xfrm>
            <a:off x="748027" y="542266"/>
            <a:ext cx="2092239" cy="261610"/>
          </a:xfrm>
          <a:prstGeom prst="rect">
            <a:avLst/>
          </a:prstGeom>
          <a:noFill/>
        </p:spPr>
        <p:txBody>
          <a:bodyPr wrap="none" rtlCol="0">
            <a:spAutoFit/>
          </a:bodyPr>
          <a:lstStyle/>
          <a:p>
            <a:r>
              <a:rPr kumimoji="1" lang="de-DE" altLang="zh-CN" sz="1100" dirty="0" smtClean="0">
                <a:solidFill>
                  <a:prstClr val="white">
                    <a:lumMod val="50000"/>
                  </a:prstClr>
                </a:solidFill>
                <a:ea typeface="DengXian" panose="02010600030101010101" pitchFamily="2" charset="-122"/>
              </a:rPr>
              <a:t>Dealer can filter list by conditions</a:t>
            </a:r>
            <a:endParaRPr kumimoji="1" lang="de-DE" altLang="zh-CN" sz="1100" dirty="0">
              <a:solidFill>
                <a:prstClr val="white">
                  <a:lumMod val="50000"/>
                </a:prstClr>
              </a:solidFill>
              <a:ea typeface="DengXian" panose="02010600030101010101" pitchFamily="2" charset="-122"/>
            </a:endParaRPr>
          </a:p>
        </p:txBody>
      </p:sp>
      <p:sp>
        <p:nvSpPr>
          <p:cNvPr id="37" name="TextBox 34"/>
          <p:cNvSpPr txBox="1"/>
          <p:nvPr/>
        </p:nvSpPr>
        <p:spPr>
          <a:xfrm>
            <a:off x="10319658" y="1189819"/>
            <a:ext cx="1698174" cy="73866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400" kern="0" dirty="0" smtClean="0">
                <a:solidFill>
                  <a:prstClr val="black"/>
                </a:solidFill>
              </a:rPr>
              <a:t>Dealer can filter list by status, date duration etc.</a:t>
            </a:r>
            <a:endParaRPr kumimoji="0" lang="zh-CN" altLang="en-US" sz="1400" u="none" strike="noStrike" kern="0" cap="none" spc="0" normalizeH="0" baseline="0" noProof="0" dirty="0" smtClean="0">
              <a:ln>
                <a:noFill/>
              </a:ln>
              <a:solidFill>
                <a:prstClr val="black"/>
              </a:solidFill>
              <a:effectLst/>
              <a:uLnTx/>
              <a:uFillTx/>
            </a:endParaRPr>
          </a:p>
        </p:txBody>
      </p:sp>
      <p:sp>
        <p:nvSpPr>
          <p:cNvPr id="38" name="TextBox 34"/>
          <p:cNvSpPr txBox="1"/>
          <p:nvPr/>
        </p:nvSpPr>
        <p:spPr>
          <a:xfrm>
            <a:off x="10290629" y="4216048"/>
            <a:ext cx="1814287" cy="116955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u="none" strike="noStrike" kern="0" cap="none" spc="0" normalizeH="0" baseline="0" noProof="0" dirty="0" smtClean="0">
                <a:ln>
                  <a:noFill/>
                </a:ln>
                <a:solidFill>
                  <a:prstClr val="black"/>
                </a:solidFill>
                <a:effectLst/>
                <a:uLnTx/>
                <a:uFillTx/>
              </a:rPr>
              <a:t>Dealer</a:t>
            </a:r>
            <a:r>
              <a:rPr kumimoji="0" lang="en-US" altLang="zh-CN" sz="1400" u="none" strike="noStrike" kern="0" cap="none" spc="0" normalizeH="0" noProof="0" dirty="0" smtClean="0">
                <a:ln>
                  <a:noFill/>
                </a:ln>
                <a:solidFill>
                  <a:prstClr val="black"/>
                </a:solidFill>
                <a:effectLst/>
                <a:uLnTx/>
                <a:uFillTx/>
              </a:rPr>
              <a:t> can have a brief view of a bidding event, and do different operation in this view.</a:t>
            </a:r>
            <a:endParaRPr kumimoji="0" lang="zh-CN" altLang="en-US" sz="1400" u="none" strike="noStrike" kern="0" cap="none" spc="0" normalizeH="0" baseline="0" noProof="0" dirty="0" smtClean="0">
              <a:ln>
                <a:noFill/>
              </a:ln>
              <a:solidFill>
                <a:prstClr val="black"/>
              </a:solidFill>
              <a:effectLst/>
              <a:uLnTx/>
              <a:uFillTx/>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63" y="856156"/>
            <a:ext cx="9635612" cy="5549305"/>
          </a:xfrm>
          <a:prstGeom prst="rect">
            <a:avLst/>
          </a:prstGeom>
          <a:ln>
            <a:solidFill>
              <a:schemeClr val="bg1">
                <a:lumMod val="65000"/>
              </a:schemeClr>
            </a:solidFill>
          </a:ln>
        </p:spPr>
      </p:pic>
      <p:cxnSp>
        <p:nvCxnSpPr>
          <p:cNvPr id="17" name="直接箭头连接符 16"/>
          <p:cNvCxnSpPr/>
          <p:nvPr/>
        </p:nvCxnSpPr>
        <p:spPr>
          <a:xfrm flipH="1" flipV="1">
            <a:off x="9143527" y="1451428"/>
            <a:ext cx="1125748" cy="1"/>
          </a:xfrm>
          <a:prstGeom prst="straightConnector1">
            <a:avLst/>
          </a:prstGeom>
          <a:noFill/>
          <a:ln w="9525" cap="flat" cmpd="sng" algn="ctr">
            <a:solidFill>
              <a:schemeClr val="accent1">
                <a:lumMod val="75000"/>
              </a:schemeClr>
            </a:solidFill>
            <a:prstDash val="solid"/>
            <a:headEnd type="oval" w="lg" len="lg"/>
            <a:tailEnd type="none"/>
          </a:ln>
          <a:effectLst/>
        </p:spPr>
      </p:cxnSp>
      <p:cxnSp>
        <p:nvCxnSpPr>
          <p:cNvPr id="18" name="肘形连接符 17"/>
          <p:cNvCxnSpPr/>
          <p:nvPr/>
        </p:nvCxnSpPr>
        <p:spPr>
          <a:xfrm rot="16200000" flipH="1">
            <a:off x="9232315" y="3757500"/>
            <a:ext cx="1244822" cy="841826"/>
          </a:xfrm>
          <a:prstGeom prst="bentConnector2">
            <a:avLst/>
          </a:prstGeom>
          <a:ln>
            <a:headEnd w="lg" len="med"/>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81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4756430"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Configure for Bidding Event Creation</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sp>
        <p:nvSpPr>
          <p:cNvPr id="21" name="文本框 20"/>
          <p:cNvSpPr txBox="1"/>
          <p:nvPr/>
        </p:nvSpPr>
        <p:spPr>
          <a:xfrm>
            <a:off x="748027" y="542266"/>
            <a:ext cx="2988319" cy="261610"/>
          </a:xfrm>
          <a:prstGeom prst="rect">
            <a:avLst/>
          </a:prstGeom>
          <a:noFill/>
        </p:spPr>
        <p:txBody>
          <a:bodyPr wrap="none" rtlCol="0">
            <a:spAutoFit/>
          </a:bodyPr>
          <a:lstStyle/>
          <a:p>
            <a:r>
              <a:rPr kumimoji="1" lang="de-DE" altLang="zh-CN" sz="1100" dirty="0" smtClean="0">
                <a:solidFill>
                  <a:prstClr val="white">
                    <a:lumMod val="50000"/>
                  </a:prstClr>
                </a:solidFill>
                <a:ea typeface="DengXian" panose="02010600030101010101" pitchFamily="2" charset="-122"/>
              </a:rPr>
              <a:t>Add flexibility of bidding event, for system admin</a:t>
            </a:r>
            <a:endParaRPr kumimoji="1" lang="de-DE" altLang="zh-CN" sz="1100" dirty="0">
              <a:solidFill>
                <a:prstClr val="white">
                  <a:lumMod val="50000"/>
                </a:prstClr>
              </a:solidFill>
              <a:ea typeface="DengXian" panose="02010600030101010101" pitchFamily="2" charset="-122"/>
            </a:endParaRPr>
          </a:p>
        </p:txBody>
      </p:sp>
      <p:sp>
        <p:nvSpPr>
          <p:cNvPr id="22" name="TextBox 34"/>
          <p:cNvSpPr txBox="1"/>
          <p:nvPr/>
        </p:nvSpPr>
        <p:spPr>
          <a:xfrm>
            <a:off x="7144576" y="2204759"/>
            <a:ext cx="3935917" cy="553998"/>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u="none" strike="noStrike" kern="0" cap="none" spc="0" normalizeH="0" baseline="0" noProof="0" dirty="0" smtClean="0">
                <a:ln>
                  <a:noFill/>
                </a:ln>
                <a:solidFill>
                  <a:srgbClr val="C00000"/>
                </a:solidFill>
                <a:effectLst/>
                <a:uLnTx/>
                <a:uFillTx/>
              </a:rPr>
              <a:t>1. </a:t>
            </a:r>
            <a:r>
              <a:rPr kumimoji="0" lang="en-US" altLang="zh-CN" sz="1400" b="0" u="none" strike="noStrike" kern="0" cap="none" spc="0" normalizeH="0" baseline="0" noProof="0" dirty="0" smtClean="0">
                <a:ln>
                  <a:noFill/>
                </a:ln>
                <a:solidFill>
                  <a:prstClr val="black"/>
                </a:solidFill>
                <a:effectLst/>
                <a:uLnTx/>
                <a:uFillTx/>
              </a:rPr>
              <a:t>Add count limitation</a:t>
            </a:r>
            <a:r>
              <a:rPr kumimoji="0" lang="en-US" altLang="zh-CN" sz="1400" b="0" u="none" strike="noStrike" kern="0" cap="none" spc="0" normalizeH="0" noProof="0" dirty="0" smtClean="0">
                <a:ln>
                  <a:noFill/>
                </a:ln>
                <a:solidFill>
                  <a:prstClr val="black"/>
                </a:solidFill>
                <a:effectLst/>
                <a:uLnTx/>
                <a:uFillTx/>
              </a:rPr>
              <a:t> for bidder, vehicles, add time duration configuration etc.</a:t>
            </a:r>
            <a:endParaRPr kumimoji="0" lang="zh-CN" altLang="en-US" sz="1400" b="1" u="none" strike="noStrike" kern="0" cap="none" spc="0" normalizeH="0" baseline="0" noProof="0" dirty="0" smtClean="0">
              <a:ln>
                <a:noFill/>
              </a:ln>
              <a:solidFill>
                <a:prstClr val="black"/>
              </a:solidFill>
              <a:effectLst/>
              <a:uLnTx/>
              <a:uFillTx/>
            </a:endParaRPr>
          </a:p>
        </p:txBody>
      </p:sp>
      <p:sp>
        <p:nvSpPr>
          <p:cNvPr id="24" name="TextBox 34"/>
          <p:cNvSpPr txBox="1"/>
          <p:nvPr/>
        </p:nvSpPr>
        <p:spPr>
          <a:xfrm>
            <a:off x="7144576" y="3790425"/>
            <a:ext cx="3935917" cy="33855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600" b="1" kern="0" dirty="0" smtClean="0">
                <a:solidFill>
                  <a:srgbClr val="C00000"/>
                </a:solidFill>
              </a:rPr>
              <a:t>2.</a:t>
            </a:r>
            <a:r>
              <a:rPr lang="en-US" altLang="zh-CN" sz="1400" kern="0" dirty="0" smtClean="0">
                <a:solidFill>
                  <a:prstClr val="black"/>
                </a:solidFill>
              </a:rPr>
              <a:t> Allow different vehicle allocation rules by brands</a:t>
            </a:r>
            <a:endParaRPr kumimoji="0" lang="zh-CN" altLang="en-US" sz="1400" u="none" strike="noStrike" kern="0" cap="none" spc="0" normalizeH="0" baseline="0" noProof="0" dirty="0" smtClean="0">
              <a:ln>
                <a:noFill/>
              </a:ln>
              <a:solidFill>
                <a:prstClr val="black"/>
              </a:solidFill>
              <a:effectLst/>
              <a:uLnTx/>
              <a:uFillTx/>
            </a:endParaRPr>
          </a:p>
        </p:txBody>
      </p:sp>
      <p:sp>
        <p:nvSpPr>
          <p:cNvPr id="27" name="TextBox 34"/>
          <p:cNvSpPr txBox="1"/>
          <p:nvPr/>
        </p:nvSpPr>
        <p:spPr>
          <a:xfrm>
            <a:off x="7144576" y="4974102"/>
            <a:ext cx="3935917" cy="553998"/>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u="none" strike="noStrike" kern="0" cap="none" spc="0" normalizeH="0" baseline="0" noProof="0" dirty="0" smtClean="0">
                <a:ln>
                  <a:noFill/>
                </a:ln>
                <a:solidFill>
                  <a:srgbClr val="C00000"/>
                </a:solidFill>
                <a:effectLst/>
                <a:uLnTx/>
                <a:uFillTx/>
              </a:rPr>
              <a:t>3.</a:t>
            </a:r>
            <a:r>
              <a:rPr kumimoji="0" lang="en-US" altLang="zh-CN" sz="1400" u="none" strike="noStrike" kern="0" cap="none" spc="0" normalizeH="0" baseline="0" noProof="0" dirty="0" smtClean="0">
                <a:ln>
                  <a:noFill/>
                </a:ln>
                <a:solidFill>
                  <a:prstClr val="black"/>
                </a:solidFill>
                <a:effectLst/>
                <a:uLnTx/>
                <a:uFillTx/>
              </a:rPr>
              <a:t> Add flexibility</a:t>
            </a:r>
            <a:r>
              <a:rPr kumimoji="0" lang="en-US" altLang="zh-CN" sz="1400" u="none" strike="noStrike" kern="0" cap="none" spc="0" normalizeH="0" noProof="0" dirty="0" smtClean="0">
                <a:ln>
                  <a:noFill/>
                </a:ln>
                <a:solidFill>
                  <a:prstClr val="black"/>
                </a:solidFill>
                <a:effectLst/>
                <a:uLnTx/>
                <a:uFillTx/>
              </a:rPr>
              <a:t> to control less competitive vehicle notification</a:t>
            </a:r>
            <a:endParaRPr kumimoji="0" lang="zh-CN" altLang="en-US" sz="1400" u="none" strike="noStrike" kern="0" cap="none" spc="0" normalizeH="0" baseline="0" noProof="0" dirty="0" smtClean="0">
              <a:ln>
                <a:noFill/>
              </a:ln>
              <a:solidFill>
                <a:prstClr val="black"/>
              </a:solidFill>
              <a:effectLst/>
              <a:uLnTx/>
              <a:uFillTx/>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822" y="963788"/>
            <a:ext cx="4551648" cy="5772821"/>
          </a:xfrm>
          <a:prstGeom prst="rect">
            <a:avLst/>
          </a:prstGeom>
          <a:ln>
            <a:solidFill>
              <a:schemeClr val="bg1">
                <a:lumMod val="65000"/>
              </a:schemeClr>
            </a:solidFill>
          </a:ln>
        </p:spPr>
      </p:pic>
      <p:cxnSp>
        <p:nvCxnSpPr>
          <p:cNvPr id="30" name="直接箭头连接符 29"/>
          <p:cNvCxnSpPr/>
          <p:nvPr/>
        </p:nvCxnSpPr>
        <p:spPr>
          <a:xfrm flipH="1" flipV="1">
            <a:off x="5568724" y="2362622"/>
            <a:ext cx="1125748" cy="1"/>
          </a:xfrm>
          <a:prstGeom prst="straightConnector1">
            <a:avLst/>
          </a:prstGeom>
          <a:noFill/>
          <a:ln w="9525" cap="flat" cmpd="sng" algn="ctr">
            <a:solidFill>
              <a:schemeClr val="accent1">
                <a:lumMod val="75000"/>
              </a:schemeClr>
            </a:solidFill>
            <a:prstDash val="solid"/>
            <a:headEnd type="oval" w="lg" len="lg"/>
            <a:tailEnd type="none"/>
          </a:ln>
          <a:effectLst/>
        </p:spPr>
      </p:cxnSp>
      <p:cxnSp>
        <p:nvCxnSpPr>
          <p:cNvPr id="32" name="直接箭头连接符 31"/>
          <p:cNvCxnSpPr/>
          <p:nvPr/>
        </p:nvCxnSpPr>
        <p:spPr>
          <a:xfrm flipH="1" flipV="1">
            <a:off x="5568724" y="3978268"/>
            <a:ext cx="1125748" cy="1"/>
          </a:xfrm>
          <a:prstGeom prst="straightConnector1">
            <a:avLst/>
          </a:prstGeom>
          <a:noFill/>
          <a:ln w="9525" cap="flat" cmpd="sng" algn="ctr">
            <a:solidFill>
              <a:schemeClr val="accent1">
                <a:lumMod val="75000"/>
              </a:schemeClr>
            </a:solidFill>
            <a:prstDash val="solid"/>
            <a:headEnd type="oval" w="lg" len="lg"/>
            <a:tailEnd type="none"/>
          </a:ln>
          <a:effectLst/>
        </p:spPr>
      </p:cxnSp>
      <p:cxnSp>
        <p:nvCxnSpPr>
          <p:cNvPr id="33" name="直接箭头连接符 32"/>
          <p:cNvCxnSpPr/>
          <p:nvPr/>
        </p:nvCxnSpPr>
        <p:spPr>
          <a:xfrm flipH="1" flipV="1">
            <a:off x="5568724" y="5146955"/>
            <a:ext cx="1125748" cy="1"/>
          </a:xfrm>
          <a:prstGeom prst="straightConnector1">
            <a:avLst/>
          </a:prstGeom>
          <a:noFill/>
          <a:ln w="9525" cap="flat" cmpd="sng" algn="ctr">
            <a:solidFill>
              <a:schemeClr val="accent1">
                <a:lumMod val="75000"/>
              </a:schemeClr>
            </a:solidFill>
            <a:prstDash val="solid"/>
            <a:headEnd type="oval" w="lg" len="lg"/>
            <a:tailEnd type="none"/>
          </a:ln>
          <a:effectLst/>
        </p:spPr>
      </p:cxnSp>
    </p:spTree>
    <p:extLst>
      <p:ext uri="{BB962C8B-B14F-4D97-AF65-F5344CB8AC3E}">
        <p14:creationId xmlns:p14="http://schemas.microsoft.com/office/powerpoint/2010/main" val="989251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矩形 55"/>
          <p:cNvSpPr/>
          <p:nvPr/>
        </p:nvSpPr>
        <p:spPr>
          <a:xfrm>
            <a:off x="3429457" y="0"/>
            <a:ext cx="87625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Requirements</a:t>
            </a:r>
          </a:p>
          <a:p>
            <a:pPr algn="ctr"/>
            <a:endParaRPr kumimoji="1" lang="zh-CN" altLang="en-US" dirty="0">
              <a:solidFill>
                <a:prstClr val="white"/>
              </a:solidFill>
            </a:endParaRPr>
          </a:p>
        </p:txBody>
      </p:sp>
      <p:sp>
        <p:nvSpPr>
          <p:cNvPr id="68" name="矩形 67"/>
          <p:cNvSpPr/>
          <p:nvPr/>
        </p:nvSpPr>
        <p:spPr>
          <a:xfrm>
            <a:off x="4741931" y="663589"/>
            <a:ext cx="2284856" cy="430887"/>
          </a:xfrm>
          <a:prstGeom prst="rect">
            <a:avLst/>
          </a:prstGeom>
        </p:spPr>
        <p:txBody>
          <a:bodyPr wrap="none">
            <a:spAutoFit/>
          </a:bodyPr>
          <a:lstStyle/>
          <a:p>
            <a:r>
              <a:rPr lang="en-US" altLang="zh-CN" sz="2200" dirty="0">
                <a:solidFill>
                  <a:prstClr val="black">
                    <a:lumMod val="65000"/>
                    <a:lumOff val="35000"/>
                  </a:prstClr>
                </a:solidFill>
                <a:latin typeface="Impact" charset="0"/>
                <a:ea typeface="Impact" charset="0"/>
                <a:cs typeface="Impact" charset="0"/>
                <a:sym typeface="Segoe UI" panose="020B0502040204020203" pitchFamily="34" charset="0"/>
              </a:rPr>
              <a:t>NTT</a:t>
            </a:r>
            <a:r>
              <a:rPr lang="zh-CN" altLang="en-US" sz="2200" dirty="0">
                <a:solidFill>
                  <a:prstClr val="black">
                    <a:lumMod val="65000"/>
                    <a:lumOff val="35000"/>
                  </a:prstClr>
                </a:solidFill>
                <a:latin typeface="Impact" charset="0"/>
                <a:ea typeface="Impact" charset="0"/>
                <a:cs typeface="Impact" charset="0"/>
                <a:sym typeface="Segoe UI" panose="020B0502040204020203" pitchFamily="34" charset="0"/>
              </a:rPr>
              <a:t> </a:t>
            </a:r>
            <a:r>
              <a:rPr lang="en-US" altLang="zh-CN" sz="2200" dirty="0" smtClean="0">
                <a:solidFill>
                  <a:prstClr val="black">
                    <a:lumMod val="65000"/>
                    <a:lumOff val="35000"/>
                  </a:prstClr>
                </a:solidFill>
                <a:latin typeface="Impact" charset="0"/>
                <a:ea typeface="Impact" charset="0"/>
                <a:cs typeface="Impact" charset="0"/>
                <a:sym typeface="Segoe UI" panose="020B0502040204020203" pitchFamily="34" charset="0"/>
              </a:rPr>
              <a:t>Data Overview</a:t>
            </a:r>
            <a:endParaRPr lang="en-US" altLang="zh-CN" sz="2200" dirty="0">
              <a:solidFill>
                <a:prstClr val="black">
                  <a:lumMod val="65000"/>
                  <a:lumOff val="35000"/>
                </a:prstClr>
              </a:solidFill>
              <a:latin typeface="Impact" charset="0"/>
              <a:ea typeface="Impact" charset="0"/>
              <a:cs typeface="Impact" charset="0"/>
              <a:sym typeface="Segoe UI" panose="020B0502040204020203" pitchFamily="34" charset="0"/>
            </a:endParaRPr>
          </a:p>
        </p:txBody>
      </p:sp>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860" y="6513806"/>
            <a:ext cx="1045869" cy="153266"/>
          </a:xfrm>
          <a:prstGeom prst="rect">
            <a:avLst/>
          </a:prstGeom>
        </p:spPr>
      </p:pic>
      <p:sp>
        <p:nvSpPr>
          <p:cNvPr id="71" name="文本框 70"/>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nvGrpSpPr>
          <p:cNvPr id="2" name="组合 1"/>
          <p:cNvGrpSpPr/>
          <p:nvPr/>
        </p:nvGrpSpPr>
        <p:grpSpPr>
          <a:xfrm>
            <a:off x="4015665" y="709251"/>
            <a:ext cx="450000" cy="450000"/>
            <a:chOff x="4015665" y="709251"/>
            <a:chExt cx="499946" cy="499946"/>
          </a:xfrm>
        </p:grpSpPr>
        <p:sp>
          <p:nvSpPr>
            <p:cNvPr id="72" name="泪珠形 71"/>
            <p:cNvSpPr/>
            <p:nvPr/>
          </p:nvSpPr>
          <p:spPr>
            <a:xfrm>
              <a:off x="4015665" y="709251"/>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3" name="文本框 72"/>
            <p:cNvSpPr txBox="1"/>
            <p:nvPr/>
          </p:nvSpPr>
          <p:spPr>
            <a:xfrm>
              <a:off x="4105805" y="737191"/>
              <a:ext cx="282449" cy="400110"/>
            </a:xfrm>
            <a:prstGeom prst="rect">
              <a:avLst/>
            </a:prstGeom>
            <a:noFill/>
          </p:spPr>
          <p:txBody>
            <a:bodyPr wrap="none" rtlCol="0">
              <a:spAutoFit/>
            </a:bodyPr>
            <a:lstStyle/>
            <a:p>
              <a:r>
                <a:rPr kumimoji="1" lang="en-US" altLang="zh-CN" sz="2000" dirty="0" smtClean="0">
                  <a:solidFill>
                    <a:prstClr val="white"/>
                  </a:solidFill>
                  <a:latin typeface="Impact" charset="0"/>
                  <a:ea typeface="Impact" charset="0"/>
                  <a:cs typeface="Impact" charset="0"/>
                </a:rPr>
                <a:t>1</a:t>
              </a:r>
              <a:endParaRPr kumimoji="1" lang="zh-CN" altLang="en-US" sz="2000" dirty="0">
                <a:solidFill>
                  <a:prstClr val="white"/>
                </a:solidFill>
                <a:latin typeface="Impact" charset="0"/>
                <a:ea typeface="Impact" charset="0"/>
                <a:cs typeface="Impact" charset="0"/>
              </a:endParaRPr>
            </a:p>
          </p:txBody>
        </p:sp>
      </p:grpSp>
      <p:sp>
        <p:nvSpPr>
          <p:cNvPr id="78" name="矩形 77"/>
          <p:cNvSpPr/>
          <p:nvPr/>
        </p:nvSpPr>
        <p:spPr>
          <a:xfrm>
            <a:off x="4741931" y="2030400"/>
            <a:ext cx="3515706" cy="430887"/>
          </a:xfrm>
          <a:prstGeom prst="rect">
            <a:avLst/>
          </a:prstGeom>
        </p:spPr>
        <p:txBody>
          <a:bodyPr wrap="none">
            <a:spAutoFit/>
          </a:bodyPr>
          <a:lstStyle/>
          <a:p>
            <a:r>
              <a:rPr lang="en-US" altLang="zh-CN" sz="2200" dirty="0" smtClean="0">
                <a:solidFill>
                  <a:prstClr val="black">
                    <a:lumMod val="65000"/>
                    <a:lumOff val="35000"/>
                  </a:prstClr>
                </a:solidFill>
                <a:latin typeface="Impact" charset="0"/>
                <a:ea typeface="Impact" charset="0"/>
                <a:cs typeface="Impact" charset="0"/>
              </a:rPr>
              <a:t>Our Understanding </a:t>
            </a:r>
            <a:r>
              <a:rPr lang="en-US" altLang="zh-CN" sz="2200" dirty="0">
                <a:solidFill>
                  <a:prstClr val="black">
                    <a:lumMod val="65000"/>
                    <a:lumOff val="35000"/>
                  </a:prstClr>
                </a:solidFill>
                <a:latin typeface="Impact" charset="0"/>
                <a:ea typeface="Impact" charset="0"/>
                <a:cs typeface="Impact" charset="0"/>
              </a:rPr>
              <a:t>of </a:t>
            </a:r>
            <a:r>
              <a:rPr lang="en-US" altLang="zh-CN" sz="2200" dirty="0" smtClean="0">
                <a:solidFill>
                  <a:prstClr val="black">
                    <a:lumMod val="65000"/>
                    <a:lumOff val="35000"/>
                  </a:prstClr>
                </a:solidFill>
                <a:latin typeface="Impact" charset="0"/>
                <a:ea typeface="Impact" charset="0"/>
                <a:cs typeface="Impact" charset="0"/>
              </a:rPr>
              <a:t>Project</a:t>
            </a:r>
            <a:endParaRPr lang="en-US" altLang="zh-CN" sz="2200" dirty="0">
              <a:solidFill>
                <a:prstClr val="black">
                  <a:lumMod val="65000"/>
                  <a:lumOff val="35000"/>
                </a:prstClr>
              </a:solidFill>
              <a:latin typeface="Impact" charset="0"/>
              <a:ea typeface="Impact" charset="0"/>
              <a:cs typeface="Impact" charset="0"/>
            </a:endParaRPr>
          </a:p>
        </p:txBody>
      </p:sp>
      <p:grpSp>
        <p:nvGrpSpPr>
          <p:cNvPr id="3" name="组合 2"/>
          <p:cNvGrpSpPr/>
          <p:nvPr/>
        </p:nvGrpSpPr>
        <p:grpSpPr>
          <a:xfrm>
            <a:off x="4015665" y="2077200"/>
            <a:ext cx="450000" cy="450000"/>
            <a:chOff x="4015665" y="2114959"/>
            <a:chExt cx="499946" cy="499946"/>
          </a:xfrm>
        </p:grpSpPr>
        <p:sp>
          <p:nvSpPr>
            <p:cNvPr id="92" name="泪珠形 91"/>
            <p:cNvSpPr/>
            <p:nvPr/>
          </p:nvSpPr>
          <p:spPr>
            <a:xfrm>
              <a:off x="4015665" y="2114959"/>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93" name="文本框 92"/>
            <p:cNvSpPr txBox="1"/>
            <p:nvPr/>
          </p:nvSpPr>
          <p:spPr>
            <a:xfrm>
              <a:off x="4105805" y="2142956"/>
              <a:ext cx="356541" cy="444519"/>
            </a:xfrm>
            <a:prstGeom prst="rect">
              <a:avLst/>
            </a:prstGeom>
            <a:noFill/>
          </p:spPr>
          <p:txBody>
            <a:bodyPr wrap="none" rtlCol="0">
              <a:spAutoFit/>
            </a:bodyPr>
            <a:lstStyle/>
            <a:p>
              <a:r>
                <a:rPr kumimoji="1" lang="en-US" altLang="zh-CN" sz="2000" dirty="0" smtClean="0">
                  <a:solidFill>
                    <a:prstClr val="white"/>
                  </a:solidFill>
                  <a:latin typeface="Impact" charset="0"/>
                  <a:ea typeface="Impact" charset="0"/>
                  <a:cs typeface="Impact" charset="0"/>
                </a:rPr>
                <a:t>3</a:t>
              </a:r>
              <a:endParaRPr kumimoji="1" lang="zh-CN" altLang="en-US" sz="2000" dirty="0">
                <a:solidFill>
                  <a:prstClr val="white"/>
                </a:solidFill>
                <a:latin typeface="Impact" charset="0"/>
                <a:ea typeface="Impact" charset="0"/>
                <a:cs typeface="Impact" charset="0"/>
              </a:endParaRPr>
            </a:p>
          </p:txBody>
        </p:sp>
      </p:grpSp>
      <p:sp>
        <p:nvSpPr>
          <p:cNvPr id="37" name="矩形 36"/>
          <p:cNvSpPr/>
          <p:nvPr/>
        </p:nvSpPr>
        <p:spPr>
          <a:xfrm>
            <a:off x="4741200" y="2714400"/>
            <a:ext cx="5697469" cy="430887"/>
          </a:xfrm>
          <a:prstGeom prst="rect">
            <a:avLst/>
          </a:prstGeom>
        </p:spPr>
        <p:txBody>
          <a:bodyPr wrap="square">
            <a:spAutoFit/>
          </a:bodyPr>
          <a:lstStyle/>
          <a:p>
            <a:r>
              <a:rPr lang="en-US" altLang="zh-CN" sz="2200" dirty="0" smtClean="0">
                <a:solidFill>
                  <a:prstClr val="black">
                    <a:lumMod val="65000"/>
                    <a:lumOff val="35000"/>
                  </a:prstClr>
                </a:solidFill>
                <a:latin typeface="Impact" charset="0"/>
                <a:ea typeface="Impact" charset="0"/>
                <a:cs typeface="Impact" charset="0"/>
              </a:rPr>
              <a:t>Proposed Business Solution</a:t>
            </a:r>
            <a:endParaRPr lang="en-US" altLang="zh-CN" sz="2200" dirty="0">
              <a:solidFill>
                <a:prstClr val="black">
                  <a:lumMod val="65000"/>
                  <a:lumOff val="35000"/>
                </a:prstClr>
              </a:solidFill>
              <a:latin typeface="Impact" charset="0"/>
              <a:ea typeface="Impact" charset="0"/>
              <a:cs typeface="Impact" charset="0"/>
            </a:endParaRPr>
          </a:p>
        </p:txBody>
      </p:sp>
      <p:grpSp>
        <p:nvGrpSpPr>
          <p:cNvPr id="5" name="组合 4"/>
          <p:cNvGrpSpPr/>
          <p:nvPr/>
        </p:nvGrpSpPr>
        <p:grpSpPr>
          <a:xfrm>
            <a:off x="4015665" y="2761200"/>
            <a:ext cx="450000" cy="450000"/>
            <a:chOff x="4015665" y="5216511"/>
            <a:chExt cx="499946" cy="499946"/>
          </a:xfrm>
        </p:grpSpPr>
        <p:sp>
          <p:nvSpPr>
            <p:cNvPr id="38" name="泪珠形 93"/>
            <p:cNvSpPr/>
            <p:nvPr/>
          </p:nvSpPr>
          <p:spPr>
            <a:xfrm>
              <a:off x="4015665" y="5216511"/>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9" name="文本框 38"/>
            <p:cNvSpPr txBox="1"/>
            <p:nvPr/>
          </p:nvSpPr>
          <p:spPr>
            <a:xfrm>
              <a:off x="4105805" y="5244508"/>
              <a:ext cx="356541" cy="444519"/>
            </a:xfrm>
            <a:prstGeom prst="rect">
              <a:avLst/>
            </a:prstGeom>
            <a:noFill/>
          </p:spPr>
          <p:txBody>
            <a:bodyPr wrap="none" rtlCol="0">
              <a:spAutoFit/>
            </a:bodyPr>
            <a:lstStyle/>
            <a:p>
              <a:r>
                <a:rPr kumimoji="1" lang="en-US" altLang="zh-CN" sz="2000" dirty="0" smtClean="0">
                  <a:solidFill>
                    <a:prstClr val="white"/>
                  </a:solidFill>
                  <a:latin typeface="Impact" charset="0"/>
                  <a:ea typeface="Impact" charset="0"/>
                  <a:cs typeface="Impact" charset="0"/>
                </a:rPr>
                <a:t>4</a:t>
              </a:r>
              <a:endParaRPr kumimoji="1" lang="zh-CN" altLang="en-US" sz="2000" dirty="0">
                <a:solidFill>
                  <a:prstClr val="white"/>
                </a:solidFill>
                <a:latin typeface="Impact" charset="0"/>
                <a:ea typeface="Impact" charset="0"/>
                <a:cs typeface="Impact" charset="0"/>
              </a:endParaRPr>
            </a:p>
          </p:txBody>
        </p:sp>
      </p:grpSp>
      <p:pic>
        <p:nvPicPr>
          <p:cNvPr id="26" name="图片 25"/>
          <p:cNvPicPr>
            <a:picLocks noChangeAspect="1"/>
          </p:cNvPicPr>
          <p:nvPr/>
        </p:nvPicPr>
        <p:blipFill rotWithShape="1">
          <a:blip r:embed="rId5" cstate="screen">
            <a:duotone>
              <a:prstClr val="black"/>
              <a:schemeClr val="accent1">
                <a:tint val="45000"/>
                <a:satMod val="400000"/>
              </a:schemeClr>
            </a:duotone>
            <a:alphaModFix amt="28000"/>
            <a:extLst>
              <a:ext uri="{BEBA8EAE-BF5A-486C-A8C5-ECC9F3942E4B}">
                <a14:imgProps xmlns:a14="http://schemas.microsoft.com/office/drawing/2010/main">
                  <a14:imgLayer r:embed="rId6">
                    <a14:imgEffect>
                      <a14:colorTemperature colorTemp="4730"/>
                    </a14:imgEffect>
                    <a14:imgEffect>
                      <a14:saturation sat="189000"/>
                    </a14:imgEffect>
                  </a14:imgLayer>
                </a14:imgProps>
              </a:ext>
            </a:extLst>
          </a:blip>
          <a:srcRect/>
          <a:stretch>
            <a:fillRect/>
          </a:stretch>
        </p:blipFill>
        <p:spPr>
          <a:xfrm>
            <a:off x="4902" y="0"/>
            <a:ext cx="3413922" cy="6858000"/>
          </a:xfrm>
          <a:prstGeom prst="rect">
            <a:avLst/>
          </a:prstGeom>
        </p:spPr>
      </p:pic>
      <p:grpSp>
        <p:nvGrpSpPr>
          <p:cNvPr id="27" name="组合 4"/>
          <p:cNvGrpSpPr/>
          <p:nvPr/>
        </p:nvGrpSpPr>
        <p:grpSpPr>
          <a:xfrm>
            <a:off x="-112162" y="0"/>
            <a:ext cx="2601433" cy="1211774"/>
            <a:chOff x="335361" y="908719"/>
            <a:chExt cx="2601433" cy="1211774"/>
          </a:xfrm>
        </p:grpSpPr>
        <p:sp>
          <p:nvSpPr>
            <p:cNvPr id="28" name="TextBox 3"/>
            <p:cNvSpPr txBox="1"/>
            <p:nvPr/>
          </p:nvSpPr>
          <p:spPr>
            <a:xfrm>
              <a:off x="1039333" y="1689606"/>
              <a:ext cx="1897461" cy="430887"/>
            </a:xfrm>
            <a:prstGeom prst="rect">
              <a:avLst/>
            </a:prstGeom>
            <a:noFill/>
          </p:spPr>
          <p:txBody>
            <a:bodyPr wrap="square" rtlCol="0">
              <a:spAutoFit/>
            </a:bodyPr>
            <a:lstStyle/>
            <a:p>
              <a:r>
                <a:rPr lang="en-US" altLang="zh-CN" sz="2200" dirty="0">
                  <a:solidFill>
                    <a:schemeClr val="bg1"/>
                  </a:solidFill>
                  <a:latin typeface="+mj-lt"/>
                  <a:ea typeface="JQBiaoSongJT" charset="-122"/>
                  <a:cs typeface="JQBiaoSongJT" charset="-122"/>
                  <a:sym typeface="Segoe UI" panose="020B0502040204020203" pitchFamily="34" charset="0"/>
                </a:rPr>
                <a:t>CONTENTS</a:t>
              </a:r>
              <a:endParaRPr lang="zh-CN" altLang="en-US" sz="2200" dirty="0">
                <a:solidFill>
                  <a:schemeClr val="bg1"/>
                </a:solidFill>
                <a:latin typeface="+mj-lt"/>
                <a:ea typeface="JQBiaoSongJT" charset="-122"/>
                <a:cs typeface="JQBiaoSongJT" charset="-122"/>
                <a:sym typeface="Segoe UI" panose="020B0502040204020203" pitchFamily="34" charset="0"/>
              </a:endParaRPr>
            </a:p>
          </p:txBody>
        </p:sp>
        <p:cxnSp>
          <p:nvCxnSpPr>
            <p:cNvPr id="30" name="直接连接符 10"/>
            <p:cNvCxnSpPr/>
            <p:nvPr/>
          </p:nvCxnSpPr>
          <p:spPr>
            <a:xfrm>
              <a:off x="1028700" y="908719"/>
              <a:ext cx="0" cy="11677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26"/>
            <p:cNvCxnSpPr/>
            <p:nvPr/>
          </p:nvCxnSpPr>
          <p:spPr>
            <a:xfrm>
              <a:off x="335361" y="1657707"/>
              <a:ext cx="2344999" cy="9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741200" y="3398400"/>
            <a:ext cx="4833869" cy="430887"/>
          </a:xfrm>
          <a:prstGeom prst="rect">
            <a:avLst/>
          </a:prstGeom>
        </p:spPr>
        <p:txBody>
          <a:bodyPr wrap="square">
            <a:spAutoFit/>
          </a:bodyPr>
          <a:lstStyle/>
          <a:p>
            <a:r>
              <a:rPr lang="en-US" altLang="zh-CN" sz="2200" dirty="0" smtClean="0">
                <a:solidFill>
                  <a:prstClr val="black">
                    <a:lumMod val="65000"/>
                    <a:lumOff val="35000"/>
                  </a:prstClr>
                </a:solidFill>
                <a:latin typeface="Impact" charset="0"/>
                <a:ea typeface="Impact" charset="0"/>
                <a:cs typeface="Impact" charset="0"/>
                <a:sym typeface="Segoe UI" panose="020B0502040204020203" pitchFamily="34" charset="0"/>
              </a:rPr>
              <a:t>Proposed Technical Solution</a:t>
            </a:r>
            <a:endParaRPr lang="en-US" altLang="zh-CN" sz="2200" dirty="0">
              <a:solidFill>
                <a:prstClr val="black">
                  <a:lumMod val="65000"/>
                  <a:lumOff val="35000"/>
                </a:prstClr>
              </a:solidFill>
              <a:latin typeface="Impact" charset="0"/>
              <a:ea typeface="Impact" charset="0"/>
              <a:cs typeface="Impact" charset="0"/>
              <a:sym typeface="Segoe UI" panose="020B0502040204020203" pitchFamily="34" charset="0"/>
            </a:endParaRPr>
          </a:p>
        </p:txBody>
      </p:sp>
      <p:grpSp>
        <p:nvGrpSpPr>
          <p:cNvPr id="31" name="组合 30"/>
          <p:cNvGrpSpPr/>
          <p:nvPr/>
        </p:nvGrpSpPr>
        <p:grpSpPr>
          <a:xfrm>
            <a:off x="4015665" y="3445200"/>
            <a:ext cx="450000" cy="450000"/>
            <a:chOff x="4015665" y="709251"/>
            <a:chExt cx="499946" cy="499946"/>
          </a:xfrm>
        </p:grpSpPr>
        <p:sp>
          <p:nvSpPr>
            <p:cNvPr id="33" name="泪珠形 71"/>
            <p:cNvSpPr/>
            <p:nvPr/>
          </p:nvSpPr>
          <p:spPr>
            <a:xfrm>
              <a:off x="4015665" y="709251"/>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4" name="文本框 33"/>
            <p:cNvSpPr txBox="1"/>
            <p:nvPr/>
          </p:nvSpPr>
          <p:spPr>
            <a:xfrm>
              <a:off x="4105805" y="725249"/>
              <a:ext cx="358321" cy="444519"/>
            </a:xfrm>
            <a:prstGeom prst="rect">
              <a:avLst/>
            </a:prstGeom>
            <a:noFill/>
          </p:spPr>
          <p:txBody>
            <a:bodyPr wrap="none" rtlCol="0">
              <a:spAutoFit/>
            </a:bodyPr>
            <a:lstStyle/>
            <a:p>
              <a:r>
                <a:rPr kumimoji="1" lang="en-US" altLang="zh-CN" sz="2000" dirty="0" smtClean="0">
                  <a:solidFill>
                    <a:prstClr val="white"/>
                  </a:solidFill>
                  <a:latin typeface="Impact" charset="0"/>
                  <a:ea typeface="Impact" charset="0"/>
                  <a:cs typeface="Impact" charset="0"/>
                </a:rPr>
                <a:t>5</a:t>
              </a:r>
              <a:endParaRPr kumimoji="1" lang="zh-CN" altLang="en-US" sz="2000" dirty="0">
                <a:solidFill>
                  <a:prstClr val="white"/>
                </a:solidFill>
                <a:latin typeface="Impact" charset="0"/>
                <a:ea typeface="Impact" charset="0"/>
                <a:cs typeface="Impact" charset="0"/>
              </a:endParaRPr>
            </a:p>
          </p:txBody>
        </p:sp>
      </p:grpSp>
      <p:sp>
        <p:nvSpPr>
          <p:cNvPr id="35" name="矩形 34"/>
          <p:cNvSpPr/>
          <p:nvPr/>
        </p:nvSpPr>
        <p:spPr>
          <a:xfrm>
            <a:off x="4741931" y="4082400"/>
            <a:ext cx="6649969" cy="430887"/>
          </a:xfrm>
          <a:prstGeom prst="rect">
            <a:avLst/>
          </a:prstGeom>
        </p:spPr>
        <p:txBody>
          <a:bodyPr wrap="square">
            <a:spAutoFit/>
          </a:bodyPr>
          <a:lstStyle/>
          <a:p>
            <a:r>
              <a:rPr lang="en-US" altLang="zh-CN" sz="2200" dirty="0" smtClean="0">
                <a:solidFill>
                  <a:prstClr val="black">
                    <a:lumMod val="65000"/>
                    <a:lumOff val="35000"/>
                  </a:prstClr>
                </a:solidFill>
                <a:latin typeface="Impact" charset="0"/>
                <a:ea typeface="Impact" charset="0"/>
                <a:cs typeface="Impact" charset="0"/>
              </a:rPr>
              <a:t>Proposed Service Operation Solution</a:t>
            </a:r>
            <a:endParaRPr lang="en-US" altLang="zh-CN" sz="2200" dirty="0">
              <a:solidFill>
                <a:prstClr val="black">
                  <a:lumMod val="65000"/>
                  <a:lumOff val="35000"/>
                </a:prstClr>
              </a:solidFill>
              <a:latin typeface="Impact" charset="0"/>
              <a:ea typeface="Impact" charset="0"/>
              <a:cs typeface="Impact" charset="0"/>
            </a:endParaRPr>
          </a:p>
        </p:txBody>
      </p:sp>
      <p:sp>
        <p:nvSpPr>
          <p:cNvPr id="36" name="矩形 35"/>
          <p:cNvSpPr/>
          <p:nvPr/>
        </p:nvSpPr>
        <p:spPr>
          <a:xfrm>
            <a:off x="4741931" y="4766400"/>
            <a:ext cx="5244280" cy="430887"/>
          </a:xfrm>
          <a:prstGeom prst="rect">
            <a:avLst/>
          </a:prstGeom>
        </p:spPr>
        <p:txBody>
          <a:bodyPr wrap="square">
            <a:spAutoFit/>
          </a:bodyPr>
          <a:lstStyle/>
          <a:p>
            <a:r>
              <a:rPr lang="en-US" altLang="zh-CN" sz="2200" dirty="0" smtClean="0">
                <a:solidFill>
                  <a:prstClr val="black">
                    <a:lumMod val="65000"/>
                    <a:lumOff val="35000"/>
                  </a:prstClr>
                </a:solidFill>
                <a:latin typeface="Impact" charset="0"/>
                <a:ea typeface="Impact" charset="0"/>
                <a:cs typeface="Impact" charset="0"/>
              </a:rPr>
              <a:t>Project Management</a:t>
            </a:r>
            <a:endParaRPr lang="en-US" altLang="zh-CN" sz="2200" dirty="0">
              <a:solidFill>
                <a:prstClr val="black">
                  <a:lumMod val="65000"/>
                  <a:lumOff val="35000"/>
                </a:prstClr>
              </a:solidFill>
              <a:latin typeface="Impact" charset="0"/>
              <a:ea typeface="Impact" charset="0"/>
              <a:cs typeface="Impact" charset="0"/>
            </a:endParaRPr>
          </a:p>
        </p:txBody>
      </p:sp>
      <p:grpSp>
        <p:nvGrpSpPr>
          <p:cNvPr id="40" name="组合 39"/>
          <p:cNvGrpSpPr/>
          <p:nvPr/>
        </p:nvGrpSpPr>
        <p:grpSpPr>
          <a:xfrm>
            <a:off x="4017600" y="4129200"/>
            <a:ext cx="450000" cy="450000"/>
            <a:chOff x="4015665" y="2114959"/>
            <a:chExt cx="499946" cy="499946"/>
          </a:xfrm>
        </p:grpSpPr>
        <p:sp>
          <p:nvSpPr>
            <p:cNvPr id="41" name="泪珠形 91"/>
            <p:cNvSpPr/>
            <p:nvPr/>
          </p:nvSpPr>
          <p:spPr>
            <a:xfrm>
              <a:off x="4015665" y="2114959"/>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2" name="文本框 41"/>
            <p:cNvSpPr txBox="1"/>
            <p:nvPr/>
          </p:nvSpPr>
          <p:spPr>
            <a:xfrm>
              <a:off x="4105805" y="2130957"/>
              <a:ext cx="358321" cy="444519"/>
            </a:xfrm>
            <a:prstGeom prst="rect">
              <a:avLst/>
            </a:prstGeom>
            <a:noFill/>
          </p:spPr>
          <p:txBody>
            <a:bodyPr wrap="none" rtlCol="0">
              <a:spAutoFit/>
            </a:bodyPr>
            <a:lstStyle/>
            <a:p>
              <a:r>
                <a:rPr kumimoji="1" lang="en-US" altLang="zh-CN" sz="2000" dirty="0" smtClean="0">
                  <a:solidFill>
                    <a:prstClr val="white"/>
                  </a:solidFill>
                  <a:latin typeface="Impact" charset="0"/>
                  <a:ea typeface="Impact" charset="0"/>
                  <a:cs typeface="Impact" charset="0"/>
                </a:rPr>
                <a:t>6</a:t>
              </a:r>
              <a:endParaRPr kumimoji="1" lang="zh-CN" altLang="en-US" sz="2000" dirty="0">
                <a:solidFill>
                  <a:prstClr val="white"/>
                </a:solidFill>
                <a:latin typeface="Impact" charset="0"/>
                <a:ea typeface="Impact" charset="0"/>
                <a:cs typeface="Impact" charset="0"/>
              </a:endParaRPr>
            </a:p>
          </p:txBody>
        </p:sp>
      </p:grpSp>
      <p:grpSp>
        <p:nvGrpSpPr>
          <p:cNvPr id="43" name="组合 42"/>
          <p:cNvGrpSpPr/>
          <p:nvPr/>
        </p:nvGrpSpPr>
        <p:grpSpPr>
          <a:xfrm>
            <a:off x="4015665" y="4813200"/>
            <a:ext cx="450000" cy="450000"/>
            <a:chOff x="4015665" y="3468063"/>
            <a:chExt cx="499946" cy="499946"/>
          </a:xfrm>
        </p:grpSpPr>
        <p:sp>
          <p:nvSpPr>
            <p:cNvPr id="44" name="泪珠形 93"/>
            <p:cNvSpPr/>
            <p:nvPr/>
          </p:nvSpPr>
          <p:spPr>
            <a:xfrm>
              <a:off x="4015665" y="3468063"/>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5" name="文本框 44"/>
            <p:cNvSpPr txBox="1"/>
            <p:nvPr/>
          </p:nvSpPr>
          <p:spPr>
            <a:xfrm>
              <a:off x="4105805" y="3484061"/>
              <a:ext cx="317361" cy="444519"/>
            </a:xfrm>
            <a:prstGeom prst="rect">
              <a:avLst/>
            </a:prstGeom>
            <a:noFill/>
          </p:spPr>
          <p:txBody>
            <a:bodyPr wrap="none" rtlCol="0">
              <a:spAutoFit/>
            </a:bodyPr>
            <a:lstStyle/>
            <a:p>
              <a:r>
                <a:rPr kumimoji="1" lang="en-US" altLang="zh-CN" sz="2000" dirty="0" smtClean="0">
                  <a:solidFill>
                    <a:prstClr val="white"/>
                  </a:solidFill>
                  <a:latin typeface="Impact" charset="0"/>
                  <a:ea typeface="Impact" charset="0"/>
                  <a:cs typeface="Impact" charset="0"/>
                </a:rPr>
                <a:t>7</a:t>
              </a:r>
              <a:endParaRPr kumimoji="1" lang="zh-CN" altLang="en-US" sz="2000" dirty="0">
                <a:solidFill>
                  <a:prstClr val="white"/>
                </a:solidFill>
                <a:latin typeface="Impact" charset="0"/>
                <a:ea typeface="Impact" charset="0"/>
                <a:cs typeface="Impact" charset="0"/>
              </a:endParaRPr>
            </a:p>
          </p:txBody>
        </p:sp>
      </p:grpSp>
      <p:sp>
        <p:nvSpPr>
          <p:cNvPr id="46" name="矩形 45"/>
          <p:cNvSpPr/>
          <p:nvPr/>
        </p:nvSpPr>
        <p:spPr>
          <a:xfrm>
            <a:off x="4741930" y="5450400"/>
            <a:ext cx="4024929" cy="430887"/>
          </a:xfrm>
          <a:prstGeom prst="rect">
            <a:avLst/>
          </a:prstGeom>
        </p:spPr>
        <p:txBody>
          <a:bodyPr wrap="square">
            <a:spAutoFit/>
          </a:bodyPr>
          <a:lstStyle/>
          <a:p>
            <a:r>
              <a:rPr lang="en-US" altLang="zh-CN" sz="2200" dirty="0" smtClean="0">
                <a:solidFill>
                  <a:prstClr val="black">
                    <a:lumMod val="65000"/>
                    <a:lumOff val="35000"/>
                  </a:prstClr>
                </a:solidFill>
                <a:latin typeface="Impact" charset="0"/>
                <a:ea typeface="Impact" charset="0"/>
                <a:cs typeface="Impact" charset="0"/>
              </a:rPr>
              <a:t>Team Structure</a:t>
            </a:r>
            <a:endParaRPr lang="en-US" altLang="zh-CN" sz="2200" dirty="0">
              <a:solidFill>
                <a:prstClr val="black">
                  <a:lumMod val="65000"/>
                  <a:lumOff val="35000"/>
                </a:prstClr>
              </a:solidFill>
              <a:latin typeface="Impact" charset="0"/>
              <a:ea typeface="Impact" charset="0"/>
              <a:cs typeface="Impact" charset="0"/>
            </a:endParaRPr>
          </a:p>
        </p:txBody>
      </p:sp>
      <p:grpSp>
        <p:nvGrpSpPr>
          <p:cNvPr id="47" name="组合 46"/>
          <p:cNvGrpSpPr/>
          <p:nvPr/>
        </p:nvGrpSpPr>
        <p:grpSpPr>
          <a:xfrm>
            <a:off x="4015665" y="5497200"/>
            <a:ext cx="450000" cy="450000"/>
            <a:chOff x="4015665" y="5216511"/>
            <a:chExt cx="499946" cy="499946"/>
          </a:xfrm>
        </p:grpSpPr>
        <p:sp>
          <p:nvSpPr>
            <p:cNvPr id="48" name="泪珠形 93"/>
            <p:cNvSpPr/>
            <p:nvPr/>
          </p:nvSpPr>
          <p:spPr>
            <a:xfrm>
              <a:off x="4015665" y="5216511"/>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9" name="文本框 48"/>
            <p:cNvSpPr txBox="1"/>
            <p:nvPr/>
          </p:nvSpPr>
          <p:spPr>
            <a:xfrm>
              <a:off x="4105805" y="5232509"/>
              <a:ext cx="358321" cy="444519"/>
            </a:xfrm>
            <a:prstGeom prst="rect">
              <a:avLst/>
            </a:prstGeom>
            <a:noFill/>
          </p:spPr>
          <p:txBody>
            <a:bodyPr wrap="none" rtlCol="0">
              <a:spAutoFit/>
            </a:bodyPr>
            <a:lstStyle/>
            <a:p>
              <a:r>
                <a:rPr kumimoji="1" lang="en-US" altLang="zh-CN" sz="2000" dirty="0" smtClean="0">
                  <a:solidFill>
                    <a:prstClr val="white"/>
                  </a:solidFill>
                  <a:latin typeface="Impact" charset="0"/>
                  <a:ea typeface="Impact" charset="0"/>
                  <a:cs typeface="Impact" charset="0"/>
                </a:rPr>
                <a:t>8</a:t>
              </a:r>
              <a:endParaRPr kumimoji="1" lang="zh-CN" altLang="en-US" sz="2000" dirty="0">
                <a:solidFill>
                  <a:prstClr val="white"/>
                </a:solidFill>
                <a:latin typeface="Impact" charset="0"/>
                <a:ea typeface="Impact" charset="0"/>
                <a:cs typeface="Impact" charset="0"/>
              </a:endParaRPr>
            </a:p>
          </p:txBody>
        </p:sp>
      </p:grpSp>
      <p:sp>
        <p:nvSpPr>
          <p:cNvPr id="50" name="矩形 49"/>
          <p:cNvSpPr/>
          <p:nvPr/>
        </p:nvSpPr>
        <p:spPr>
          <a:xfrm>
            <a:off x="4741200" y="1346400"/>
            <a:ext cx="1462260" cy="430887"/>
          </a:xfrm>
          <a:prstGeom prst="rect">
            <a:avLst/>
          </a:prstGeom>
        </p:spPr>
        <p:txBody>
          <a:bodyPr wrap="none">
            <a:spAutoFit/>
          </a:bodyPr>
          <a:lstStyle/>
          <a:p>
            <a:r>
              <a:rPr lang="en-US" altLang="zh-CN" sz="2200" dirty="0" smtClean="0">
                <a:solidFill>
                  <a:prstClr val="black">
                    <a:lumMod val="65000"/>
                    <a:lumOff val="35000"/>
                  </a:prstClr>
                </a:solidFill>
                <a:latin typeface="Impact" charset="0"/>
                <a:ea typeface="Impact" charset="0"/>
                <a:cs typeface="Impact" charset="0"/>
              </a:rPr>
              <a:t>Case Study</a:t>
            </a:r>
            <a:endParaRPr lang="en-US" altLang="zh-CN" sz="2200" dirty="0">
              <a:solidFill>
                <a:prstClr val="black">
                  <a:lumMod val="65000"/>
                  <a:lumOff val="35000"/>
                </a:prstClr>
              </a:solidFill>
              <a:latin typeface="Impact" charset="0"/>
              <a:ea typeface="Impact" charset="0"/>
              <a:cs typeface="Impact" charset="0"/>
            </a:endParaRPr>
          </a:p>
        </p:txBody>
      </p:sp>
      <p:grpSp>
        <p:nvGrpSpPr>
          <p:cNvPr id="51" name="组合 50"/>
          <p:cNvGrpSpPr/>
          <p:nvPr/>
        </p:nvGrpSpPr>
        <p:grpSpPr>
          <a:xfrm>
            <a:off x="4017600" y="1393200"/>
            <a:ext cx="450000" cy="450000"/>
            <a:chOff x="4015665" y="2114959"/>
            <a:chExt cx="499946" cy="499946"/>
          </a:xfrm>
        </p:grpSpPr>
        <p:sp>
          <p:nvSpPr>
            <p:cNvPr id="52" name="泪珠形 91"/>
            <p:cNvSpPr/>
            <p:nvPr/>
          </p:nvSpPr>
          <p:spPr>
            <a:xfrm>
              <a:off x="4015665" y="2114959"/>
              <a:ext cx="499946" cy="4999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53" name="文本框 52"/>
            <p:cNvSpPr txBox="1"/>
            <p:nvPr/>
          </p:nvSpPr>
          <p:spPr>
            <a:xfrm>
              <a:off x="4105805" y="2142956"/>
              <a:ext cx="312906" cy="400110"/>
            </a:xfrm>
            <a:prstGeom prst="rect">
              <a:avLst/>
            </a:prstGeom>
            <a:noFill/>
          </p:spPr>
          <p:txBody>
            <a:bodyPr wrap="none" rtlCol="0">
              <a:spAutoFit/>
            </a:bodyPr>
            <a:lstStyle/>
            <a:p>
              <a:r>
                <a:rPr kumimoji="1" lang="en-US" altLang="zh-CN" sz="2000" dirty="0" smtClean="0">
                  <a:solidFill>
                    <a:prstClr val="white"/>
                  </a:solidFill>
                  <a:latin typeface="Impact" charset="0"/>
                  <a:ea typeface="Impact" charset="0"/>
                  <a:cs typeface="Impact" charset="0"/>
                </a:rPr>
                <a:t>2</a:t>
              </a:r>
              <a:endParaRPr kumimoji="1" lang="zh-CN" altLang="en-US" sz="2000" dirty="0">
                <a:solidFill>
                  <a:prstClr val="white"/>
                </a:solidFill>
                <a:latin typeface="Impact" charset="0"/>
                <a:ea typeface="Impact" charset="0"/>
                <a:cs typeface="Impact" charset="0"/>
              </a:endParaRPr>
            </a:p>
          </p:txBody>
        </p:sp>
      </p:grpSp>
    </p:spTree>
    <p:extLst>
      <p:ext uri="{BB962C8B-B14F-4D97-AF65-F5344CB8AC3E}">
        <p14:creationId xmlns:p14="http://schemas.microsoft.com/office/powerpoint/2010/main" val="4202792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1792478"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Create Roles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80" y="2105136"/>
            <a:ext cx="4915586" cy="2591162"/>
          </a:xfrm>
          <a:prstGeom prst="rect">
            <a:avLst/>
          </a:prstGeom>
          <a:ln>
            <a:solidFill>
              <a:schemeClr val="bg1">
                <a:lumMod val="65000"/>
              </a:schemeClr>
            </a:solidFill>
          </a:ln>
        </p:spPr>
      </p:pic>
      <p:sp>
        <p:nvSpPr>
          <p:cNvPr id="10" name="TextBox 34"/>
          <p:cNvSpPr txBox="1"/>
          <p:nvPr/>
        </p:nvSpPr>
        <p:spPr>
          <a:xfrm>
            <a:off x="7352538" y="3130350"/>
            <a:ext cx="3935917" cy="307777"/>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u="none" strike="noStrike" kern="0" cap="none" spc="0" normalizeH="0" baseline="0" noProof="0" dirty="0" smtClean="0">
                <a:ln>
                  <a:noFill/>
                </a:ln>
                <a:solidFill>
                  <a:prstClr val="black"/>
                </a:solidFill>
                <a:effectLst/>
                <a:uLnTx/>
                <a:uFillTx/>
              </a:rPr>
              <a:t>Create new system role,</a:t>
            </a:r>
            <a:r>
              <a:rPr kumimoji="0" lang="en-US" altLang="zh-CN" sz="1400" b="0" u="none" strike="noStrike" kern="0" cap="none" spc="0" normalizeH="0" noProof="0" dirty="0" smtClean="0">
                <a:ln>
                  <a:noFill/>
                </a:ln>
                <a:solidFill>
                  <a:prstClr val="black"/>
                </a:solidFill>
                <a:effectLst/>
                <a:uLnTx/>
                <a:uFillTx/>
              </a:rPr>
              <a:t> categorize them by group.</a:t>
            </a:r>
            <a:endParaRPr kumimoji="0" lang="zh-CN" altLang="en-US" sz="1400" b="1" u="none" strike="noStrike" kern="0" cap="none" spc="0" normalizeH="0" baseline="0" noProof="0" dirty="0" smtClean="0">
              <a:ln>
                <a:noFill/>
              </a:ln>
              <a:solidFill>
                <a:prstClr val="black"/>
              </a:solidFill>
              <a:effectLst/>
              <a:uLnTx/>
              <a:uFillTx/>
            </a:endParaRPr>
          </a:p>
        </p:txBody>
      </p:sp>
      <p:cxnSp>
        <p:nvCxnSpPr>
          <p:cNvPr id="11" name="直接箭头连接符 10"/>
          <p:cNvCxnSpPr/>
          <p:nvPr/>
        </p:nvCxnSpPr>
        <p:spPr>
          <a:xfrm flipH="1" flipV="1">
            <a:off x="5776686" y="3273223"/>
            <a:ext cx="1125748" cy="1"/>
          </a:xfrm>
          <a:prstGeom prst="straightConnector1">
            <a:avLst/>
          </a:prstGeom>
          <a:noFill/>
          <a:ln w="9525" cap="flat" cmpd="sng" algn="ctr">
            <a:solidFill>
              <a:schemeClr val="accent1">
                <a:lumMod val="75000"/>
              </a:schemeClr>
            </a:solidFill>
            <a:prstDash val="solid"/>
            <a:headEnd type="oval" w="lg" len="lg"/>
            <a:tailEnd type="none"/>
          </a:ln>
          <a:effectLst/>
        </p:spPr>
      </p:cxnSp>
      <p:sp>
        <p:nvSpPr>
          <p:cNvPr id="12" name="文本框 11"/>
          <p:cNvSpPr txBox="1"/>
          <p:nvPr/>
        </p:nvSpPr>
        <p:spPr>
          <a:xfrm>
            <a:off x="748027" y="542266"/>
            <a:ext cx="1935145" cy="261610"/>
          </a:xfrm>
          <a:prstGeom prst="rect">
            <a:avLst/>
          </a:prstGeom>
          <a:noFill/>
        </p:spPr>
        <p:txBody>
          <a:bodyPr wrap="none" rtlCol="0">
            <a:spAutoFit/>
          </a:bodyPr>
          <a:lstStyle/>
          <a:p>
            <a:r>
              <a:rPr kumimoji="1" lang="de-DE" altLang="zh-CN" sz="1100" dirty="0" smtClean="0">
                <a:solidFill>
                  <a:prstClr val="white">
                    <a:lumMod val="50000"/>
                  </a:prstClr>
                </a:solidFill>
                <a:ea typeface="DengXian" panose="02010600030101010101" pitchFamily="2" charset="-122"/>
              </a:rPr>
              <a:t>Create role and group of roles.</a:t>
            </a:r>
            <a:endParaRPr kumimoji="1" lang="de-DE" altLang="zh-CN" sz="1100" dirty="0">
              <a:solidFill>
                <a:prstClr val="white">
                  <a:lumMod val="50000"/>
                </a:prstClr>
              </a:solidFill>
              <a:ea typeface="DengXian" panose="02010600030101010101" pitchFamily="2" charset="-122"/>
            </a:endParaRPr>
          </a:p>
        </p:txBody>
      </p:sp>
    </p:spTree>
    <p:extLst>
      <p:ext uri="{BB962C8B-B14F-4D97-AF65-F5344CB8AC3E}">
        <p14:creationId xmlns:p14="http://schemas.microsoft.com/office/powerpoint/2010/main" val="136235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4844596"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Configure Permission Grant for Roles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sp>
        <p:nvSpPr>
          <p:cNvPr id="18" name="TextBox 34"/>
          <p:cNvSpPr txBox="1"/>
          <p:nvPr/>
        </p:nvSpPr>
        <p:spPr>
          <a:xfrm>
            <a:off x="9624047" y="2236004"/>
            <a:ext cx="2379271" cy="2677656"/>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400" kern="0" dirty="0" smtClean="0">
                <a:solidFill>
                  <a:prstClr val="black"/>
                </a:solidFill>
              </a:rPr>
              <a:t>Permission grant for different system roles, all permissions are categorized by group.</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u="none" strike="noStrike" kern="0" cap="none" spc="0" normalizeH="0" baseline="0" noProof="0" dirty="0" smtClean="0">
                <a:ln>
                  <a:noFill/>
                </a:ln>
                <a:solidFill>
                  <a:srgbClr val="C00000"/>
                </a:solidFill>
                <a:effectLst/>
                <a:uLnTx/>
                <a:uFillTx/>
              </a:rPr>
              <a:t>Note:</a:t>
            </a:r>
            <a:r>
              <a:rPr kumimoji="0" lang="en-US" altLang="zh-CN" sz="1400" u="none" strike="noStrike" kern="0" cap="none" spc="0" normalizeH="0" noProof="0" dirty="0" smtClean="0">
                <a:ln>
                  <a:noFill/>
                </a:ln>
                <a:solidFill>
                  <a:prstClr val="black"/>
                </a:solidFill>
                <a:effectLst/>
                <a:uLnTx/>
                <a:uFillTx/>
              </a:rPr>
              <a:t> not all permissions are listed, in real case, other permission also need to be configured to a dedicated role.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u="none" strike="noStrike" kern="0" cap="none" spc="0" normalizeH="0" noProof="0" dirty="0" smtClean="0">
                <a:ln>
                  <a:noFill/>
                </a:ln>
                <a:solidFill>
                  <a:prstClr val="black"/>
                </a:solidFill>
                <a:effectLst/>
                <a:uLnTx/>
                <a:uFillTx/>
              </a:rPr>
              <a:t>E.g.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u="none" strike="noStrike" kern="0" cap="none" spc="0" normalizeH="0" noProof="0" dirty="0" smtClean="0">
                <a:ln>
                  <a:noFill/>
                </a:ln>
                <a:solidFill>
                  <a:srgbClr val="C00000"/>
                </a:solidFill>
                <a:effectLst/>
                <a:uLnTx/>
                <a:uFillTx/>
              </a:rPr>
              <a:t>System log</a:t>
            </a:r>
            <a:r>
              <a:rPr kumimoji="0" lang="en-US" altLang="zh-CN" sz="1400" u="none" strike="noStrike" kern="0" cap="none" spc="0" normalizeH="0" noProof="0" dirty="0" smtClean="0">
                <a:ln>
                  <a:noFill/>
                </a:ln>
                <a:solidFill>
                  <a:prstClr val="black"/>
                </a:solidFill>
                <a:effectLst/>
                <a:uLnTx/>
                <a:uFillTx/>
              </a:rPr>
              <a:t>, </a:t>
            </a:r>
          </a:p>
          <a:p>
            <a:pPr lvl="0">
              <a:defRPr/>
            </a:pPr>
            <a:r>
              <a:rPr kumimoji="0" lang="en-US" altLang="zh-CN" sz="1400" b="1" u="none" strike="noStrike" kern="0" cap="none" spc="0" normalizeH="0" noProof="0" dirty="0" smtClean="0">
                <a:ln>
                  <a:noFill/>
                </a:ln>
                <a:solidFill>
                  <a:srgbClr val="C00000"/>
                </a:solidFill>
                <a:effectLst/>
                <a:uLnTx/>
                <a:uFillTx/>
              </a:rPr>
              <a:t>Dealer management</a:t>
            </a:r>
            <a:r>
              <a:rPr lang="en-US" altLang="zh-CN" sz="1400" kern="0" dirty="0">
                <a:solidFill>
                  <a:prstClr val="black"/>
                </a:solidFill>
              </a:rPr>
              <a:t> ,</a:t>
            </a:r>
            <a:endParaRPr kumimoji="0" lang="en-US" altLang="zh-CN" sz="1400" b="1" u="none" strike="noStrike" kern="0" cap="none" spc="0" normalizeH="0" noProof="0" dirty="0" smtClean="0">
              <a:ln>
                <a:noFill/>
              </a:ln>
              <a:solidFill>
                <a:srgbClr val="C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u="none" strike="noStrike" kern="0" cap="none" spc="0" normalizeH="0" noProof="0" dirty="0" smtClean="0">
                <a:ln>
                  <a:noFill/>
                </a:ln>
                <a:solidFill>
                  <a:srgbClr val="C00000"/>
                </a:solidFill>
                <a:effectLst/>
                <a:uLnTx/>
                <a:uFillTx/>
              </a:rPr>
              <a:t>Report generate &amp;download</a:t>
            </a:r>
            <a:r>
              <a:rPr kumimoji="0" lang="en-US" altLang="zh-CN" sz="1400" u="none" strike="noStrike" kern="0" cap="none" spc="0" normalizeH="0" noProof="0" dirty="0" smtClean="0">
                <a:ln>
                  <a:noFill/>
                </a:ln>
                <a:solidFill>
                  <a:prstClr val="black"/>
                </a:solidFill>
                <a:effectLst/>
                <a:uLnTx/>
                <a:uFillTx/>
              </a:rPr>
              <a:t> etc.</a:t>
            </a:r>
            <a:endParaRPr kumimoji="0" lang="zh-CN" altLang="en-US" sz="1400" u="none" strike="noStrike" kern="0" cap="none" spc="0" normalizeH="0" baseline="0" noProof="0" dirty="0" smtClean="0">
              <a:ln>
                <a:noFill/>
              </a:ln>
              <a:solidFill>
                <a:prstClr val="black"/>
              </a:solidFill>
              <a:effectLst/>
              <a:uLnTx/>
              <a:uFillTx/>
            </a:endParaRPr>
          </a:p>
        </p:txBody>
      </p:sp>
      <p:sp>
        <p:nvSpPr>
          <p:cNvPr id="10" name="文本框 9"/>
          <p:cNvSpPr txBox="1"/>
          <p:nvPr/>
        </p:nvSpPr>
        <p:spPr>
          <a:xfrm>
            <a:off x="748027" y="542266"/>
            <a:ext cx="1611339" cy="261610"/>
          </a:xfrm>
          <a:prstGeom prst="rect">
            <a:avLst/>
          </a:prstGeom>
          <a:noFill/>
        </p:spPr>
        <p:txBody>
          <a:bodyPr wrap="none" rtlCol="0">
            <a:spAutoFit/>
          </a:bodyPr>
          <a:lstStyle/>
          <a:p>
            <a:r>
              <a:rPr kumimoji="1" lang="de-DE" altLang="zh-CN" sz="1100" dirty="0" smtClean="0">
                <a:solidFill>
                  <a:prstClr val="white">
                    <a:lumMod val="50000"/>
                  </a:prstClr>
                </a:solidFill>
                <a:ea typeface="DengXian" panose="02010600030101010101" pitchFamily="2" charset="-122"/>
              </a:rPr>
              <a:t>Grant permission flexibly</a:t>
            </a:r>
            <a:endParaRPr kumimoji="1" lang="de-DE" altLang="zh-CN" sz="1100" dirty="0">
              <a:solidFill>
                <a:prstClr val="white">
                  <a:lumMod val="50000"/>
                </a:prstClr>
              </a:solidFill>
              <a:ea typeface="DengXian" panose="02010600030101010101"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327" y="771210"/>
            <a:ext cx="8504283" cy="6038129"/>
          </a:xfrm>
          <a:prstGeom prst="rect">
            <a:avLst/>
          </a:prstGeom>
          <a:ln>
            <a:solidFill>
              <a:schemeClr val="bg1">
                <a:lumMod val="65000"/>
              </a:schemeClr>
            </a:solidFill>
          </a:ln>
        </p:spPr>
      </p:pic>
      <p:cxnSp>
        <p:nvCxnSpPr>
          <p:cNvPr id="12" name="肘形连接符 11"/>
          <p:cNvCxnSpPr/>
          <p:nvPr/>
        </p:nvCxnSpPr>
        <p:spPr>
          <a:xfrm>
            <a:off x="6749143" y="2162626"/>
            <a:ext cx="2874904" cy="1995208"/>
          </a:xfrm>
          <a:prstGeom prst="bentConnector3">
            <a:avLst>
              <a:gd name="adj1" fmla="val 50000"/>
            </a:avLst>
          </a:prstGeom>
          <a:ln>
            <a:headEnd w="lg" len="med"/>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278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3020292" y="3156564"/>
            <a:ext cx="6096414" cy="646331"/>
          </a:xfrm>
          <a:prstGeom prst="rect">
            <a:avLst/>
          </a:prstGeom>
          <a:noFill/>
        </p:spPr>
        <p:txBody>
          <a:bodyPr wrap="square" rtlCol="0">
            <a:spAutoFit/>
            <a:scene3d>
              <a:camera prst="orthographicFront"/>
              <a:lightRig rig="threePt" dir="t"/>
            </a:scene3d>
            <a:sp3d/>
          </a:bodyPr>
          <a:lstStyle/>
          <a:p>
            <a:pPr algn="ctr"/>
            <a:r>
              <a:rPr lang="en-US" altLang="zh-CN" sz="3600" dirty="0" smtClean="0">
                <a:gradFill flip="none" rotWithShape="1">
                  <a:gsLst>
                    <a:gs pos="0">
                      <a:srgbClr val="62FFFF"/>
                    </a:gs>
                    <a:gs pos="100000">
                      <a:srgbClr val="0D69FF"/>
                    </a:gs>
                  </a:gsLst>
                  <a:lin ang="2700000" scaled="1"/>
                  <a:tileRect/>
                </a:gradFill>
                <a:latin typeface="Impact" charset="0"/>
                <a:ea typeface="Impact" charset="0"/>
                <a:cs typeface="Impact" charset="0"/>
              </a:rPr>
              <a:t>Proposed Technical Solution</a:t>
            </a:r>
            <a:endParaRPr lang="en-US" altLang="zh-CN" sz="3600" dirty="0">
              <a:gradFill flip="none" rotWithShape="1">
                <a:gsLst>
                  <a:gs pos="0">
                    <a:srgbClr val="62FFFF"/>
                  </a:gs>
                  <a:gs pos="100000">
                    <a:srgbClr val="0D69FF"/>
                  </a:gs>
                </a:gsLst>
                <a:lin ang="2700000" scaled="1"/>
                <a:tileRect/>
              </a:gradFill>
              <a:latin typeface="Impact" charset="0"/>
              <a:ea typeface="Impact" charset="0"/>
              <a:cs typeface="Impact" charset="0"/>
            </a:endParaRPr>
          </a:p>
        </p:txBody>
      </p:sp>
      <p:sp>
        <p:nvSpPr>
          <p:cNvPr id="12" name="任意多边形: 形状 5">
            <a:extLst>
              <a:ext uri="{FF2B5EF4-FFF2-40B4-BE49-F238E27FC236}">
                <a16:creationId xmlns:a16="http://schemas.microsoft.com/office/drawing/2014/main" xmlns="" id="{18FC6658-933E-46D8-B4C1-1A16071D45B6}"/>
              </a:ext>
            </a:extLst>
          </p:cNvPr>
          <p:cNvSpPr/>
          <p:nvPr/>
        </p:nvSpPr>
        <p:spPr>
          <a:xfrm>
            <a:off x="5569323" y="1910195"/>
            <a:ext cx="1053350" cy="105335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gradFill>
            <a:gsLst>
              <a:gs pos="0">
                <a:srgbClr val="58FDFF"/>
              </a:gs>
              <a:gs pos="100000">
                <a:srgbClr val="1B9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prstClr val="white"/>
                </a:solidFill>
              </a:rPr>
              <a:t>05</a:t>
            </a:r>
            <a:endParaRPr lang="zh-CN" altLang="en-US" sz="4000" dirty="0">
              <a:solidFill>
                <a:prstClr val="white"/>
              </a:solidFill>
            </a:endParaRPr>
          </a:p>
        </p:txBody>
      </p:sp>
      <p:grpSp>
        <p:nvGrpSpPr>
          <p:cNvPr id="9" name="组 8"/>
          <p:cNvGrpSpPr/>
          <p:nvPr/>
        </p:nvGrpSpPr>
        <p:grpSpPr>
          <a:xfrm>
            <a:off x="8976589" y="6459634"/>
            <a:ext cx="3099148" cy="261610"/>
            <a:chOff x="8759772" y="6459634"/>
            <a:chExt cx="3099148" cy="261610"/>
          </a:xfrm>
          <a:effectLst>
            <a:reflection endPos="65000" dist="50800" dir="5400000" sy="-100000" algn="bl" rotWithShape="0"/>
          </a:effectLst>
        </p:grpSpPr>
        <p:sp>
          <p:nvSpPr>
            <p:cNvPr id="11" name="文本框 10"/>
            <p:cNvSpPr txBox="1"/>
            <p:nvPr/>
          </p:nvSpPr>
          <p:spPr>
            <a:xfrm>
              <a:off x="9812729" y="6459634"/>
              <a:ext cx="2046191" cy="261610"/>
            </a:xfrm>
            <a:prstGeom prst="rect">
              <a:avLst/>
            </a:prstGeom>
            <a:noFill/>
            <a:effectLst/>
          </p:spPr>
          <p:txBody>
            <a:bodyPr wrap="square" rtlCol="0">
              <a:spAutoFit/>
            </a:bodyPr>
            <a:lstStyle/>
            <a:p>
              <a:r>
                <a:rPr kumimoji="1" lang="de-DE" altLang="zh-CN" sz="1100" dirty="0" smtClean="0">
                  <a:solidFill>
                    <a:prstClr val="white">
                      <a:alpha val="50000"/>
                    </a:prstClr>
                  </a:solidFill>
                </a:rPr>
                <a:t>©</a:t>
              </a:r>
              <a:r>
                <a:rPr kumimoji="1" lang="en-US" altLang="zh-CN" sz="1100" dirty="0" smtClean="0">
                  <a:solidFill>
                    <a:prstClr val="white">
                      <a:alpha val="50000"/>
                    </a:prstClr>
                  </a:solidFill>
                </a:rPr>
                <a:t>2019</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NTT</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DATA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China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Co.Ltd.</a:t>
              </a:r>
              <a:endParaRPr kumimoji="1" lang="de-DE" altLang="zh-CN" sz="1100" dirty="0">
                <a:solidFill>
                  <a:prstClr val="white">
                    <a:alpha val="50000"/>
                  </a:prstClr>
                </a:solidFill>
              </a:endParaRPr>
            </a:p>
          </p:txBody>
        </p:sp>
        <p:pic>
          <p:nvPicPr>
            <p:cNvPr id="13" name="图片 12"/>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8759772" y="6512064"/>
              <a:ext cx="1052958" cy="154305"/>
            </a:xfrm>
            <a:prstGeom prst="rect">
              <a:avLst/>
            </a:prstGeom>
          </p:spPr>
        </p:pic>
      </p:grpSp>
    </p:spTree>
    <p:extLst>
      <p:ext uri="{BB962C8B-B14F-4D97-AF65-F5344CB8AC3E}">
        <p14:creationId xmlns:p14="http://schemas.microsoft.com/office/powerpoint/2010/main" val="3468038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矩形 131"/>
          <p:cNvSpPr/>
          <p:nvPr/>
        </p:nvSpPr>
        <p:spPr>
          <a:xfrm>
            <a:off x="759178" y="153756"/>
            <a:ext cx="3132589" cy="461665"/>
          </a:xfrm>
          <a:prstGeom prst="rect">
            <a:avLst/>
          </a:prstGeom>
        </p:spPr>
        <p:txBody>
          <a:bodyPr wrap="none">
            <a:spAutoFit/>
          </a:bodyPr>
          <a:lstStyle/>
          <a:p>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Advantages of Solution</a:t>
            </a:r>
          </a:p>
        </p:txBody>
      </p:sp>
      <p:sp>
        <p:nvSpPr>
          <p:cNvPr id="133"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4"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13" name="组 12"/>
          <p:cNvGrpSpPr/>
          <p:nvPr/>
        </p:nvGrpSpPr>
        <p:grpSpPr>
          <a:xfrm>
            <a:off x="9059092" y="6459634"/>
            <a:ext cx="3063779" cy="261610"/>
            <a:chOff x="9059092" y="6459634"/>
            <a:chExt cx="3063779" cy="26161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15" name="文本框 14"/>
            <p:cNvSpPr txBox="1"/>
            <p:nvPr/>
          </p:nvSpPr>
          <p:spPr>
            <a:xfrm>
              <a:off x="10104961" y="6459634"/>
              <a:ext cx="2017910" cy="261610"/>
            </a:xfrm>
            <a:prstGeom prst="rect">
              <a:avLst/>
            </a:prstGeom>
            <a:noFill/>
          </p:spPr>
          <p:txBody>
            <a:bodyPr wrap="square" rtlCol="0">
              <a:spAutoFit/>
            </a:bodyPr>
            <a:lstStyle/>
            <a:p>
              <a:r>
                <a:rPr kumimoji="1" lang="de-DE" altLang="zh-CN" sz="1100" dirty="0">
                  <a:solidFill>
                    <a:prstClr val="black">
                      <a:lumMod val="65000"/>
                      <a:lumOff val="35000"/>
                    </a:prstClr>
                  </a:solidFill>
                </a:rPr>
                <a:t>©</a:t>
              </a:r>
              <a:r>
                <a:rPr kumimoji="1" lang="en-US" altLang="zh-CN" sz="1100" dirty="0">
                  <a:solidFill>
                    <a:prstClr val="black">
                      <a:lumMod val="65000"/>
                      <a:lumOff val="35000"/>
                    </a:prstClr>
                  </a:solidFill>
                </a:rPr>
                <a:t>2019</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NTT</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DATA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China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
        <p:nvSpPr>
          <p:cNvPr id="11" name="文本框 135"/>
          <p:cNvSpPr txBox="1"/>
          <p:nvPr/>
        </p:nvSpPr>
        <p:spPr>
          <a:xfrm>
            <a:off x="748027" y="530234"/>
            <a:ext cx="3850734" cy="261610"/>
          </a:xfrm>
          <a:prstGeom prst="rect">
            <a:avLst/>
          </a:prstGeom>
          <a:noFill/>
        </p:spPr>
        <p:txBody>
          <a:bodyPr wrap="none" rtlCol="0">
            <a:spAutoFit/>
          </a:bodyPr>
          <a:lstStyle/>
          <a:p>
            <a:r>
              <a:rPr kumimoji="1" lang="de-DE" altLang="zh-CN" sz="1100" dirty="0">
                <a:solidFill>
                  <a:prstClr val="white">
                    <a:lumMod val="50000"/>
                  </a:prstClr>
                </a:solidFill>
              </a:rPr>
              <a:t>The advantages by using </a:t>
            </a:r>
            <a:r>
              <a:rPr kumimoji="1" lang="en-US" altLang="zh-CN" sz="1100" dirty="0" err="1" smtClean="0">
                <a:solidFill>
                  <a:prstClr val="white">
                    <a:lumMod val="50000"/>
                  </a:prstClr>
                </a:solidFill>
              </a:rPr>
              <a:t>microservices</a:t>
            </a:r>
            <a:r>
              <a:rPr kumimoji="1" lang="de-DE" altLang="zh-CN" sz="1100" dirty="0" smtClean="0">
                <a:solidFill>
                  <a:prstClr val="white">
                    <a:lumMod val="50000"/>
                  </a:prstClr>
                </a:solidFill>
              </a:rPr>
              <a:t> based </a:t>
            </a:r>
            <a:r>
              <a:rPr kumimoji="1" lang="de-DE" altLang="zh-CN" sz="1100" dirty="0">
                <a:solidFill>
                  <a:prstClr val="white">
                    <a:lumMod val="50000"/>
                  </a:prstClr>
                </a:solidFill>
              </a:rPr>
              <a:t>technical solution</a:t>
            </a:r>
          </a:p>
        </p:txBody>
      </p:sp>
      <p:grpSp>
        <p:nvGrpSpPr>
          <p:cNvPr id="30" name="Group 19"/>
          <p:cNvGrpSpPr/>
          <p:nvPr/>
        </p:nvGrpSpPr>
        <p:grpSpPr>
          <a:xfrm>
            <a:off x="4302000" y="1512000"/>
            <a:ext cx="676875" cy="676875"/>
            <a:chOff x="756065" y="1613335"/>
            <a:chExt cx="630946" cy="630946"/>
          </a:xfrm>
        </p:grpSpPr>
        <p:sp>
          <p:nvSpPr>
            <p:cNvPr id="34" name="Oval 20"/>
            <p:cNvSpPr/>
            <p:nvPr/>
          </p:nvSpPr>
          <p:spPr>
            <a:xfrm>
              <a:off x="756065" y="1613335"/>
              <a:ext cx="630946" cy="630946"/>
            </a:xfrm>
            <a:prstGeom prst="ellipse">
              <a:avLst/>
            </a:prstGeom>
            <a:solidFill>
              <a:srgbClr val="E7F45E"/>
            </a:solidFill>
            <a:ln w="12700" cap="flat" cmpd="sng" algn="ctr">
              <a:solidFill>
                <a:srgbClr val="E7F45E"/>
              </a:solidFill>
              <a:prstDash val="solid"/>
              <a:miter lim="800000"/>
            </a:ln>
            <a:effectLst/>
          </p:spPr>
          <p:txBody>
            <a:bodyPr rtlCol="0" anchor="ctr"/>
            <a:lstStyle/>
            <a:p>
              <a:pPr algn="ctr">
                <a:defRPr/>
              </a:pPr>
              <a:endParaRPr lang="en-US" sz="3200" kern="0">
                <a:solidFill>
                  <a:prstClr val="white">
                    <a:lumMod val="50000"/>
                  </a:prstClr>
                </a:solidFill>
                <a:latin typeface="等线"/>
              </a:endParaRPr>
            </a:p>
          </p:txBody>
        </p:sp>
        <p:sp>
          <p:nvSpPr>
            <p:cNvPr id="35" name="Freeform 26"/>
            <p:cNvSpPr>
              <a:spLocks/>
            </p:cNvSpPr>
            <p:nvPr/>
          </p:nvSpPr>
          <p:spPr bwMode="auto">
            <a:xfrm>
              <a:off x="928174" y="1791560"/>
              <a:ext cx="273668" cy="28382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defRPr/>
              </a:pPr>
              <a:endParaRPr lang="en-US" sz="3200" kern="0" dirty="0">
                <a:solidFill>
                  <a:prstClr val="white">
                    <a:lumMod val="50000"/>
                  </a:prstClr>
                </a:solidFill>
                <a:latin typeface="等线"/>
              </a:endParaRPr>
            </a:p>
          </p:txBody>
        </p:sp>
      </p:grpSp>
      <p:grpSp>
        <p:nvGrpSpPr>
          <p:cNvPr id="37" name="Group 25"/>
          <p:cNvGrpSpPr/>
          <p:nvPr/>
        </p:nvGrpSpPr>
        <p:grpSpPr>
          <a:xfrm>
            <a:off x="4302000" y="4464000"/>
            <a:ext cx="676875" cy="676875"/>
            <a:chOff x="756065" y="1613335"/>
            <a:chExt cx="630946" cy="630946"/>
          </a:xfrm>
        </p:grpSpPr>
        <p:sp>
          <p:nvSpPr>
            <p:cNvPr id="41" name="Oval 26"/>
            <p:cNvSpPr/>
            <p:nvPr/>
          </p:nvSpPr>
          <p:spPr>
            <a:xfrm>
              <a:off x="756065" y="1613335"/>
              <a:ext cx="630946" cy="630946"/>
            </a:xfrm>
            <a:prstGeom prst="ellipse">
              <a:avLst/>
            </a:prstGeom>
            <a:solidFill>
              <a:srgbClr val="317894"/>
            </a:solidFill>
            <a:ln w="12700" cap="flat" cmpd="sng" algn="ctr">
              <a:solidFill>
                <a:srgbClr val="317894"/>
              </a:solidFill>
              <a:prstDash val="solid"/>
              <a:miter lim="800000"/>
            </a:ln>
            <a:effectLst/>
          </p:spPr>
          <p:txBody>
            <a:bodyPr rtlCol="0" anchor="ctr"/>
            <a:lstStyle/>
            <a:p>
              <a:pPr algn="ctr">
                <a:defRPr/>
              </a:pPr>
              <a:endParaRPr lang="en-US" sz="3200" kern="0" dirty="0">
                <a:solidFill>
                  <a:prstClr val="white">
                    <a:lumMod val="50000"/>
                  </a:prstClr>
                </a:solidFill>
                <a:latin typeface="等线"/>
              </a:endParaRPr>
            </a:p>
          </p:txBody>
        </p:sp>
        <p:sp>
          <p:nvSpPr>
            <p:cNvPr id="42" name="Freeform 26"/>
            <p:cNvSpPr>
              <a:spLocks/>
            </p:cNvSpPr>
            <p:nvPr/>
          </p:nvSpPr>
          <p:spPr bwMode="auto">
            <a:xfrm>
              <a:off x="928174" y="1791560"/>
              <a:ext cx="273668" cy="28382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defRPr/>
              </a:pPr>
              <a:endParaRPr lang="en-US" sz="3200" kern="0" dirty="0">
                <a:solidFill>
                  <a:prstClr val="white">
                    <a:lumMod val="50000"/>
                  </a:prstClr>
                </a:solidFill>
                <a:latin typeface="等线"/>
              </a:endParaRPr>
            </a:p>
          </p:txBody>
        </p:sp>
      </p:grpSp>
      <p:sp>
        <p:nvSpPr>
          <p:cNvPr id="48" name="Rectangle 10"/>
          <p:cNvSpPr/>
          <p:nvPr/>
        </p:nvSpPr>
        <p:spPr>
          <a:xfrm>
            <a:off x="7603200" y="3096000"/>
            <a:ext cx="4191029" cy="400110"/>
          </a:xfrm>
          <a:prstGeom prst="rect">
            <a:avLst/>
          </a:prstGeom>
        </p:spPr>
        <p:txBody>
          <a:bodyPr wrap="square">
            <a:spAutoFit/>
          </a:bodyPr>
          <a:lstStyle/>
          <a:p>
            <a:pPr>
              <a:defRPr/>
            </a:pPr>
            <a:r>
              <a:rPr lang="en-US" sz="2000" kern="0" dirty="0">
                <a:solidFill>
                  <a:srgbClr val="595959"/>
                </a:solidFill>
                <a:latin typeface="Impact" panose="020B0806030902050204" pitchFamily="34" charset="0"/>
                <a:ea typeface="Open Sans" pitchFamily="34" charset="0"/>
                <a:cs typeface="Open Sans" pitchFamily="34" charset="0"/>
              </a:rPr>
              <a:t>Follow Daimler Standards</a:t>
            </a:r>
          </a:p>
        </p:txBody>
      </p:sp>
      <p:sp>
        <p:nvSpPr>
          <p:cNvPr id="49" name="Rectangle 10"/>
          <p:cNvSpPr/>
          <p:nvPr/>
        </p:nvSpPr>
        <p:spPr>
          <a:xfrm>
            <a:off x="943425" y="4608000"/>
            <a:ext cx="4191029" cy="400110"/>
          </a:xfrm>
          <a:prstGeom prst="rect">
            <a:avLst/>
          </a:prstGeom>
        </p:spPr>
        <p:txBody>
          <a:bodyPr wrap="square">
            <a:spAutoFit/>
          </a:bodyPr>
          <a:lstStyle/>
          <a:p>
            <a:pPr>
              <a:defRPr/>
            </a:pPr>
            <a:r>
              <a:rPr lang="en-US" sz="2000" kern="0" dirty="0">
                <a:solidFill>
                  <a:srgbClr val="595959"/>
                </a:solidFill>
                <a:latin typeface="Impact" panose="020B0806030902050204" pitchFamily="34" charset="0"/>
                <a:ea typeface="Open Sans" pitchFamily="34" charset="0"/>
                <a:cs typeface="Open Sans" pitchFamily="34" charset="0"/>
              </a:rPr>
              <a:t>X-Batch Framework Support</a:t>
            </a:r>
          </a:p>
        </p:txBody>
      </p:sp>
      <p:cxnSp>
        <p:nvCxnSpPr>
          <p:cNvPr id="60" name="Straight Connector 8"/>
          <p:cNvCxnSpPr/>
          <p:nvPr/>
        </p:nvCxnSpPr>
        <p:spPr>
          <a:xfrm rot="5400000">
            <a:off x="3495295" y="3371521"/>
            <a:ext cx="4572000" cy="1057"/>
          </a:xfrm>
          <a:prstGeom prst="line">
            <a:avLst/>
          </a:prstGeom>
          <a:noFill/>
          <a:ln w="19050" cap="flat" cmpd="sng" algn="ctr">
            <a:solidFill>
              <a:schemeClr val="tx1">
                <a:lumMod val="75000"/>
                <a:lumOff val="25000"/>
              </a:schemeClr>
            </a:solidFill>
            <a:prstDash val="solid"/>
            <a:miter lim="800000"/>
            <a:headEnd type="oval" w="med" len="med"/>
            <a:tailEnd type="oval" w="med" len="med"/>
          </a:ln>
          <a:effectLst/>
        </p:spPr>
      </p:cxnSp>
      <p:grpSp>
        <p:nvGrpSpPr>
          <p:cNvPr id="61" name="Group 100"/>
          <p:cNvGrpSpPr/>
          <p:nvPr/>
        </p:nvGrpSpPr>
        <p:grpSpPr>
          <a:xfrm>
            <a:off x="5724001" y="3262007"/>
            <a:ext cx="1440000" cy="114301"/>
            <a:chOff x="4528633" y="2774961"/>
            <a:chExt cx="1080000" cy="85726"/>
          </a:xfrm>
        </p:grpSpPr>
        <p:cxnSp>
          <p:nvCxnSpPr>
            <p:cNvPr id="62" name="Straight Connector 48"/>
            <p:cNvCxnSpPr/>
            <p:nvPr/>
          </p:nvCxnSpPr>
          <p:spPr>
            <a:xfrm>
              <a:off x="4528633" y="2818394"/>
              <a:ext cx="1080000" cy="1588"/>
            </a:xfrm>
            <a:prstGeom prst="line">
              <a:avLst/>
            </a:prstGeom>
            <a:noFill/>
            <a:ln w="19050" cap="flat" cmpd="sng" algn="ctr">
              <a:solidFill>
                <a:schemeClr val="tx1">
                  <a:lumMod val="75000"/>
                  <a:lumOff val="25000"/>
                </a:schemeClr>
              </a:solidFill>
              <a:prstDash val="solid"/>
              <a:miter lim="800000"/>
            </a:ln>
            <a:effectLst/>
          </p:spPr>
        </p:cxnSp>
        <p:sp>
          <p:nvSpPr>
            <p:cNvPr id="63" name="Oval 51"/>
            <p:cNvSpPr/>
            <p:nvPr/>
          </p:nvSpPr>
          <p:spPr>
            <a:xfrm>
              <a:off x="4529137" y="2774961"/>
              <a:ext cx="85726" cy="85726"/>
            </a:xfrm>
            <a:prstGeom prst="ellipse">
              <a:avLst/>
            </a:prstGeom>
            <a:solidFill>
              <a:schemeClr val="tx1">
                <a:lumMod val="75000"/>
                <a:lumOff val="25000"/>
              </a:schemeClr>
            </a:solidFill>
            <a:ln w="12700" cap="flat" cmpd="sng" algn="ctr">
              <a:noFill/>
              <a:prstDash val="solid"/>
              <a:miter lim="800000"/>
            </a:ln>
            <a:effectLst/>
          </p:spPr>
          <p:txBody>
            <a:bodyPr rtlCol="0" anchor="ctr"/>
            <a:lstStyle/>
            <a:p>
              <a:pPr algn="ctr">
                <a:defRPr/>
              </a:pPr>
              <a:endParaRPr lang="en-US" sz="3200" kern="0">
                <a:solidFill>
                  <a:prstClr val="white"/>
                </a:solidFill>
                <a:latin typeface="等线"/>
              </a:endParaRPr>
            </a:p>
          </p:txBody>
        </p:sp>
      </p:grpSp>
      <p:grpSp>
        <p:nvGrpSpPr>
          <p:cNvPr id="64" name="Group 99"/>
          <p:cNvGrpSpPr/>
          <p:nvPr/>
        </p:nvGrpSpPr>
        <p:grpSpPr>
          <a:xfrm>
            <a:off x="5010825" y="1839606"/>
            <a:ext cx="828151" cy="114301"/>
            <a:chOff x="3993750" y="1708160"/>
            <a:chExt cx="621113" cy="85726"/>
          </a:xfrm>
        </p:grpSpPr>
        <p:cxnSp>
          <p:nvCxnSpPr>
            <p:cNvPr id="65" name="Straight Connector 45"/>
            <p:cNvCxnSpPr/>
            <p:nvPr/>
          </p:nvCxnSpPr>
          <p:spPr>
            <a:xfrm>
              <a:off x="3993750" y="1746824"/>
              <a:ext cx="621000" cy="1588"/>
            </a:xfrm>
            <a:prstGeom prst="line">
              <a:avLst/>
            </a:prstGeom>
            <a:noFill/>
            <a:ln w="19050" cap="flat" cmpd="sng" algn="ctr">
              <a:solidFill>
                <a:schemeClr val="tx1">
                  <a:lumMod val="75000"/>
                  <a:lumOff val="25000"/>
                </a:schemeClr>
              </a:solidFill>
              <a:prstDash val="solid"/>
              <a:miter lim="800000"/>
            </a:ln>
            <a:effectLst/>
          </p:spPr>
        </p:cxnSp>
        <p:sp>
          <p:nvSpPr>
            <p:cNvPr id="66" name="Oval 52"/>
            <p:cNvSpPr/>
            <p:nvPr/>
          </p:nvSpPr>
          <p:spPr>
            <a:xfrm>
              <a:off x="4529137" y="1708160"/>
              <a:ext cx="85726" cy="85726"/>
            </a:xfrm>
            <a:prstGeom prst="ellipse">
              <a:avLst/>
            </a:prstGeom>
            <a:solidFill>
              <a:schemeClr val="tx1">
                <a:lumMod val="75000"/>
                <a:lumOff val="25000"/>
              </a:schemeClr>
            </a:solidFill>
            <a:ln w="12700" cap="flat" cmpd="sng" algn="ctr">
              <a:noFill/>
              <a:prstDash val="solid"/>
              <a:miter lim="800000"/>
            </a:ln>
            <a:effectLst/>
          </p:spPr>
          <p:txBody>
            <a:bodyPr rtlCol="0" anchor="ctr"/>
            <a:lstStyle/>
            <a:p>
              <a:pPr algn="ctr">
                <a:defRPr/>
              </a:pPr>
              <a:endParaRPr lang="en-US" sz="3200" kern="0">
                <a:solidFill>
                  <a:prstClr val="white"/>
                </a:solidFill>
                <a:latin typeface="等线"/>
              </a:endParaRPr>
            </a:p>
          </p:txBody>
        </p:sp>
      </p:grpSp>
      <p:grpSp>
        <p:nvGrpSpPr>
          <p:cNvPr id="67" name="Group 101"/>
          <p:cNvGrpSpPr/>
          <p:nvPr/>
        </p:nvGrpSpPr>
        <p:grpSpPr>
          <a:xfrm>
            <a:off x="5010816" y="4786006"/>
            <a:ext cx="828151" cy="114301"/>
            <a:chOff x="3993749" y="3917960"/>
            <a:chExt cx="621114" cy="85726"/>
          </a:xfrm>
        </p:grpSpPr>
        <p:cxnSp>
          <p:nvCxnSpPr>
            <p:cNvPr id="68" name="Straight Connector 50"/>
            <p:cNvCxnSpPr/>
            <p:nvPr/>
          </p:nvCxnSpPr>
          <p:spPr>
            <a:xfrm>
              <a:off x="3993749" y="3961402"/>
              <a:ext cx="575100" cy="1588"/>
            </a:xfrm>
            <a:prstGeom prst="line">
              <a:avLst/>
            </a:prstGeom>
            <a:noFill/>
            <a:ln w="19050" cap="flat" cmpd="sng" algn="ctr">
              <a:solidFill>
                <a:schemeClr val="tx1">
                  <a:lumMod val="75000"/>
                  <a:lumOff val="25000"/>
                </a:schemeClr>
              </a:solidFill>
              <a:prstDash val="solid"/>
              <a:miter lim="800000"/>
            </a:ln>
            <a:effectLst/>
          </p:spPr>
        </p:cxnSp>
        <p:sp>
          <p:nvSpPr>
            <p:cNvPr id="69" name="Oval 53"/>
            <p:cNvSpPr/>
            <p:nvPr/>
          </p:nvSpPr>
          <p:spPr>
            <a:xfrm>
              <a:off x="4529137" y="3917960"/>
              <a:ext cx="85726" cy="85726"/>
            </a:xfrm>
            <a:prstGeom prst="ellipse">
              <a:avLst/>
            </a:prstGeom>
            <a:solidFill>
              <a:schemeClr val="tx1">
                <a:lumMod val="75000"/>
                <a:lumOff val="25000"/>
              </a:schemeClr>
            </a:solidFill>
            <a:ln w="12700" cap="flat" cmpd="sng" algn="ctr">
              <a:noFill/>
              <a:prstDash val="solid"/>
              <a:miter lim="800000"/>
            </a:ln>
            <a:effectLst/>
          </p:spPr>
          <p:txBody>
            <a:bodyPr rtlCol="0" anchor="ctr"/>
            <a:lstStyle/>
            <a:p>
              <a:pPr algn="ctr">
                <a:defRPr/>
              </a:pPr>
              <a:endParaRPr lang="en-US" sz="3200" kern="0">
                <a:solidFill>
                  <a:prstClr val="white"/>
                </a:solidFill>
                <a:latin typeface="等线"/>
              </a:endParaRPr>
            </a:p>
          </p:txBody>
        </p:sp>
      </p:grpSp>
      <p:sp>
        <p:nvSpPr>
          <p:cNvPr id="45" name="Rectangle 10"/>
          <p:cNvSpPr/>
          <p:nvPr/>
        </p:nvSpPr>
        <p:spPr>
          <a:xfrm>
            <a:off x="2909396" y="1674000"/>
            <a:ext cx="1557052" cy="400110"/>
          </a:xfrm>
          <a:prstGeom prst="rect">
            <a:avLst/>
          </a:prstGeom>
        </p:spPr>
        <p:txBody>
          <a:bodyPr wrap="square">
            <a:spAutoFit/>
          </a:bodyPr>
          <a:lstStyle/>
          <a:p>
            <a:pPr>
              <a:defRPr/>
            </a:pPr>
            <a:r>
              <a:rPr lang="en-US" sz="2000" kern="0" dirty="0">
                <a:solidFill>
                  <a:srgbClr val="595959"/>
                </a:solidFill>
                <a:latin typeface="Impact" panose="020B0806030902050204" pitchFamily="34" charset="0"/>
                <a:ea typeface="Open Sans" pitchFamily="34" charset="0"/>
                <a:cs typeface="Open Sans" pitchFamily="34" charset="0"/>
              </a:rPr>
              <a:t>Security</a:t>
            </a:r>
          </a:p>
        </p:txBody>
      </p:sp>
      <p:grpSp>
        <p:nvGrpSpPr>
          <p:cNvPr id="31" name="Group 13"/>
          <p:cNvGrpSpPr/>
          <p:nvPr/>
        </p:nvGrpSpPr>
        <p:grpSpPr>
          <a:xfrm>
            <a:off x="6553262" y="2952000"/>
            <a:ext cx="676875" cy="676875"/>
            <a:chOff x="756065" y="1613335"/>
            <a:chExt cx="630946" cy="630946"/>
          </a:xfrm>
        </p:grpSpPr>
        <p:sp>
          <p:nvSpPr>
            <p:cNvPr id="32" name="Oval 14"/>
            <p:cNvSpPr/>
            <p:nvPr/>
          </p:nvSpPr>
          <p:spPr>
            <a:xfrm>
              <a:off x="756065" y="1613335"/>
              <a:ext cx="630946" cy="630946"/>
            </a:xfrm>
            <a:prstGeom prst="ellipse">
              <a:avLst/>
            </a:prstGeom>
            <a:solidFill>
              <a:srgbClr val="00C0CB"/>
            </a:solidFill>
            <a:ln w="12700" cap="flat" cmpd="sng" algn="ctr">
              <a:solidFill>
                <a:srgbClr val="00C0CB"/>
              </a:solidFill>
              <a:prstDash val="solid"/>
              <a:miter lim="800000"/>
            </a:ln>
            <a:effectLst/>
          </p:spPr>
          <p:txBody>
            <a:bodyPr rtlCol="0" anchor="ctr"/>
            <a:lstStyle/>
            <a:p>
              <a:pPr algn="ctr">
                <a:defRPr/>
              </a:pPr>
              <a:endParaRPr lang="en-US" sz="3200" kern="0">
                <a:solidFill>
                  <a:prstClr val="white">
                    <a:lumMod val="50000"/>
                  </a:prstClr>
                </a:solidFill>
                <a:latin typeface="等线"/>
              </a:endParaRPr>
            </a:p>
          </p:txBody>
        </p:sp>
        <p:sp>
          <p:nvSpPr>
            <p:cNvPr id="33" name="Freeform 26"/>
            <p:cNvSpPr>
              <a:spLocks/>
            </p:cNvSpPr>
            <p:nvPr/>
          </p:nvSpPr>
          <p:spPr bwMode="auto">
            <a:xfrm>
              <a:off x="928174" y="1791560"/>
              <a:ext cx="273668" cy="28382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defRPr/>
              </a:pPr>
              <a:endParaRPr lang="en-US" sz="3200" kern="0" dirty="0">
                <a:solidFill>
                  <a:prstClr val="white">
                    <a:lumMod val="50000"/>
                  </a:prstClr>
                </a:solidFill>
                <a:latin typeface="等线"/>
              </a:endParaRPr>
            </a:p>
          </p:txBody>
        </p:sp>
      </p:grpSp>
    </p:spTree>
    <p:extLst>
      <p:ext uri="{BB962C8B-B14F-4D97-AF65-F5344CB8AC3E}">
        <p14:creationId xmlns:p14="http://schemas.microsoft.com/office/powerpoint/2010/main" val="2040868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矩形 131"/>
          <p:cNvSpPr/>
          <p:nvPr/>
        </p:nvSpPr>
        <p:spPr>
          <a:xfrm>
            <a:off x="759178" y="153756"/>
            <a:ext cx="2914580"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Architecture for EVMS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133"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4"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 name="圆角矩形 2"/>
          <p:cNvSpPr/>
          <p:nvPr/>
        </p:nvSpPr>
        <p:spPr>
          <a:xfrm rot="16200000">
            <a:off x="5693009" y="3491671"/>
            <a:ext cx="1112763" cy="4894177"/>
          </a:xfrm>
          <a:prstGeom prst="roundRect">
            <a:avLst>
              <a:gd name="adj" fmla="val 0"/>
            </a:avLst>
          </a:prstGeom>
          <a:solidFill>
            <a:srgbClr val="E1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文本框 3"/>
          <p:cNvSpPr txBox="1"/>
          <p:nvPr/>
        </p:nvSpPr>
        <p:spPr>
          <a:xfrm>
            <a:off x="9421590" y="5772773"/>
            <a:ext cx="1875362" cy="307777"/>
          </a:xfrm>
          <a:prstGeom prst="rect">
            <a:avLst/>
          </a:prstGeom>
          <a:noFill/>
          <a:ln>
            <a:solidFill>
              <a:schemeClr val="accent5">
                <a:lumMod val="75000"/>
              </a:schemeClr>
            </a:solidFill>
          </a:ln>
        </p:spPr>
        <p:txBody>
          <a:bodyPr wrap="square" rtlCol="0">
            <a:spAutoFit/>
          </a:bodyPr>
          <a:lstStyle>
            <a:defPPr>
              <a:defRPr lang="zh-CN"/>
            </a:defPPr>
            <a:lvl1pPr>
              <a:defRPr sz="1400" b="1">
                <a:solidFill>
                  <a:prstClr val="black">
                    <a:lumMod val="65000"/>
                    <a:lumOff val="35000"/>
                  </a:prstClr>
                </a:solidFill>
              </a:defRPr>
            </a:lvl1pPr>
          </a:lstStyle>
          <a:p>
            <a:r>
              <a:rPr lang="en-US" altLang="zh-CN" dirty="0"/>
              <a:t>Data Persistence Layer</a:t>
            </a:r>
            <a:endParaRPr lang="zh-CN" altLang="en-US" dirty="0"/>
          </a:p>
        </p:txBody>
      </p:sp>
      <p:pic>
        <p:nvPicPr>
          <p:cNvPr id="137" name="Picture 10" descr="Bildergebnis für postgres">
            <a:extLst>
              <a:ext uri="{FF2B5EF4-FFF2-40B4-BE49-F238E27FC236}">
                <a16:creationId xmlns="" xmlns:a16="http://schemas.microsoft.com/office/drawing/2014/main" id="{5908EC6E-7C2E-9D4A-8F9E-65735D163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069" y="5442856"/>
            <a:ext cx="1236522" cy="68076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rot="5400000">
            <a:off x="3432532" y="5735953"/>
            <a:ext cx="1076479" cy="369332"/>
          </a:xfrm>
          <a:prstGeom prst="rect">
            <a:avLst/>
          </a:prstGeom>
          <a:noFill/>
          <a:ln>
            <a:solidFill>
              <a:srgbClr val="ED7D31"/>
            </a:solidFill>
          </a:ln>
        </p:spPr>
        <p:txBody>
          <a:bodyPr wrap="square" rtlCol="0">
            <a:spAutoFit/>
          </a:bodyPr>
          <a:lstStyle/>
          <a:p>
            <a:r>
              <a:rPr lang="en-US" altLang="zh-CN" b="1" dirty="0" smtClean="0">
                <a:solidFill>
                  <a:prstClr val="black"/>
                </a:solidFill>
              </a:rPr>
              <a:t>DataBase</a:t>
            </a:r>
            <a:endParaRPr lang="en-US" b="1" dirty="0">
              <a:solidFill>
                <a:prstClr val="black"/>
              </a:solidFill>
            </a:endParaRPr>
          </a:p>
        </p:txBody>
      </p:sp>
      <p:sp>
        <p:nvSpPr>
          <p:cNvPr id="37" name="圆角矩形 41"/>
          <p:cNvSpPr/>
          <p:nvPr/>
        </p:nvSpPr>
        <p:spPr>
          <a:xfrm rot="16200000">
            <a:off x="5680731" y="1745120"/>
            <a:ext cx="1096642" cy="4934858"/>
          </a:xfrm>
          <a:prstGeom prst="roundRect">
            <a:avLst>
              <a:gd name="adj" fmla="val 476"/>
            </a:avLst>
          </a:prstGeom>
          <a:solidFill>
            <a:srgbClr val="E7E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8" name="文本框 42"/>
          <p:cNvSpPr txBox="1"/>
          <p:nvPr/>
        </p:nvSpPr>
        <p:spPr>
          <a:xfrm>
            <a:off x="9447246" y="4044796"/>
            <a:ext cx="1777135" cy="307777"/>
          </a:xfrm>
          <a:prstGeom prst="rect">
            <a:avLst/>
          </a:prstGeom>
          <a:noFill/>
          <a:ln>
            <a:solidFill>
              <a:schemeClr val="accent5">
                <a:lumMod val="75000"/>
              </a:schemeClr>
            </a:solidFill>
          </a:ln>
        </p:spPr>
        <p:txBody>
          <a:bodyPr wrap="square" rtlCol="0">
            <a:spAutoFit/>
          </a:bodyPr>
          <a:lstStyle>
            <a:defPPr>
              <a:defRPr lang="zh-CN"/>
            </a:defPPr>
            <a:lvl1pPr>
              <a:defRPr sz="1400" b="1">
                <a:solidFill>
                  <a:prstClr val="black">
                    <a:lumMod val="65000"/>
                    <a:lumOff val="35000"/>
                  </a:prstClr>
                </a:solidFill>
              </a:defRPr>
            </a:lvl1pPr>
          </a:lstStyle>
          <a:p>
            <a:r>
              <a:rPr lang="en-US" altLang="zh-CN" dirty="0"/>
              <a:t>Application API Layer</a:t>
            </a:r>
            <a:endParaRPr lang="zh-CN" altLang="en-US" dirty="0"/>
          </a:p>
        </p:txBody>
      </p:sp>
      <p:pic>
        <p:nvPicPr>
          <p:cNvPr id="39" name="Bild 40">
            <a:extLst>
              <a:ext uri="{FF2B5EF4-FFF2-40B4-BE49-F238E27FC236}">
                <a16:creationId xmlns="" xmlns:a16="http://schemas.microsoft.com/office/drawing/2014/main" id="{CCEB0C30-1CE9-2A41-9D1F-28DDBC2B40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5180" y="3823596"/>
            <a:ext cx="684248" cy="684248"/>
          </a:xfrm>
          <a:prstGeom prst="rect">
            <a:avLst/>
          </a:prstGeom>
        </p:spPr>
      </p:pic>
      <p:pic>
        <p:nvPicPr>
          <p:cNvPr id="40" name="Picture 483">
            <a:extLst>
              <a:ext uri="{FF2B5EF4-FFF2-40B4-BE49-F238E27FC236}">
                <a16:creationId xmlns="" xmlns:a16="http://schemas.microsoft.com/office/drawing/2014/main" id="{2496B830-1720-D64A-B073-ECBB18CAEF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7246" y="3873888"/>
            <a:ext cx="1033097" cy="542376"/>
          </a:xfrm>
          <a:prstGeom prst="rect">
            <a:avLst/>
          </a:prstGeom>
        </p:spPr>
      </p:pic>
      <p:sp>
        <p:nvSpPr>
          <p:cNvPr id="48" name="文本框 139">
            <a:extLst>
              <a:ext uri="{FF2B5EF4-FFF2-40B4-BE49-F238E27FC236}">
                <a16:creationId xmlns="" xmlns:a16="http://schemas.microsoft.com/office/drawing/2014/main" id="{616B0467-1D47-D240-862C-E1F2F8E5C655}"/>
              </a:ext>
            </a:extLst>
          </p:cNvPr>
          <p:cNvSpPr txBox="1"/>
          <p:nvPr/>
        </p:nvSpPr>
        <p:spPr>
          <a:xfrm>
            <a:off x="4193732" y="4453065"/>
            <a:ext cx="1160441" cy="307777"/>
          </a:xfrm>
          <a:prstGeom prst="rect">
            <a:avLst/>
          </a:prstGeom>
          <a:noFill/>
        </p:spPr>
        <p:txBody>
          <a:bodyPr wrap="square" rtlCol="0">
            <a:spAutoFit/>
          </a:bodyPr>
          <a:lstStyle/>
          <a:p>
            <a:r>
              <a:rPr lang="en-US" altLang="zh-CN" sz="1400" b="1" dirty="0">
                <a:solidFill>
                  <a:prstClr val="black"/>
                </a:solidFill>
              </a:rPr>
              <a:t>Spring-boot</a:t>
            </a:r>
            <a:endParaRPr lang="zh-CN" altLang="en-US" sz="1400" b="1" dirty="0">
              <a:solidFill>
                <a:prstClr val="black"/>
              </a:solidFill>
            </a:endParaRPr>
          </a:p>
        </p:txBody>
      </p:sp>
      <p:sp>
        <p:nvSpPr>
          <p:cNvPr id="49" name="文本框 140">
            <a:extLst>
              <a:ext uri="{FF2B5EF4-FFF2-40B4-BE49-F238E27FC236}">
                <a16:creationId xmlns="" xmlns:a16="http://schemas.microsoft.com/office/drawing/2014/main" id="{8E6E84A5-F396-EE4E-B371-8CB9C360F27B}"/>
              </a:ext>
            </a:extLst>
          </p:cNvPr>
          <p:cNvSpPr txBox="1"/>
          <p:nvPr/>
        </p:nvSpPr>
        <p:spPr>
          <a:xfrm>
            <a:off x="7081831" y="4476386"/>
            <a:ext cx="606090" cy="319706"/>
          </a:xfrm>
          <a:prstGeom prst="rect">
            <a:avLst/>
          </a:prstGeom>
          <a:noFill/>
        </p:spPr>
        <p:txBody>
          <a:bodyPr wrap="square" rtlCol="0">
            <a:spAutoFit/>
          </a:bodyPr>
          <a:lstStyle/>
          <a:p>
            <a:r>
              <a:rPr lang="en-US" altLang="zh-CN" sz="1400" b="1" dirty="0" err="1">
                <a:solidFill>
                  <a:prstClr val="black"/>
                </a:solidFill>
              </a:rPr>
              <a:t>Redis</a:t>
            </a:r>
            <a:endParaRPr lang="zh-CN" altLang="en-US" sz="1400" b="1" dirty="0">
              <a:solidFill>
                <a:prstClr val="black"/>
              </a:solidFill>
            </a:endParaRPr>
          </a:p>
        </p:txBody>
      </p:sp>
      <p:sp>
        <p:nvSpPr>
          <p:cNvPr id="50" name="TextBox 49"/>
          <p:cNvSpPr txBox="1"/>
          <p:nvPr/>
        </p:nvSpPr>
        <p:spPr>
          <a:xfrm rot="5400000">
            <a:off x="3454401" y="4022246"/>
            <a:ext cx="1036649" cy="369332"/>
          </a:xfrm>
          <a:prstGeom prst="rect">
            <a:avLst/>
          </a:prstGeom>
          <a:noFill/>
          <a:ln>
            <a:solidFill>
              <a:srgbClr val="ED7D31"/>
            </a:solidFill>
          </a:ln>
        </p:spPr>
        <p:txBody>
          <a:bodyPr wrap="none" rtlCol="0">
            <a:spAutoFit/>
          </a:bodyPr>
          <a:lstStyle/>
          <a:p>
            <a:r>
              <a:rPr lang="zh-CN" altLang="zh-CN" b="1" dirty="0" smtClean="0">
                <a:solidFill>
                  <a:prstClr val="black"/>
                </a:solidFill>
              </a:rPr>
              <a:t>B</a:t>
            </a:r>
            <a:r>
              <a:rPr lang="en-US" altLang="zh-CN" b="1" dirty="0" smtClean="0">
                <a:solidFill>
                  <a:prstClr val="black"/>
                </a:solidFill>
              </a:rPr>
              <a:t>ackend</a:t>
            </a:r>
            <a:endParaRPr lang="en-US" b="1" dirty="0">
              <a:solidFill>
                <a:prstClr val="black"/>
              </a:solidFill>
            </a:endParaRPr>
          </a:p>
        </p:txBody>
      </p:sp>
      <p:sp>
        <p:nvSpPr>
          <p:cNvPr id="52" name="圆角矩形 63"/>
          <p:cNvSpPr/>
          <p:nvPr/>
        </p:nvSpPr>
        <p:spPr>
          <a:xfrm rot="5400000">
            <a:off x="5686951" y="94571"/>
            <a:ext cx="1072096" cy="4898570"/>
          </a:xfrm>
          <a:prstGeom prst="roundRect">
            <a:avLst>
              <a:gd name="adj" fmla="val 0"/>
            </a:avLst>
          </a:prstGeom>
          <a:solidFill>
            <a:srgbClr val="D7EB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3" name="文本框 68"/>
          <p:cNvSpPr txBox="1"/>
          <p:nvPr/>
        </p:nvSpPr>
        <p:spPr>
          <a:xfrm>
            <a:off x="9531232" y="2345894"/>
            <a:ext cx="1632672" cy="307777"/>
          </a:xfrm>
          <a:prstGeom prst="rect">
            <a:avLst/>
          </a:prstGeom>
          <a:noFill/>
          <a:ln>
            <a:solidFill>
              <a:schemeClr val="accent5">
                <a:lumMod val="75000"/>
              </a:schemeClr>
            </a:solidFill>
          </a:ln>
        </p:spPr>
        <p:txBody>
          <a:bodyPr wrap="square" rtlCol="0">
            <a:spAutoFit/>
          </a:bodyPr>
          <a:lstStyle/>
          <a:p>
            <a:r>
              <a:rPr lang="en-US" altLang="zh-CN" sz="1400" b="1" dirty="0">
                <a:solidFill>
                  <a:prstClr val="black">
                    <a:lumMod val="65000"/>
                    <a:lumOff val="35000"/>
                  </a:prstClr>
                </a:solidFill>
              </a:rPr>
              <a:t>Web View Layer</a:t>
            </a:r>
            <a:endParaRPr lang="zh-CN" altLang="en-US" sz="1400" b="1" dirty="0">
              <a:solidFill>
                <a:prstClr val="black">
                  <a:lumMod val="65000"/>
                  <a:lumOff val="35000"/>
                </a:prstClr>
              </a:solidFill>
            </a:endParaRPr>
          </a:p>
        </p:txBody>
      </p:sp>
      <p:pic>
        <p:nvPicPr>
          <p:cNvPr id="5" name="Picture 4" descr="vu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50855" y="2286075"/>
            <a:ext cx="870859" cy="737790"/>
          </a:xfrm>
          <a:prstGeom prst="rect">
            <a:avLst/>
          </a:prstGeom>
        </p:spPr>
      </p:pic>
      <p:sp>
        <p:nvSpPr>
          <p:cNvPr id="54" name="文本框 140">
            <a:extLst>
              <a:ext uri="{FF2B5EF4-FFF2-40B4-BE49-F238E27FC236}">
                <a16:creationId xmlns="" xmlns:a16="http://schemas.microsoft.com/office/drawing/2014/main" id="{8E6E84A5-F396-EE4E-B371-8CB9C360F27B}"/>
              </a:ext>
            </a:extLst>
          </p:cNvPr>
          <p:cNvSpPr txBox="1"/>
          <p:nvPr/>
        </p:nvSpPr>
        <p:spPr>
          <a:xfrm>
            <a:off x="6496418" y="2718440"/>
            <a:ext cx="606090" cy="319706"/>
          </a:xfrm>
          <a:prstGeom prst="rect">
            <a:avLst/>
          </a:prstGeom>
          <a:noFill/>
        </p:spPr>
        <p:txBody>
          <a:bodyPr wrap="square" rtlCol="0">
            <a:spAutoFit/>
          </a:bodyPr>
          <a:lstStyle/>
          <a:p>
            <a:r>
              <a:rPr lang="en-US" altLang="zh-CN" sz="1400" b="1" dirty="0" smtClean="0">
                <a:solidFill>
                  <a:prstClr val="black"/>
                </a:solidFill>
              </a:rPr>
              <a:t>Vue</a:t>
            </a:r>
            <a:endParaRPr lang="zh-CN" altLang="en-US" sz="1400" b="1" dirty="0">
              <a:solidFill>
                <a:prstClr val="black"/>
              </a:solidFill>
            </a:endParaRPr>
          </a:p>
        </p:txBody>
      </p:sp>
      <p:sp>
        <p:nvSpPr>
          <p:cNvPr id="55" name="TextBox 54"/>
          <p:cNvSpPr txBox="1"/>
          <p:nvPr/>
        </p:nvSpPr>
        <p:spPr>
          <a:xfrm rot="5400000">
            <a:off x="3437468" y="2361064"/>
            <a:ext cx="1064602" cy="369332"/>
          </a:xfrm>
          <a:prstGeom prst="rect">
            <a:avLst/>
          </a:prstGeom>
          <a:noFill/>
          <a:ln>
            <a:solidFill>
              <a:schemeClr val="accent2"/>
            </a:solidFill>
          </a:ln>
        </p:spPr>
        <p:txBody>
          <a:bodyPr wrap="none" rtlCol="0">
            <a:spAutoFit/>
          </a:bodyPr>
          <a:lstStyle/>
          <a:p>
            <a:r>
              <a:rPr lang="en-US" altLang="zh-CN" b="1" dirty="0" smtClean="0">
                <a:solidFill>
                  <a:prstClr val="black"/>
                </a:solidFill>
              </a:rPr>
              <a:t>Frontend</a:t>
            </a:r>
            <a:endParaRPr lang="en-US" b="1" dirty="0">
              <a:solidFill>
                <a:prstClr val="black"/>
              </a:solidFill>
            </a:endParaRPr>
          </a:p>
        </p:txBody>
      </p:sp>
      <p:sp>
        <p:nvSpPr>
          <p:cNvPr id="6" name="Up-Down Arrow 5"/>
          <p:cNvSpPr/>
          <p:nvPr/>
        </p:nvSpPr>
        <p:spPr>
          <a:xfrm>
            <a:off x="6035522" y="3084286"/>
            <a:ext cx="399144" cy="55621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6" name="文本框 140">
            <a:extLst>
              <a:ext uri="{FF2B5EF4-FFF2-40B4-BE49-F238E27FC236}">
                <a16:creationId xmlns="" xmlns:a16="http://schemas.microsoft.com/office/drawing/2014/main" id="{8E6E84A5-F396-EE4E-B371-8CB9C360F27B}"/>
              </a:ext>
            </a:extLst>
          </p:cNvPr>
          <p:cNvSpPr txBox="1"/>
          <p:nvPr/>
        </p:nvSpPr>
        <p:spPr>
          <a:xfrm>
            <a:off x="6509677" y="3263193"/>
            <a:ext cx="707103" cy="319706"/>
          </a:xfrm>
          <a:prstGeom prst="rect">
            <a:avLst/>
          </a:prstGeom>
          <a:noFill/>
        </p:spPr>
        <p:txBody>
          <a:bodyPr wrap="square" rtlCol="0">
            <a:spAutoFit/>
          </a:bodyPr>
          <a:lstStyle/>
          <a:p>
            <a:r>
              <a:rPr lang="en-US" altLang="zh-CN" sz="1400" b="1" dirty="0" smtClean="0">
                <a:solidFill>
                  <a:prstClr val="black"/>
                </a:solidFill>
              </a:rPr>
              <a:t>API</a:t>
            </a:r>
            <a:endParaRPr lang="zh-CN" altLang="en-US" sz="1400" b="1" dirty="0">
              <a:solidFill>
                <a:prstClr val="black"/>
              </a:solidFill>
            </a:endParaRPr>
          </a:p>
        </p:txBody>
      </p:sp>
      <p:sp>
        <p:nvSpPr>
          <p:cNvPr id="7" name="Up-Down Arrow 6"/>
          <p:cNvSpPr/>
          <p:nvPr/>
        </p:nvSpPr>
        <p:spPr>
          <a:xfrm>
            <a:off x="5962952" y="4753429"/>
            <a:ext cx="544286" cy="68177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8" name="文本框 140">
            <a:extLst>
              <a:ext uri="{FF2B5EF4-FFF2-40B4-BE49-F238E27FC236}">
                <a16:creationId xmlns="" xmlns:a16="http://schemas.microsoft.com/office/drawing/2014/main" id="{8E6E84A5-F396-EE4E-B371-8CB9C360F27B}"/>
              </a:ext>
            </a:extLst>
          </p:cNvPr>
          <p:cNvSpPr txBox="1"/>
          <p:nvPr/>
        </p:nvSpPr>
        <p:spPr>
          <a:xfrm>
            <a:off x="6527392" y="5008191"/>
            <a:ext cx="1575945" cy="307777"/>
          </a:xfrm>
          <a:prstGeom prst="rect">
            <a:avLst/>
          </a:prstGeom>
          <a:noFill/>
        </p:spPr>
        <p:txBody>
          <a:bodyPr wrap="square" rtlCol="0">
            <a:spAutoFit/>
          </a:bodyPr>
          <a:lstStyle/>
          <a:p>
            <a:r>
              <a:rPr lang="en-US" altLang="zh-CN" sz="1400" b="1" dirty="0" smtClean="0">
                <a:solidFill>
                  <a:prstClr val="black"/>
                </a:solidFill>
              </a:rPr>
              <a:t>Datasource</a:t>
            </a:r>
            <a:r>
              <a:rPr lang="zh-CN" altLang="en-US" sz="1400" b="1" dirty="0" smtClean="0">
                <a:solidFill>
                  <a:prstClr val="black"/>
                </a:solidFill>
              </a:rPr>
              <a:t> </a:t>
            </a:r>
            <a:r>
              <a:rPr lang="en-US" altLang="zh-CN" sz="1400" b="1" dirty="0" smtClean="0">
                <a:solidFill>
                  <a:prstClr val="black"/>
                </a:solidFill>
              </a:rPr>
              <a:t>Pool</a:t>
            </a:r>
            <a:endParaRPr lang="zh-CN" altLang="en-US" sz="1400" b="1" dirty="0">
              <a:solidFill>
                <a:prstClr val="black"/>
              </a:solidFill>
            </a:endParaRPr>
          </a:p>
        </p:txBody>
      </p:sp>
      <p:pic>
        <p:nvPicPr>
          <p:cNvPr id="10" name="Picture 9"/>
          <p:cNvPicPr>
            <a:picLocks noChangeAspect="1"/>
          </p:cNvPicPr>
          <p:nvPr/>
        </p:nvPicPr>
        <p:blipFill>
          <a:blip r:embed="rId7"/>
          <a:stretch>
            <a:fillRect/>
          </a:stretch>
        </p:blipFill>
        <p:spPr>
          <a:xfrm>
            <a:off x="5721046" y="2117854"/>
            <a:ext cx="482719" cy="410107"/>
          </a:xfrm>
          <a:prstGeom prst="rect">
            <a:avLst/>
          </a:prstGeom>
        </p:spPr>
      </p:pic>
      <p:pic>
        <p:nvPicPr>
          <p:cNvPr id="11" name="Picture 10"/>
          <p:cNvPicPr>
            <a:picLocks noChangeAspect="1"/>
          </p:cNvPicPr>
          <p:nvPr/>
        </p:nvPicPr>
        <p:blipFill>
          <a:blip r:embed="rId8"/>
          <a:stretch>
            <a:fillRect/>
          </a:stretch>
        </p:blipFill>
        <p:spPr>
          <a:xfrm>
            <a:off x="5005267" y="3712593"/>
            <a:ext cx="437592" cy="362857"/>
          </a:xfrm>
          <a:prstGeom prst="rect">
            <a:avLst/>
          </a:prstGeom>
        </p:spPr>
      </p:pic>
      <p:sp>
        <p:nvSpPr>
          <p:cNvPr id="12" name="Left Brace 11"/>
          <p:cNvSpPr/>
          <p:nvPr/>
        </p:nvSpPr>
        <p:spPr>
          <a:xfrm>
            <a:off x="3241524" y="3688404"/>
            <a:ext cx="253999" cy="1028739"/>
          </a:xfrm>
          <a:prstGeom prst="leftBrace">
            <a:avLst/>
          </a:prstGeom>
          <a:ln w="57150" cmpd="sng">
            <a:solidFill>
              <a:srgbClr val="A6A6A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17" name="TextBox 16"/>
          <p:cNvSpPr txBox="1"/>
          <p:nvPr/>
        </p:nvSpPr>
        <p:spPr>
          <a:xfrm>
            <a:off x="1390951" y="4027070"/>
            <a:ext cx="1855045" cy="369332"/>
          </a:xfrm>
          <a:prstGeom prst="rect">
            <a:avLst/>
          </a:prstGeom>
          <a:noFill/>
          <a:ln>
            <a:solidFill>
              <a:srgbClr val="A6A6A6"/>
            </a:solidFill>
          </a:ln>
        </p:spPr>
        <p:txBody>
          <a:bodyPr wrap="none" rtlCol="0">
            <a:spAutoFit/>
          </a:bodyPr>
          <a:lstStyle/>
          <a:p>
            <a:r>
              <a:rPr lang="en-US" altLang="zh-CN" b="1" dirty="0" smtClean="0">
                <a:solidFill>
                  <a:prstClr val="black"/>
                </a:solidFill>
              </a:rPr>
              <a:t>Docker</a:t>
            </a:r>
            <a:r>
              <a:rPr lang="zh-CN" altLang="en-US" b="1" dirty="0" smtClean="0">
                <a:solidFill>
                  <a:prstClr val="black"/>
                </a:solidFill>
              </a:rPr>
              <a:t> </a:t>
            </a:r>
            <a:r>
              <a:rPr lang="en-US" altLang="zh-CN" b="1" dirty="0" smtClean="0">
                <a:solidFill>
                  <a:prstClr val="black"/>
                </a:solidFill>
              </a:rPr>
              <a:t>Container</a:t>
            </a:r>
            <a:r>
              <a:rPr lang="zh-CN" altLang="en-US" b="1" dirty="0" smtClean="0">
                <a:solidFill>
                  <a:prstClr val="black"/>
                </a:solidFill>
              </a:rPr>
              <a:t> </a:t>
            </a:r>
            <a:endParaRPr lang="en-US" b="1" dirty="0">
              <a:solidFill>
                <a:prstClr val="black"/>
              </a:solidFill>
            </a:endParaRPr>
          </a:p>
        </p:txBody>
      </p:sp>
      <p:sp>
        <p:nvSpPr>
          <p:cNvPr id="65" name="Left Brace 64"/>
          <p:cNvSpPr/>
          <p:nvPr/>
        </p:nvSpPr>
        <p:spPr>
          <a:xfrm>
            <a:off x="3260876" y="1918361"/>
            <a:ext cx="241905" cy="1197428"/>
          </a:xfrm>
          <a:prstGeom prst="leftBrac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6" name="TextBox 65"/>
          <p:cNvSpPr txBox="1"/>
          <p:nvPr/>
        </p:nvSpPr>
        <p:spPr>
          <a:xfrm>
            <a:off x="2486780" y="2341694"/>
            <a:ext cx="736099" cy="369332"/>
          </a:xfrm>
          <a:prstGeom prst="rect">
            <a:avLst/>
          </a:prstGeom>
          <a:noFill/>
          <a:ln>
            <a:solidFill>
              <a:srgbClr val="A6A6A6"/>
            </a:solidFill>
          </a:ln>
        </p:spPr>
        <p:txBody>
          <a:bodyPr wrap="none" rtlCol="0">
            <a:spAutoFit/>
          </a:bodyPr>
          <a:lstStyle/>
          <a:p>
            <a:r>
              <a:rPr lang="en-US" altLang="zh-CN" b="1" dirty="0" smtClean="0">
                <a:solidFill>
                  <a:prstClr val="black"/>
                </a:solidFill>
              </a:rPr>
              <a:t>Nginx</a:t>
            </a:r>
            <a:r>
              <a:rPr lang="zh-CN" altLang="en-US" b="1" dirty="0" smtClean="0">
                <a:solidFill>
                  <a:prstClr val="black"/>
                </a:solidFill>
              </a:rPr>
              <a:t> </a:t>
            </a:r>
            <a:endParaRPr lang="en-US" b="1" dirty="0">
              <a:solidFill>
                <a:prstClr val="black"/>
              </a:solidFill>
            </a:endParaRPr>
          </a:p>
        </p:txBody>
      </p:sp>
      <p:cxnSp>
        <p:nvCxnSpPr>
          <p:cNvPr id="21" name="Straight Connector 20"/>
          <p:cNvCxnSpPr>
            <a:stCxn id="37" idx="3"/>
            <a:endCxn id="37" idx="1"/>
          </p:cNvCxnSpPr>
          <p:nvPr/>
        </p:nvCxnSpPr>
        <p:spPr>
          <a:xfrm>
            <a:off x="6229052" y="3664228"/>
            <a:ext cx="0" cy="109664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ight Brace 21"/>
          <p:cNvSpPr/>
          <p:nvPr/>
        </p:nvSpPr>
        <p:spPr>
          <a:xfrm>
            <a:off x="8829523" y="2007809"/>
            <a:ext cx="628953" cy="1076476"/>
          </a:xfrm>
          <a:prstGeom prst="rightBrace">
            <a:avLst/>
          </a:pr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73" name="Right Brace 72"/>
          <p:cNvSpPr/>
          <p:nvPr/>
        </p:nvSpPr>
        <p:spPr>
          <a:xfrm>
            <a:off x="8800496" y="3647281"/>
            <a:ext cx="616857" cy="1142434"/>
          </a:xfrm>
          <a:prstGeom prst="rightBrace">
            <a:avLst/>
          </a:pr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74" name="Right Brace 73"/>
          <p:cNvSpPr/>
          <p:nvPr/>
        </p:nvSpPr>
        <p:spPr>
          <a:xfrm>
            <a:off x="8679543" y="5365448"/>
            <a:ext cx="616857" cy="1153886"/>
          </a:xfrm>
          <a:prstGeom prst="rightBrace">
            <a:avLst/>
          </a:pr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3" name="Rectangle 22"/>
          <p:cNvSpPr/>
          <p:nvPr/>
        </p:nvSpPr>
        <p:spPr>
          <a:xfrm>
            <a:off x="1468349" y="929339"/>
            <a:ext cx="10058413" cy="5577899"/>
          </a:xfrm>
          <a:prstGeom prst="rect">
            <a:avLst/>
          </a:prstGeom>
          <a:noFill/>
          <a:ln w="190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676196" y="1205667"/>
            <a:ext cx="4858304" cy="345212"/>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prstClr val="white"/>
                </a:solidFill>
              </a:rPr>
              <a:t>Load</a:t>
            </a:r>
            <a:r>
              <a:rPr lang="zh-CN" altLang="en-US" dirty="0" smtClean="0">
                <a:solidFill>
                  <a:prstClr val="white"/>
                </a:solidFill>
              </a:rPr>
              <a:t> </a:t>
            </a:r>
            <a:r>
              <a:rPr lang="en-US" dirty="0" smtClean="0">
                <a:solidFill>
                  <a:prstClr val="white"/>
                </a:solidFill>
              </a:rPr>
              <a:t>Balancer</a:t>
            </a:r>
            <a:endParaRPr lang="en-US" dirty="0">
              <a:solidFill>
                <a:prstClr val="white"/>
              </a:solidFill>
            </a:endParaRPr>
          </a:p>
        </p:txBody>
      </p:sp>
      <p:pic>
        <p:nvPicPr>
          <p:cNvPr id="76" name="图片 15"/>
          <p:cNvPicPr>
            <a:picLocks noChangeAspect="1"/>
          </p:cNvPicPr>
          <p:nvPr/>
        </p:nvPicPr>
        <p:blipFill>
          <a:blip r:embed="rId9"/>
          <a:stretch>
            <a:fillRect/>
          </a:stretch>
        </p:blipFill>
        <p:spPr>
          <a:xfrm>
            <a:off x="5305722" y="1149045"/>
            <a:ext cx="1271578" cy="474250"/>
          </a:xfrm>
          <a:prstGeom prst="rect">
            <a:avLst/>
          </a:prstGeom>
        </p:spPr>
      </p:pic>
      <p:sp>
        <p:nvSpPr>
          <p:cNvPr id="25" name="Rectangle 24"/>
          <p:cNvSpPr/>
          <p:nvPr/>
        </p:nvSpPr>
        <p:spPr>
          <a:xfrm>
            <a:off x="3711546" y="295896"/>
            <a:ext cx="4882965" cy="4561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dirty="0" smtClean="0">
                <a:solidFill>
                  <a:prstClr val="white"/>
                </a:solidFill>
              </a:rPr>
              <a:t>Browser</a:t>
            </a:r>
            <a:endParaRPr lang="en-US" dirty="0">
              <a:solidFill>
                <a:prstClr val="white"/>
              </a:solidFill>
            </a:endParaRPr>
          </a:p>
        </p:txBody>
      </p:sp>
      <p:pic>
        <p:nvPicPr>
          <p:cNvPr id="26" name="Picture 25"/>
          <p:cNvPicPr>
            <a:picLocks noChangeAspect="1"/>
          </p:cNvPicPr>
          <p:nvPr/>
        </p:nvPicPr>
        <p:blipFill>
          <a:blip r:embed="rId10"/>
          <a:stretch>
            <a:fillRect/>
          </a:stretch>
        </p:blipFill>
        <p:spPr>
          <a:xfrm>
            <a:off x="5009934" y="283567"/>
            <a:ext cx="514229" cy="443843"/>
          </a:xfrm>
          <a:prstGeom prst="rect">
            <a:avLst/>
          </a:prstGeom>
        </p:spPr>
      </p:pic>
      <p:pic>
        <p:nvPicPr>
          <p:cNvPr id="27" name="Picture 26"/>
          <p:cNvPicPr>
            <a:picLocks noChangeAspect="1"/>
          </p:cNvPicPr>
          <p:nvPr/>
        </p:nvPicPr>
        <p:blipFill>
          <a:blip r:embed="rId11"/>
          <a:stretch>
            <a:fillRect/>
          </a:stretch>
        </p:blipFill>
        <p:spPr>
          <a:xfrm>
            <a:off x="6042053" y="271239"/>
            <a:ext cx="517891" cy="510387"/>
          </a:xfrm>
          <a:prstGeom prst="rect">
            <a:avLst/>
          </a:prstGeom>
        </p:spPr>
      </p:pic>
      <p:pic>
        <p:nvPicPr>
          <p:cNvPr id="28" name="Picture 27"/>
          <p:cNvPicPr>
            <a:picLocks noChangeAspect="1"/>
          </p:cNvPicPr>
          <p:nvPr/>
        </p:nvPicPr>
        <p:blipFill>
          <a:blip r:embed="rId12"/>
          <a:stretch>
            <a:fillRect/>
          </a:stretch>
        </p:blipFill>
        <p:spPr>
          <a:xfrm>
            <a:off x="6944750" y="308225"/>
            <a:ext cx="453684" cy="430418"/>
          </a:xfrm>
          <a:prstGeom prst="rect">
            <a:avLst/>
          </a:prstGeom>
        </p:spPr>
      </p:pic>
      <p:sp>
        <p:nvSpPr>
          <p:cNvPr id="82" name="Up-Down Arrow 81"/>
          <p:cNvSpPr/>
          <p:nvPr/>
        </p:nvSpPr>
        <p:spPr>
          <a:xfrm>
            <a:off x="6074119" y="1512493"/>
            <a:ext cx="399144" cy="52829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0" name="TextBox 29"/>
          <p:cNvSpPr txBox="1"/>
          <p:nvPr/>
        </p:nvSpPr>
        <p:spPr>
          <a:xfrm>
            <a:off x="5464693" y="1613458"/>
            <a:ext cx="573632" cy="369332"/>
          </a:xfrm>
          <a:prstGeom prst="rect">
            <a:avLst/>
          </a:prstGeom>
          <a:noFill/>
        </p:spPr>
        <p:txBody>
          <a:bodyPr wrap="none" rtlCol="0">
            <a:spAutoFit/>
          </a:bodyPr>
          <a:lstStyle/>
          <a:p>
            <a:r>
              <a:rPr lang="en-US" altLang="zh-CN" dirty="0" smtClean="0">
                <a:solidFill>
                  <a:prstClr val="black"/>
                </a:solidFill>
              </a:rPr>
              <a:t>http</a:t>
            </a:r>
            <a:endParaRPr lang="en-US" dirty="0">
              <a:solidFill>
                <a:prstClr val="black"/>
              </a:solidFill>
            </a:endParaRPr>
          </a:p>
        </p:txBody>
      </p:sp>
      <p:sp>
        <p:nvSpPr>
          <p:cNvPr id="84" name="Up-Down Arrow 83"/>
          <p:cNvSpPr/>
          <p:nvPr/>
        </p:nvSpPr>
        <p:spPr>
          <a:xfrm>
            <a:off x="6450430" y="693474"/>
            <a:ext cx="399144" cy="52829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1" name="TextBox 30"/>
          <p:cNvSpPr txBox="1"/>
          <p:nvPr/>
        </p:nvSpPr>
        <p:spPr>
          <a:xfrm>
            <a:off x="6969992" y="815115"/>
            <a:ext cx="663914" cy="369332"/>
          </a:xfrm>
          <a:prstGeom prst="rect">
            <a:avLst/>
          </a:prstGeom>
          <a:noFill/>
        </p:spPr>
        <p:txBody>
          <a:bodyPr wrap="none" rtlCol="0">
            <a:spAutoFit/>
          </a:bodyPr>
          <a:lstStyle/>
          <a:p>
            <a:r>
              <a:rPr lang="en-US" altLang="zh-CN" dirty="0" smtClean="0">
                <a:solidFill>
                  <a:prstClr val="black"/>
                </a:solidFill>
              </a:rPr>
              <a:t>https</a:t>
            </a:r>
            <a:endParaRPr lang="en-US" dirty="0">
              <a:solidFill>
                <a:prstClr val="black"/>
              </a:solidFill>
            </a:endParaRPr>
          </a:p>
        </p:txBody>
      </p:sp>
      <p:sp>
        <p:nvSpPr>
          <p:cNvPr id="35" name="TextBox 34"/>
          <p:cNvSpPr txBox="1"/>
          <p:nvPr/>
        </p:nvSpPr>
        <p:spPr>
          <a:xfrm>
            <a:off x="1468841" y="938873"/>
            <a:ext cx="1674457" cy="400110"/>
          </a:xfrm>
          <a:prstGeom prst="rect">
            <a:avLst/>
          </a:prstGeom>
          <a:noFill/>
          <a:ln w="28575" cmpd="sng">
            <a:solidFill>
              <a:schemeClr val="tx1"/>
            </a:solidFill>
          </a:ln>
        </p:spPr>
        <p:txBody>
          <a:bodyPr wrap="none" rtlCol="0">
            <a:spAutoFit/>
          </a:bodyPr>
          <a:lstStyle/>
          <a:p>
            <a:r>
              <a:rPr lang="en-US" altLang="zh-CN" sz="2000" b="1" dirty="0" smtClean="0">
                <a:solidFill>
                  <a:prstClr val="black"/>
                </a:solidFill>
              </a:rPr>
              <a:t>Daimler</a:t>
            </a:r>
            <a:r>
              <a:rPr lang="zh-CN" altLang="en-US" sz="2000" b="1" dirty="0" smtClean="0">
                <a:solidFill>
                  <a:prstClr val="black"/>
                </a:solidFill>
              </a:rPr>
              <a:t> </a:t>
            </a:r>
            <a:r>
              <a:rPr lang="en-US" altLang="zh-CN" sz="2000" b="1" dirty="0" smtClean="0">
                <a:solidFill>
                  <a:prstClr val="black"/>
                </a:solidFill>
              </a:rPr>
              <a:t>ADCC</a:t>
            </a:r>
            <a:endParaRPr lang="en-US" sz="2000" b="1" dirty="0">
              <a:solidFill>
                <a:prstClr val="black"/>
              </a:solidFill>
            </a:endParaRPr>
          </a:p>
        </p:txBody>
      </p:sp>
      <p:grpSp>
        <p:nvGrpSpPr>
          <p:cNvPr id="51" name="组 67"/>
          <p:cNvGrpSpPr/>
          <p:nvPr/>
        </p:nvGrpSpPr>
        <p:grpSpPr>
          <a:xfrm>
            <a:off x="9059092" y="6459634"/>
            <a:ext cx="3063779" cy="261610"/>
            <a:chOff x="9059092" y="6459634"/>
            <a:chExt cx="3063779" cy="261610"/>
          </a:xfrm>
        </p:grpSpPr>
        <p:pic>
          <p:nvPicPr>
            <p:cNvPr id="57" name="图片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59" name="文本框 58"/>
            <p:cNvSpPr txBox="1"/>
            <p:nvPr/>
          </p:nvSpPr>
          <p:spPr>
            <a:xfrm>
              <a:off x="10104961" y="6459634"/>
              <a:ext cx="2017910" cy="261610"/>
            </a:xfrm>
            <a:prstGeom prst="rect">
              <a:avLst/>
            </a:prstGeom>
            <a:noFill/>
          </p:spPr>
          <p:txBody>
            <a:bodyPr wrap="square" rtlCol="0">
              <a:spAutoFit/>
            </a:bodyPr>
            <a:lstStyle/>
            <a:p>
              <a:r>
                <a:rPr kumimoji="1" lang="de-DE" altLang="zh-CN" sz="1100" dirty="0">
                  <a:solidFill>
                    <a:prstClr val="black">
                      <a:lumMod val="65000"/>
                      <a:lumOff val="35000"/>
                    </a:prstClr>
                  </a:solidFill>
                </a:rPr>
                <a:t>©</a:t>
              </a:r>
              <a:r>
                <a:rPr kumimoji="1" lang="en-US" altLang="zh-CN" sz="1100" dirty="0">
                  <a:solidFill>
                    <a:prstClr val="black">
                      <a:lumMod val="65000"/>
                      <a:lumOff val="35000"/>
                    </a:prstClr>
                  </a:solidFill>
                </a:rPr>
                <a:t>2019</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NTT</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DATA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China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Tree>
    <p:extLst>
      <p:ext uri="{BB962C8B-B14F-4D97-AF65-F5344CB8AC3E}">
        <p14:creationId xmlns:p14="http://schemas.microsoft.com/office/powerpoint/2010/main" val="2427771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矩形 131"/>
          <p:cNvSpPr/>
          <p:nvPr/>
        </p:nvSpPr>
        <p:spPr>
          <a:xfrm>
            <a:off x="759178" y="153756"/>
            <a:ext cx="1874231" cy="461665"/>
          </a:xfrm>
          <a:prstGeom prst="rect">
            <a:avLst/>
          </a:prstGeom>
        </p:spPr>
        <p:txBody>
          <a:bodyPr wrap="none">
            <a:spAutoFit/>
          </a:bodyPr>
          <a:lstStyle/>
          <a:p>
            <a:r>
              <a:rPr lang="en-US" altLang="zh-CN" sz="2400" dirty="0">
                <a:solidFill>
                  <a:srgbClr val="4473C4"/>
                </a:solidFill>
                <a:latin typeface="Impact" charset="0"/>
                <a:ea typeface="Impact" charset="0"/>
                <a:cs typeface="Impact" charset="0"/>
                <a:sym typeface="Segoe UI" panose="020B0502040204020203" pitchFamily="34" charset="0"/>
              </a:rPr>
              <a:t>Solution</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Pool</a:t>
            </a:r>
          </a:p>
        </p:txBody>
      </p:sp>
      <p:sp>
        <p:nvSpPr>
          <p:cNvPr id="133"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4"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68" name="组 67"/>
          <p:cNvGrpSpPr/>
          <p:nvPr/>
        </p:nvGrpSpPr>
        <p:grpSpPr>
          <a:xfrm>
            <a:off x="9059092" y="6459634"/>
            <a:ext cx="3063779" cy="261610"/>
            <a:chOff x="9059092" y="6459634"/>
            <a:chExt cx="3063779" cy="261610"/>
          </a:xfrm>
        </p:grpSpPr>
        <p:pic>
          <p:nvPicPr>
            <p:cNvPr id="70" name="图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71" name="文本框 70"/>
            <p:cNvSpPr txBox="1"/>
            <p:nvPr/>
          </p:nvSpPr>
          <p:spPr>
            <a:xfrm>
              <a:off x="10104961" y="6459634"/>
              <a:ext cx="2017910" cy="261610"/>
            </a:xfrm>
            <a:prstGeom prst="rect">
              <a:avLst/>
            </a:prstGeom>
            <a:noFill/>
          </p:spPr>
          <p:txBody>
            <a:bodyPr wrap="square" rtlCol="0">
              <a:spAutoFit/>
            </a:bodyPr>
            <a:lstStyle/>
            <a:p>
              <a:r>
                <a:rPr kumimoji="1" lang="de-DE" altLang="zh-CN" sz="1100" dirty="0">
                  <a:solidFill>
                    <a:prstClr val="black">
                      <a:lumMod val="65000"/>
                      <a:lumOff val="35000"/>
                    </a:prstClr>
                  </a:solidFill>
                </a:rPr>
                <a:t>©</a:t>
              </a:r>
              <a:r>
                <a:rPr kumimoji="1" lang="en-US" altLang="zh-CN" sz="1100" dirty="0">
                  <a:solidFill>
                    <a:prstClr val="black">
                      <a:lumMod val="65000"/>
                      <a:lumOff val="35000"/>
                    </a:prstClr>
                  </a:solidFill>
                </a:rPr>
                <a:t>2019</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NTT</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DATA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China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
        <p:nvSpPr>
          <p:cNvPr id="78" name="文本框 77"/>
          <p:cNvSpPr txBox="1"/>
          <p:nvPr/>
        </p:nvSpPr>
        <p:spPr>
          <a:xfrm>
            <a:off x="748027" y="542266"/>
            <a:ext cx="1912703" cy="261610"/>
          </a:xfrm>
          <a:prstGeom prst="rect">
            <a:avLst/>
          </a:prstGeom>
          <a:noFill/>
        </p:spPr>
        <p:txBody>
          <a:bodyPr wrap="none" rtlCol="0">
            <a:spAutoFit/>
          </a:bodyPr>
          <a:lstStyle/>
          <a:p>
            <a:pPr>
              <a:defRPr/>
            </a:pPr>
            <a:r>
              <a:rPr kumimoji="1" lang="de-DE" altLang="zh-CN" sz="1100" kern="0" dirty="0">
                <a:solidFill>
                  <a:prstClr val="white">
                    <a:lumMod val="50000"/>
                  </a:prstClr>
                </a:solidFill>
              </a:rPr>
              <a:t>Solution pool of </a:t>
            </a:r>
            <a:r>
              <a:rPr kumimoji="1" lang="de-DE" altLang="zh-CN" sz="1100" dirty="0">
                <a:solidFill>
                  <a:prstClr val="white">
                    <a:lumMod val="50000"/>
                  </a:prstClr>
                </a:solidFill>
              </a:rPr>
              <a:t>NTT platform</a:t>
            </a:r>
            <a:r>
              <a:rPr kumimoji="1" lang="de-DE" altLang="zh-CN" sz="1100" kern="0" dirty="0" smtClean="0">
                <a:solidFill>
                  <a:prstClr val="white">
                    <a:lumMod val="50000"/>
                  </a:prstClr>
                </a:solidFill>
              </a:rPr>
              <a:t> </a:t>
            </a:r>
            <a:endParaRPr kumimoji="1" lang="de-DE" altLang="zh-CN" sz="1100" kern="0" dirty="0">
              <a:solidFill>
                <a:prstClr val="white">
                  <a:lumMod val="50000"/>
                </a:prstClr>
              </a:solidFill>
            </a:endParaRPr>
          </a:p>
        </p:txBody>
      </p:sp>
      <p:grpSp>
        <p:nvGrpSpPr>
          <p:cNvPr id="51" name="组 6"/>
          <p:cNvGrpSpPr/>
          <p:nvPr/>
        </p:nvGrpSpPr>
        <p:grpSpPr>
          <a:xfrm>
            <a:off x="6732545" y="3987741"/>
            <a:ext cx="4861389" cy="2099660"/>
            <a:chOff x="1278881" y="1259137"/>
            <a:chExt cx="3486038" cy="1171379"/>
          </a:xfrm>
        </p:grpSpPr>
        <p:sp>
          <p:nvSpPr>
            <p:cNvPr id="52" name="平行四边形 4"/>
            <p:cNvSpPr/>
            <p:nvPr/>
          </p:nvSpPr>
          <p:spPr>
            <a:xfrm rot="5400000">
              <a:off x="1744669" y="1153285"/>
              <a:ext cx="811443" cy="1743019"/>
            </a:xfrm>
            <a:prstGeom prst="parallelogram">
              <a:avLst>
                <a:gd name="adj" fmla="val 4443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404040"/>
                </a:solidFill>
              </a:endParaRPr>
            </a:p>
          </p:txBody>
        </p:sp>
        <p:sp>
          <p:nvSpPr>
            <p:cNvPr id="53" name="菱形 3"/>
            <p:cNvSpPr/>
            <p:nvPr/>
          </p:nvSpPr>
          <p:spPr>
            <a:xfrm>
              <a:off x="1278881" y="1259137"/>
              <a:ext cx="3483849" cy="723133"/>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solidFill>
                  <a:srgbClr val="404040"/>
                </a:solidFill>
              </a:endParaRPr>
            </a:p>
          </p:txBody>
        </p:sp>
        <p:sp>
          <p:nvSpPr>
            <p:cNvPr id="54" name="平行四边形 5"/>
            <p:cNvSpPr/>
            <p:nvPr/>
          </p:nvSpPr>
          <p:spPr>
            <a:xfrm rot="16200000" flipH="1">
              <a:off x="3487688" y="1153285"/>
              <a:ext cx="811443" cy="1743019"/>
            </a:xfrm>
            <a:prstGeom prst="parallelogram">
              <a:avLst>
                <a:gd name="adj" fmla="val 44433"/>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404040"/>
                </a:solidFill>
              </a:endParaRPr>
            </a:p>
          </p:txBody>
        </p:sp>
      </p:grpSp>
      <p:grpSp>
        <p:nvGrpSpPr>
          <p:cNvPr id="55" name="组 7"/>
          <p:cNvGrpSpPr/>
          <p:nvPr/>
        </p:nvGrpSpPr>
        <p:grpSpPr>
          <a:xfrm>
            <a:off x="7073898" y="3307200"/>
            <a:ext cx="4178683" cy="1804793"/>
            <a:chOff x="1278881" y="1259137"/>
            <a:chExt cx="3486038" cy="1171379"/>
          </a:xfrm>
        </p:grpSpPr>
        <p:sp>
          <p:nvSpPr>
            <p:cNvPr id="56" name="平行四边形 8"/>
            <p:cNvSpPr/>
            <p:nvPr/>
          </p:nvSpPr>
          <p:spPr>
            <a:xfrm rot="5400000">
              <a:off x="1744669" y="1153285"/>
              <a:ext cx="811443" cy="1743019"/>
            </a:xfrm>
            <a:prstGeom prst="parallelogram">
              <a:avLst>
                <a:gd name="adj" fmla="val 4443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404040"/>
                </a:solidFill>
              </a:endParaRPr>
            </a:p>
          </p:txBody>
        </p:sp>
        <p:sp>
          <p:nvSpPr>
            <p:cNvPr id="57" name="菱形 9"/>
            <p:cNvSpPr/>
            <p:nvPr/>
          </p:nvSpPr>
          <p:spPr>
            <a:xfrm>
              <a:off x="1278881" y="1259137"/>
              <a:ext cx="3483849" cy="723133"/>
            </a:xfrm>
            <a:prstGeom prst="diamond">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solidFill>
                  <a:srgbClr val="404040"/>
                </a:solidFill>
              </a:endParaRPr>
            </a:p>
          </p:txBody>
        </p:sp>
        <p:sp>
          <p:nvSpPr>
            <p:cNvPr id="58" name="平行四边形 10"/>
            <p:cNvSpPr/>
            <p:nvPr/>
          </p:nvSpPr>
          <p:spPr>
            <a:xfrm rot="16200000" flipH="1">
              <a:off x="3487688" y="1153285"/>
              <a:ext cx="811443" cy="1743019"/>
            </a:xfrm>
            <a:prstGeom prst="parallelogram">
              <a:avLst>
                <a:gd name="adj" fmla="val 44433"/>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404040"/>
                </a:solidFill>
              </a:endParaRPr>
            </a:p>
          </p:txBody>
        </p:sp>
      </p:grpSp>
      <p:grpSp>
        <p:nvGrpSpPr>
          <p:cNvPr id="59" name="组 11"/>
          <p:cNvGrpSpPr/>
          <p:nvPr/>
        </p:nvGrpSpPr>
        <p:grpSpPr>
          <a:xfrm>
            <a:off x="7390805" y="2738315"/>
            <a:ext cx="3544869" cy="1531045"/>
            <a:chOff x="1278881" y="1259137"/>
            <a:chExt cx="3486038" cy="1171379"/>
          </a:xfrm>
        </p:grpSpPr>
        <p:sp>
          <p:nvSpPr>
            <p:cNvPr id="60" name="平行四边形 12"/>
            <p:cNvSpPr/>
            <p:nvPr/>
          </p:nvSpPr>
          <p:spPr>
            <a:xfrm rot="5400000">
              <a:off x="1744669" y="1153285"/>
              <a:ext cx="811443" cy="1743019"/>
            </a:xfrm>
            <a:prstGeom prst="parallelogram">
              <a:avLst>
                <a:gd name="adj" fmla="val 4443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404040"/>
                </a:solidFill>
              </a:endParaRPr>
            </a:p>
          </p:txBody>
        </p:sp>
        <p:sp>
          <p:nvSpPr>
            <p:cNvPr id="61" name="菱形 13"/>
            <p:cNvSpPr/>
            <p:nvPr/>
          </p:nvSpPr>
          <p:spPr>
            <a:xfrm>
              <a:off x="1278881" y="1259137"/>
              <a:ext cx="3483849" cy="723133"/>
            </a:xfrm>
            <a:prstGeom prst="diamond">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solidFill>
                  <a:srgbClr val="404040"/>
                </a:solidFill>
              </a:endParaRPr>
            </a:p>
          </p:txBody>
        </p:sp>
        <p:sp>
          <p:nvSpPr>
            <p:cNvPr id="62" name="平行四边形 14"/>
            <p:cNvSpPr/>
            <p:nvPr/>
          </p:nvSpPr>
          <p:spPr>
            <a:xfrm rot="16200000" flipH="1">
              <a:off x="3487688" y="1153285"/>
              <a:ext cx="811443" cy="1743019"/>
            </a:xfrm>
            <a:prstGeom prst="parallelogram">
              <a:avLst>
                <a:gd name="adj" fmla="val 44433"/>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404040"/>
                </a:solidFill>
              </a:endParaRPr>
            </a:p>
          </p:txBody>
        </p:sp>
      </p:grpSp>
      <p:grpSp>
        <p:nvGrpSpPr>
          <p:cNvPr id="63" name="组 15"/>
          <p:cNvGrpSpPr/>
          <p:nvPr/>
        </p:nvGrpSpPr>
        <p:grpSpPr>
          <a:xfrm>
            <a:off x="7824032" y="2294878"/>
            <a:ext cx="2678415" cy="1156821"/>
            <a:chOff x="1278881" y="1259137"/>
            <a:chExt cx="3486038" cy="1171379"/>
          </a:xfrm>
          <a:solidFill>
            <a:schemeClr val="tx2"/>
          </a:solidFill>
        </p:grpSpPr>
        <p:sp>
          <p:nvSpPr>
            <p:cNvPr id="64" name="平行四边形 16"/>
            <p:cNvSpPr/>
            <p:nvPr/>
          </p:nvSpPr>
          <p:spPr>
            <a:xfrm rot="5400000">
              <a:off x="1744669" y="1153285"/>
              <a:ext cx="811443" cy="1743019"/>
            </a:xfrm>
            <a:prstGeom prst="parallelogram">
              <a:avLst>
                <a:gd name="adj" fmla="val 44433"/>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404040"/>
                </a:solidFill>
              </a:endParaRPr>
            </a:p>
          </p:txBody>
        </p:sp>
        <p:sp>
          <p:nvSpPr>
            <p:cNvPr id="65" name="菱形 17"/>
            <p:cNvSpPr/>
            <p:nvPr/>
          </p:nvSpPr>
          <p:spPr>
            <a:xfrm>
              <a:off x="1278881" y="1259137"/>
              <a:ext cx="3483849" cy="723133"/>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solidFill>
                  <a:srgbClr val="404040"/>
                </a:solidFill>
              </a:endParaRPr>
            </a:p>
          </p:txBody>
        </p:sp>
        <p:sp>
          <p:nvSpPr>
            <p:cNvPr id="66" name="平行四边形 18"/>
            <p:cNvSpPr/>
            <p:nvPr/>
          </p:nvSpPr>
          <p:spPr>
            <a:xfrm rot="16200000" flipH="1">
              <a:off x="3487688" y="1153285"/>
              <a:ext cx="811443" cy="1743019"/>
            </a:xfrm>
            <a:prstGeom prst="parallelogram">
              <a:avLst>
                <a:gd name="adj" fmla="val 44433"/>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404040"/>
                </a:solidFill>
              </a:endParaRPr>
            </a:p>
          </p:txBody>
        </p:sp>
      </p:grpSp>
      <p:sp>
        <p:nvSpPr>
          <p:cNvPr id="67" name="矩形 28"/>
          <p:cNvSpPr/>
          <p:nvPr/>
        </p:nvSpPr>
        <p:spPr>
          <a:xfrm>
            <a:off x="5214323" y="2697170"/>
            <a:ext cx="975395" cy="338554"/>
          </a:xfrm>
          <a:prstGeom prst="rect">
            <a:avLst/>
          </a:prstGeom>
        </p:spPr>
        <p:txBody>
          <a:bodyPr wrap="none">
            <a:spAutoFit/>
          </a:bodyPr>
          <a:lstStyle/>
          <a:p>
            <a:pPr algn="r"/>
            <a:r>
              <a:rPr lang="en-US" altLang="zh-CN" sz="1600" b="1" dirty="0">
                <a:solidFill>
                  <a:srgbClr val="44546A"/>
                </a:solidFill>
              </a:rPr>
              <a:t>API Layer</a:t>
            </a:r>
            <a:endParaRPr lang="zh-CN" altLang="en-US" sz="1600" b="1" dirty="0">
              <a:solidFill>
                <a:srgbClr val="44546A"/>
              </a:solidFill>
            </a:endParaRPr>
          </a:p>
        </p:txBody>
      </p:sp>
      <p:cxnSp>
        <p:nvCxnSpPr>
          <p:cNvPr id="69" name="直线连接符 30"/>
          <p:cNvCxnSpPr>
            <a:stCxn id="82" idx="3"/>
            <a:endCxn id="66" idx="3"/>
          </p:cNvCxnSpPr>
          <p:nvPr/>
        </p:nvCxnSpPr>
        <p:spPr>
          <a:xfrm>
            <a:off x="6189718" y="2866447"/>
            <a:ext cx="1634314" cy="6537"/>
          </a:xfrm>
          <a:prstGeom prst="line">
            <a:avLst/>
          </a:prstGeom>
          <a:ln w="12700" cmpd="sng">
            <a:solidFill>
              <a:schemeClr val="tx2"/>
            </a:solidFill>
            <a:headEnd type="oval"/>
          </a:ln>
        </p:spPr>
        <p:style>
          <a:lnRef idx="2">
            <a:schemeClr val="accent1"/>
          </a:lnRef>
          <a:fillRef idx="0">
            <a:schemeClr val="accent1"/>
          </a:fillRef>
          <a:effectRef idx="1">
            <a:schemeClr val="accent1"/>
          </a:effectRef>
          <a:fontRef idx="minor">
            <a:schemeClr val="tx1"/>
          </a:fontRef>
        </p:style>
      </p:cxnSp>
      <p:sp>
        <p:nvSpPr>
          <p:cNvPr id="79" name="矩形 39"/>
          <p:cNvSpPr/>
          <p:nvPr/>
        </p:nvSpPr>
        <p:spPr>
          <a:xfrm>
            <a:off x="2166067" y="3345556"/>
            <a:ext cx="1658596" cy="338554"/>
          </a:xfrm>
          <a:prstGeom prst="rect">
            <a:avLst/>
          </a:prstGeom>
        </p:spPr>
        <p:txBody>
          <a:bodyPr wrap="none">
            <a:spAutoFit/>
          </a:bodyPr>
          <a:lstStyle/>
          <a:p>
            <a:pPr algn="r"/>
            <a:r>
              <a:rPr lang="en-US" altLang="zh-CN" sz="1600" b="1" dirty="0">
                <a:solidFill>
                  <a:srgbClr val="ED7D31"/>
                </a:solidFill>
              </a:rPr>
              <a:t>Application Layer</a:t>
            </a:r>
            <a:endParaRPr lang="zh-CN" altLang="en-US" sz="1600" b="1" dirty="0">
              <a:solidFill>
                <a:srgbClr val="ED7D31"/>
              </a:solidFill>
            </a:endParaRPr>
          </a:p>
        </p:txBody>
      </p:sp>
      <p:cxnSp>
        <p:nvCxnSpPr>
          <p:cNvPr id="80" name="直线连接符 40"/>
          <p:cNvCxnSpPr>
            <a:endCxn id="62" idx="3"/>
          </p:cNvCxnSpPr>
          <p:nvPr/>
        </p:nvCxnSpPr>
        <p:spPr>
          <a:xfrm flipV="1">
            <a:off x="3824663" y="3503439"/>
            <a:ext cx="3566142" cy="11394"/>
          </a:xfrm>
          <a:prstGeom prst="line">
            <a:avLst/>
          </a:prstGeom>
          <a:ln w="12700" cmpd="sng">
            <a:solidFill>
              <a:schemeClr val="accent2">
                <a:lumMod val="60000"/>
                <a:lumOff val="40000"/>
              </a:schemeClr>
            </a:solidFill>
            <a:headEnd type="oval"/>
          </a:ln>
        </p:spPr>
        <p:style>
          <a:lnRef idx="2">
            <a:schemeClr val="accent1"/>
          </a:lnRef>
          <a:fillRef idx="0">
            <a:schemeClr val="accent1"/>
          </a:fillRef>
          <a:effectRef idx="1">
            <a:schemeClr val="accent1"/>
          </a:effectRef>
          <a:fontRef idx="minor">
            <a:schemeClr val="tx1"/>
          </a:fontRef>
        </p:style>
      </p:cxnSp>
      <p:sp>
        <p:nvSpPr>
          <p:cNvPr id="81" name="矩形 44"/>
          <p:cNvSpPr/>
          <p:nvPr/>
        </p:nvSpPr>
        <p:spPr>
          <a:xfrm>
            <a:off x="3606068" y="4034662"/>
            <a:ext cx="1833515" cy="338554"/>
          </a:xfrm>
          <a:prstGeom prst="rect">
            <a:avLst/>
          </a:prstGeom>
        </p:spPr>
        <p:txBody>
          <a:bodyPr wrap="none">
            <a:spAutoFit/>
          </a:bodyPr>
          <a:lstStyle/>
          <a:p>
            <a:pPr algn="r"/>
            <a:r>
              <a:rPr lang="en-US" altLang="zh-CN" sz="1600" b="1" dirty="0">
                <a:solidFill>
                  <a:srgbClr val="A5A5A5"/>
                </a:solidFill>
              </a:rPr>
              <a:t>Virtualization Layer</a:t>
            </a:r>
            <a:endParaRPr lang="zh-CN" altLang="en-US" sz="1600" b="1" dirty="0">
              <a:solidFill>
                <a:srgbClr val="A5A5A5"/>
              </a:solidFill>
            </a:endParaRPr>
          </a:p>
        </p:txBody>
      </p:sp>
      <p:cxnSp>
        <p:nvCxnSpPr>
          <p:cNvPr id="82" name="直线连接符 45"/>
          <p:cNvCxnSpPr>
            <a:endCxn id="58" idx="3"/>
          </p:cNvCxnSpPr>
          <p:nvPr/>
        </p:nvCxnSpPr>
        <p:spPr>
          <a:xfrm>
            <a:off x="5439583" y="4203939"/>
            <a:ext cx="1634315" cy="5186"/>
          </a:xfrm>
          <a:prstGeom prst="line">
            <a:avLst/>
          </a:prstGeom>
          <a:ln w="12700" cmpd="sng">
            <a:solidFill>
              <a:schemeClr val="accent3">
                <a:lumMod val="60000"/>
                <a:lumOff val="40000"/>
              </a:schemeClr>
            </a:solidFill>
            <a:headEnd type="oval"/>
          </a:ln>
        </p:spPr>
        <p:style>
          <a:lnRef idx="2">
            <a:schemeClr val="accent1"/>
          </a:lnRef>
          <a:fillRef idx="0">
            <a:schemeClr val="accent1"/>
          </a:fillRef>
          <a:effectRef idx="1">
            <a:schemeClr val="accent1"/>
          </a:effectRef>
          <a:fontRef idx="minor">
            <a:schemeClr val="tx1"/>
          </a:fontRef>
        </p:style>
      </p:cxnSp>
      <p:sp>
        <p:nvSpPr>
          <p:cNvPr id="83" name="矩形 52"/>
          <p:cNvSpPr/>
          <p:nvPr/>
        </p:nvSpPr>
        <p:spPr>
          <a:xfrm>
            <a:off x="1303135" y="4887515"/>
            <a:ext cx="1863267" cy="338554"/>
          </a:xfrm>
          <a:prstGeom prst="rect">
            <a:avLst/>
          </a:prstGeom>
        </p:spPr>
        <p:txBody>
          <a:bodyPr wrap="none">
            <a:spAutoFit/>
          </a:bodyPr>
          <a:lstStyle/>
          <a:p>
            <a:pPr algn="r"/>
            <a:r>
              <a:rPr lang="en-US" altLang="zh-CN" sz="1600" b="1" dirty="0">
                <a:solidFill>
                  <a:srgbClr val="4472C4"/>
                </a:solidFill>
              </a:rPr>
              <a:t>Infrastructure Layer</a:t>
            </a:r>
            <a:endParaRPr lang="zh-CN" altLang="en-US" sz="1600" b="1" dirty="0">
              <a:solidFill>
                <a:srgbClr val="4472C4"/>
              </a:solidFill>
            </a:endParaRPr>
          </a:p>
        </p:txBody>
      </p:sp>
      <p:cxnSp>
        <p:nvCxnSpPr>
          <p:cNvPr id="84" name="直线连接符 53"/>
          <p:cNvCxnSpPr>
            <a:endCxn id="54" idx="3"/>
          </p:cNvCxnSpPr>
          <p:nvPr/>
        </p:nvCxnSpPr>
        <p:spPr>
          <a:xfrm flipV="1">
            <a:off x="3166402" y="5037023"/>
            <a:ext cx="3566143" cy="19769"/>
          </a:xfrm>
          <a:prstGeom prst="line">
            <a:avLst/>
          </a:prstGeom>
          <a:ln w="12700" cmpd="sng">
            <a:solidFill>
              <a:schemeClr val="accent1">
                <a:lumMod val="60000"/>
                <a:lumOff val="40000"/>
              </a:schemeClr>
            </a:solidFill>
            <a:headEnd type="oval"/>
          </a:ln>
        </p:spPr>
        <p:style>
          <a:lnRef idx="2">
            <a:schemeClr val="accent1"/>
          </a:lnRef>
          <a:fillRef idx="0">
            <a:schemeClr val="accent1"/>
          </a:fillRef>
          <a:effectRef idx="1">
            <a:schemeClr val="accent1"/>
          </a:effectRef>
          <a:fontRef idx="minor">
            <a:schemeClr val="tx1"/>
          </a:fontRef>
        </p:style>
      </p:cxnSp>
      <p:pic>
        <p:nvPicPr>
          <p:cNvPr id="85"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66457">
            <a:off x="9169548" y="3658772"/>
            <a:ext cx="556484" cy="385365"/>
          </a:xfrm>
          <a:prstGeom prst="rect">
            <a:avLst/>
          </a:prstGeom>
        </p:spPr>
      </p:pic>
      <p:pic>
        <p:nvPicPr>
          <p:cNvPr id="86"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2949" y="3368241"/>
            <a:ext cx="333897" cy="333897"/>
          </a:xfrm>
          <a:prstGeom prst="rect">
            <a:avLst/>
          </a:prstGeom>
        </p:spPr>
      </p:pic>
      <p:pic>
        <p:nvPicPr>
          <p:cNvPr id="87" name="Picture 4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5085" y="3522795"/>
            <a:ext cx="254393" cy="254393"/>
          </a:xfrm>
          <a:prstGeom prst="rect">
            <a:avLst/>
          </a:prstGeom>
        </p:spPr>
      </p:pic>
      <p:pic>
        <p:nvPicPr>
          <p:cNvPr id="88" name="Picture 15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88543" y="2958010"/>
            <a:ext cx="197002" cy="264215"/>
          </a:xfrm>
          <a:prstGeom prst="rect">
            <a:avLst/>
          </a:prstGeom>
        </p:spPr>
      </p:pic>
      <p:pic>
        <p:nvPicPr>
          <p:cNvPr id="89" name="Bild 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05813" y="2785588"/>
            <a:ext cx="190311" cy="190311"/>
          </a:xfrm>
          <a:prstGeom prst="rect">
            <a:avLst/>
          </a:prstGeom>
        </p:spPr>
      </p:pic>
      <p:pic>
        <p:nvPicPr>
          <p:cNvPr id="90"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374760">
            <a:off x="10015864" y="2881674"/>
            <a:ext cx="235514" cy="235514"/>
          </a:xfrm>
          <a:prstGeom prst="rect">
            <a:avLst/>
          </a:prstGeom>
        </p:spPr>
      </p:pic>
      <p:pic>
        <p:nvPicPr>
          <p:cNvPr id="91"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502910">
            <a:off x="9406258" y="3000531"/>
            <a:ext cx="225437" cy="225437"/>
          </a:xfrm>
          <a:prstGeom prst="rect">
            <a:avLst/>
          </a:prstGeom>
        </p:spPr>
      </p:pic>
      <p:grpSp>
        <p:nvGrpSpPr>
          <p:cNvPr id="92" name="Group 19"/>
          <p:cNvGrpSpPr/>
          <p:nvPr/>
        </p:nvGrpSpPr>
        <p:grpSpPr>
          <a:xfrm>
            <a:off x="7083200" y="4167839"/>
            <a:ext cx="777777" cy="480020"/>
            <a:chOff x="7083200" y="4167839"/>
            <a:chExt cx="777777" cy="480020"/>
          </a:xfrm>
        </p:grpSpPr>
        <p:pic>
          <p:nvPicPr>
            <p:cNvPr id="93" name="Bild 198"/>
            <p:cNvPicPr>
              <a:picLocks noChangeAspect="1"/>
            </p:cNvPicPr>
            <p:nvPr/>
          </p:nvPicPr>
          <p:blipFill rotWithShape="1">
            <a:blip r:embed="rId11" cstate="screen">
              <a:extLst>
                <a:ext uri="{28A0092B-C50C-407E-A947-70E740481C1C}">
                  <a14:useLocalDpi xmlns:a14="http://schemas.microsoft.com/office/drawing/2010/main"/>
                </a:ext>
              </a:extLst>
            </a:blip>
            <a:srcRect l="-4" b="-23812"/>
            <a:stretch/>
          </p:blipFill>
          <p:spPr>
            <a:xfrm>
              <a:off x="7299685" y="4167839"/>
              <a:ext cx="269230" cy="284660"/>
            </a:xfrm>
            <a:prstGeom prst="rect">
              <a:avLst/>
            </a:prstGeom>
          </p:spPr>
        </p:pic>
        <p:sp>
          <p:nvSpPr>
            <p:cNvPr id="94" name="TextBox 10"/>
            <p:cNvSpPr txBox="1"/>
            <p:nvPr/>
          </p:nvSpPr>
          <p:spPr>
            <a:xfrm>
              <a:off x="7083200" y="4386249"/>
              <a:ext cx="777777" cy="261610"/>
            </a:xfrm>
            <a:prstGeom prst="rect">
              <a:avLst/>
            </a:prstGeom>
            <a:noFill/>
          </p:spPr>
          <p:txBody>
            <a:bodyPr wrap="none" rtlCol="0">
              <a:spAutoFit/>
            </a:bodyPr>
            <a:lstStyle/>
            <a:p>
              <a:r>
                <a:rPr lang="en-US" sz="1050">
                  <a:solidFill>
                    <a:prstClr val="black"/>
                  </a:solidFill>
                </a:rPr>
                <a:t>Open shift</a:t>
              </a:r>
            </a:p>
          </p:txBody>
        </p:sp>
      </p:grpSp>
      <p:grpSp>
        <p:nvGrpSpPr>
          <p:cNvPr id="95" name="Group 20"/>
          <p:cNvGrpSpPr/>
          <p:nvPr/>
        </p:nvGrpSpPr>
        <p:grpSpPr>
          <a:xfrm>
            <a:off x="7915630" y="4370895"/>
            <a:ext cx="570990" cy="498332"/>
            <a:chOff x="7915630" y="4370895"/>
            <a:chExt cx="570990" cy="498332"/>
          </a:xfrm>
        </p:grpSpPr>
        <p:pic>
          <p:nvPicPr>
            <p:cNvPr id="96" name="Bild 21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036075" y="4370895"/>
              <a:ext cx="267897" cy="267897"/>
            </a:xfrm>
            <a:prstGeom prst="rect">
              <a:avLst/>
            </a:prstGeom>
          </p:spPr>
        </p:pic>
        <p:sp>
          <p:nvSpPr>
            <p:cNvPr id="97" name="TextBox 428"/>
            <p:cNvSpPr txBox="1"/>
            <p:nvPr/>
          </p:nvSpPr>
          <p:spPr>
            <a:xfrm>
              <a:off x="7915630" y="4615311"/>
              <a:ext cx="570990" cy="253916"/>
            </a:xfrm>
            <a:prstGeom prst="rect">
              <a:avLst/>
            </a:prstGeom>
            <a:noFill/>
          </p:spPr>
          <p:txBody>
            <a:bodyPr wrap="none" rtlCol="0">
              <a:spAutoFit/>
            </a:bodyPr>
            <a:lstStyle/>
            <a:p>
              <a:r>
                <a:rPr lang="en-US" sz="1050">
                  <a:solidFill>
                    <a:prstClr val="black"/>
                  </a:solidFill>
                </a:rPr>
                <a:t>Docker</a:t>
              </a:r>
            </a:p>
          </p:txBody>
        </p:sp>
      </p:grpSp>
      <p:sp>
        <p:nvSpPr>
          <p:cNvPr id="98" name="TextBox 431"/>
          <p:cNvSpPr txBox="1"/>
          <p:nvPr/>
        </p:nvSpPr>
        <p:spPr>
          <a:xfrm rot="20578158" flipH="1">
            <a:off x="9358108" y="3153519"/>
            <a:ext cx="498999" cy="230832"/>
          </a:xfrm>
          <a:prstGeom prst="rect">
            <a:avLst/>
          </a:prstGeom>
          <a:noFill/>
        </p:spPr>
        <p:txBody>
          <a:bodyPr wrap="square" rtlCol="0">
            <a:spAutoFit/>
          </a:bodyPr>
          <a:lstStyle/>
          <a:p>
            <a:r>
              <a:rPr lang="en-US" altLang="zh-CN" sz="900">
                <a:solidFill>
                  <a:srgbClr val="00B050"/>
                </a:solidFill>
              </a:rPr>
              <a:t>Nginx</a:t>
            </a:r>
            <a:endParaRPr lang="en-US" sz="900">
              <a:solidFill>
                <a:srgbClr val="00B050"/>
              </a:solidFill>
            </a:endParaRPr>
          </a:p>
        </p:txBody>
      </p:sp>
      <p:sp>
        <p:nvSpPr>
          <p:cNvPr id="99" name="TextBox 432"/>
          <p:cNvSpPr txBox="1"/>
          <p:nvPr/>
        </p:nvSpPr>
        <p:spPr>
          <a:xfrm>
            <a:off x="7738677" y="2937927"/>
            <a:ext cx="644728" cy="215444"/>
          </a:xfrm>
          <a:prstGeom prst="rect">
            <a:avLst/>
          </a:prstGeom>
          <a:noFill/>
        </p:spPr>
        <p:txBody>
          <a:bodyPr wrap="none" rtlCol="0">
            <a:spAutoFit/>
          </a:bodyPr>
          <a:lstStyle/>
          <a:p>
            <a:r>
              <a:rPr lang="en-US" altLang="zh-CN" sz="800">
                <a:solidFill>
                  <a:prstClr val="white"/>
                </a:solidFill>
              </a:rPr>
              <a:t>Springboot</a:t>
            </a:r>
            <a:endParaRPr lang="en-US" sz="1050">
              <a:solidFill>
                <a:prstClr val="white"/>
              </a:solidFill>
            </a:endParaRPr>
          </a:p>
        </p:txBody>
      </p:sp>
      <p:sp>
        <p:nvSpPr>
          <p:cNvPr id="100" name="TextBox 433"/>
          <p:cNvSpPr txBox="1"/>
          <p:nvPr/>
        </p:nvSpPr>
        <p:spPr>
          <a:xfrm>
            <a:off x="7417658" y="3680597"/>
            <a:ext cx="377026" cy="253916"/>
          </a:xfrm>
          <a:prstGeom prst="rect">
            <a:avLst/>
          </a:prstGeom>
          <a:noFill/>
        </p:spPr>
        <p:txBody>
          <a:bodyPr wrap="none" rtlCol="0">
            <a:spAutoFit/>
          </a:bodyPr>
          <a:lstStyle/>
          <a:p>
            <a:r>
              <a:rPr lang="en-US" altLang="zh-CN" sz="1050">
                <a:solidFill>
                  <a:prstClr val="black"/>
                </a:solidFill>
              </a:rPr>
              <a:t>ELK</a:t>
            </a:r>
            <a:endParaRPr lang="en-US" sz="1050">
              <a:solidFill>
                <a:prstClr val="black"/>
              </a:solidFill>
            </a:endParaRPr>
          </a:p>
        </p:txBody>
      </p:sp>
      <p:sp>
        <p:nvSpPr>
          <p:cNvPr id="101" name="Rectangle 13"/>
          <p:cNvSpPr/>
          <p:nvPr/>
        </p:nvSpPr>
        <p:spPr>
          <a:xfrm>
            <a:off x="7831822" y="3766206"/>
            <a:ext cx="676404" cy="276999"/>
          </a:xfrm>
          <a:prstGeom prst="rect">
            <a:avLst/>
          </a:prstGeom>
        </p:spPr>
        <p:txBody>
          <a:bodyPr wrap="none">
            <a:spAutoFit/>
          </a:bodyPr>
          <a:lstStyle/>
          <a:p>
            <a:r>
              <a:rPr lang="en-US" altLang="zh-CN" sz="1200">
                <a:solidFill>
                  <a:prstClr val="black"/>
                </a:solidFill>
              </a:rPr>
              <a:t>Grafana</a:t>
            </a:r>
            <a:endParaRPr lang="en-US" sz="1200">
              <a:solidFill>
                <a:prstClr val="black"/>
              </a:solidFill>
            </a:endParaRPr>
          </a:p>
        </p:txBody>
      </p:sp>
      <p:sp>
        <p:nvSpPr>
          <p:cNvPr id="102" name="TextBox 434"/>
          <p:cNvSpPr txBox="1"/>
          <p:nvPr/>
        </p:nvSpPr>
        <p:spPr>
          <a:xfrm>
            <a:off x="9167384" y="3960522"/>
            <a:ext cx="575799" cy="253916"/>
          </a:xfrm>
          <a:prstGeom prst="rect">
            <a:avLst/>
          </a:prstGeom>
          <a:noFill/>
        </p:spPr>
        <p:txBody>
          <a:bodyPr wrap="none" rtlCol="0">
            <a:spAutoFit/>
          </a:bodyPr>
          <a:lstStyle/>
          <a:p>
            <a:r>
              <a:rPr lang="en-US" altLang="zh-CN" sz="1050">
                <a:solidFill>
                  <a:prstClr val="black"/>
                </a:solidFill>
              </a:rPr>
              <a:t>Mongo</a:t>
            </a:r>
            <a:endParaRPr lang="en-US" sz="1050">
              <a:solidFill>
                <a:prstClr val="black"/>
              </a:solidFill>
            </a:endParaRPr>
          </a:p>
        </p:txBody>
      </p:sp>
      <p:pic>
        <p:nvPicPr>
          <p:cNvPr id="103" name="Bild 200"/>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8453619" y="5445049"/>
            <a:ext cx="471827" cy="177407"/>
          </a:xfrm>
          <a:prstGeom prst="rect">
            <a:avLst/>
          </a:prstGeom>
        </p:spPr>
      </p:pic>
      <p:pic>
        <p:nvPicPr>
          <p:cNvPr id="104" name="Bild 20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20648201">
            <a:off x="11065584" y="5091435"/>
            <a:ext cx="252287" cy="252287"/>
          </a:xfrm>
          <a:prstGeom prst="rect">
            <a:avLst/>
          </a:prstGeom>
        </p:spPr>
      </p:pic>
      <p:pic>
        <p:nvPicPr>
          <p:cNvPr id="105" name="Picture 192"/>
          <p:cNvPicPr>
            <a:picLocks noChangeAspect="1"/>
          </p:cNvPicPr>
          <p:nvPr/>
        </p:nvPicPr>
        <p:blipFill>
          <a:blip r:embed="rId15" cstate="print">
            <a:grayscl/>
            <a:extLst>
              <a:ext uri="{28A0092B-C50C-407E-A947-70E740481C1C}">
                <a14:useLocalDpi xmlns:a14="http://schemas.microsoft.com/office/drawing/2010/main" val="0"/>
              </a:ext>
            </a:extLst>
          </a:blip>
          <a:stretch>
            <a:fillRect/>
          </a:stretch>
        </p:blipFill>
        <p:spPr>
          <a:xfrm>
            <a:off x="7349375" y="5204450"/>
            <a:ext cx="465654" cy="265423"/>
          </a:xfrm>
          <a:prstGeom prst="rect">
            <a:avLst/>
          </a:prstGeom>
        </p:spPr>
      </p:pic>
      <p:pic>
        <p:nvPicPr>
          <p:cNvPr id="106" name="Picture 193"/>
          <p:cNvPicPr>
            <a:picLocks noChangeAspect="1"/>
          </p:cNvPicPr>
          <p:nvPr/>
        </p:nvPicPr>
        <p:blipFill rotWithShape="1">
          <a:blip r:embed="rId16" cstate="print">
            <a:extLst>
              <a:ext uri="{28A0092B-C50C-407E-A947-70E740481C1C}">
                <a14:useLocalDpi xmlns:a14="http://schemas.microsoft.com/office/drawing/2010/main" val="0"/>
              </a:ext>
            </a:extLst>
          </a:blip>
          <a:srcRect t="35529" b="29807"/>
          <a:stretch/>
        </p:blipFill>
        <p:spPr>
          <a:xfrm rot="20642540">
            <a:off x="9883026" y="5283934"/>
            <a:ext cx="773617" cy="268166"/>
          </a:xfrm>
          <a:prstGeom prst="rect">
            <a:avLst/>
          </a:prstGeom>
        </p:spPr>
      </p:pic>
      <p:grpSp>
        <p:nvGrpSpPr>
          <p:cNvPr id="107" name="Group 21"/>
          <p:cNvGrpSpPr/>
          <p:nvPr/>
        </p:nvGrpSpPr>
        <p:grpSpPr>
          <a:xfrm rot="20442883">
            <a:off x="9395537" y="4417925"/>
            <a:ext cx="603050" cy="552811"/>
            <a:chOff x="9353866" y="4417395"/>
            <a:chExt cx="603050" cy="552811"/>
          </a:xfrm>
        </p:grpSpPr>
        <p:pic>
          <p:nvPicPr>
            <p:cNvPr id="108" name="Bild 22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450493" y="4417395"/>
              <a:ext cx="307681" cy="307681"/>
            </a:xfrm>
            <a:prstGeom prst="rect">
              <a:avLst/>
            </a:prstGeom>
          </p:spPr>
        </p:pic>
        <p:sp>
          <p:nvSpPr>
            <p:cNvPr id="109" name="TextBox 111"/>
            <p:cNvSpPr txBox="1"/>
            <p:nvPr/>
          </p:nvSpPr>
          <p:spPr>
            <a:xfrm>
              <a:off x="9353866" y="4723985"/>
              <a:ext cx="603050" cy="246221"/>
            </a:xfrm>
            <a:prstGeom prst="rect">
              <a:avLst/>
            </a:prstGeom>
            <a:noFill/>
          </p:spPr>
          <p:txBody>
            <a:bodyPr wrap="none" rtlCol="0">
              <a:spAutoFit/>
            </a:bodyPr>
            <a:lstStyle/>
            <a:p>
              <a:pPr algn="ctr"/>
              <a:r>
                <a:rPr lang="de-DE" sz="1000" dirty="0" smtClean="0">
                  <a:solidFill>
                    <a:prstClr val="black"/>
                  </a:solidFill>
                </a:rPr>
                <a:t>Ansible</a:t>
              </a:r>
              <a:endParaRPr lang="de-DE" sz="1000" dirty="0">
                <a:solidFill>
                  <a:prstClr val="black"/>
                </a:solidFill>
              </a:endParaRPr>
            </a:p>
          </p:txBody>
        </p:sp>
      </p:grpSp>
      <p:pic>
        <p:nvPicPr>
          <p:cNvPr id="110" name="Picture 1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20338886">
            <a:off x="10332287" y="4220822"/>
            <a:ext cx="358147" cy="436660"/>
          </a:xfrm>
          <a:prstGeom prst="rect">
            <a:avLst/>
          </a:prstGeom>
        </p:spPr>
      </p:pic>
      <p:pic>
        <p:nvPicPr>
          <p:cNvPr id="111" name="Picture 16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rot="20393876">
            <a:off x="9827273" y="3545449"/>
            <a:ext cx="444367" cy="330017"/>
          </a:xfrm>
          <a:prstGeom prst="rect">
            <a:avLst/>
          </a:prstGeom>
        </p:spPr>
      </p:pic>
      <p:sp>
        <p:nvSpPr>
          <p:cNvPr id="112" name="TextBox 123"/>
          <p:cNvSpPr txBox="1"/>
          <p:nvPr/>
        </p:nvSpPr>
        <p:spPr>
          <a:xfrm rot="20316200">
            <a:off x="9736948" y="3786889"/>
            <a:ext cx="878767" cy="246221"/>
          </a:xfrm>
          <a:prstGeom prst="rect">
            <a:avLst/>
          </a:prstGeom>
          <a:noFill/>
        </p:spPr>
        <p:txBody>
          <a:bodyPr wrap="none" rtlCol="0">
            <a:spAutoFit/>
          </a:bodyPr>
          <a:lstStyle/>
          <a:p>
            <a:pPr algn="ctr"/>
            <a:r>
              <a:rPr lang="de-DE" sz="1000" dirty="0" smtClean="0">
                <a:solidFill>
                  <a:prstClr val="black"/>
                </a:solidFill>
              </a:rPr>
              <a:t>PostgreSQL</a:t>
            </a:r>
            <a:endParaRPr lang="de-DE" sz="1000" dirty="0">
              <a:solidFill>
                <a:prstClr val="black"/>
              </a:solidFill>
            </a:endParaRPr>
          </a:p>
        </p:txBody>
      </p:sp>
      <p:sp>
        <p:nvSpPr>
          <p:cNvPr id="113" name="TextBox 184"/>
          <p:cNvSpPr txBox="1"/>
          <p:nvPr/>
        </p:nvSpPr>
        <p:spPr>
          <a:xfrm>
            <a:off x="8525203" y="3990953"/>
            <a:ext cx="497251" cy="215444"/>
          </a:xfrm>
          <a:prstGeom prst="rect">
            <a:avLst/>
          </a:prstGeom>
          <a:noFill/>
        </p:spPr>
        <p:txBody>
          <a:bodyPr wrap="none" rtlCol="0">
            <a:spAutoFit/>
          </a:bodyPr>
          <a:lstStyle/>
          <a:p>
            <a:pPr algn="ctr"/>
            <a:r>
              <a:rPr lang="de-DE" sz="800" dirty="0" smtClean="0">
                <a:solidFill>
                  <a:prstClr val="black"/>
                </a:solidFill>
              </a:rPr>
              <a:t>Tomcat</a:t>
            </a:r>
            <a:endParaRPr lang="de-DE" sz="1000" dirty="0">
              <a:solidFill>
                <a:prstClr val="black"/>
              </a:solidFill>
            </a:endParaRPr>
          </a:p>
        </p:txBody>
      </p:sp>
      <p:sp>
        <p:nvSpPr>
          <p:cNvPr id="114" name="TextBox 184"/>
          <p:cNvSpPr txBox="1"/>
          <p:nvPr/>
        </p:nvSpPr>
        <p:spPr>
          <a:xfrm rot="20046735">
            <a:off x="10574574" y="3611000"/>
            <a:ext cx="511680" cy="246221"/>
          </a:xfrm>
          <a:prstGeom prst="rect">
            <a:avLst/>
          </a:prstGeom>
          <a:noFill/>
        </p:spPr>
        <p:txBody>
          <a:bodyPr wrap="none" rtlCol="0">
            <a:spAutoFit/>
          </a:bodyPr>
          <a:lstStyle/>
          <a:p>
            <a:pPr algn="ctr"/>
            <a:r>
              <a:rPr lang="de-DE" sz="1000" dirty="0" smtClean="0">
                <a:solidFill>
                  <a:prstClr val="black"/>
                </a:solidFill>
              </a:rPr>
              <a:t>Redis</a:t>
            </a:r>
            <a:endParaRPr lang="de-DE" sz="1000" dirty="0">
              <a:solidFill>
                <a:prstClr val="black"/>
              </a:solidFill>
            </a:endParaRPr>
          </a:p>
        </p:txBody>
      </p:sp>
      <p:pic>
        <p:nvPicPr>
          <p:cNvPr id="115" name="Picture 48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20620410">
            <a:off x="10326025" y="3386800"/>
            <a:ext cx="631276" cy="331420"/>
          </a:xfrm>
          <a:prstGeom prst="rect">
            <a:avLst/>
          </a:prstGeom>
        </p:spPr>
      </p:pic>
      <p:pic>
        <p:nvPicPr>
          <p:cNvPr id="116" name="Picture 48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496581" y="3683482"/>
            <a:ext cx="529665" cy="353110"/>
          </a:xfrm>
          <a:prstGeom prst="rect">
            <a:avLst/>
          </a:prstGeom>
        </p:spPr>
      </p:pic>
      <p:pic>
        <p:nvPicPr>
          <p:cNvPr id="117" name="Picture 18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642408" y="4434682"/>
            <a:ext cx="362277" cy="351509"/>
          </a:xfrm>
          <a:prstGeom prst="rect">
            <a:avLst/>
          </a:prstGeom>
        </p:spPr>
      </p:pic>
      <p:sp>
        <p:nvSpPr>
          <p:cNvPr id="118" name="TextBox 120"/>
          <p:cNvSpPr txBox="1"/>
          <p:nvPr/>
        </p:nvSpPr>
        <p:spPr>
          <a:xfrm>
            <a:off x="8598076" y="4772424"/>
            <a:ext cx="425117" cy="246221"/>
          </a:xfrm>
          <a:prstGeom prst="rect">
            <a:avLst/>
          </a:prstGeom>
          <a:noFill/>
        </p:spPr>
        <p:txBody>
          <a:bodyPr wrap="none" rtlCol="0">
            <a:spAutoFit/>
          </a:bodyPr>
          <a:lstStyle/>
          <a:p>
            <a:pPr algn="ctr"/>
            <a:r>
              <a:rPr lang="en-US" altLang="zh-CN" sz="1000" dirty="0" smtClean="0">
                <a:solidFill>
                  <a:prstClr val="black"/>
                </a:solidFill>
              </a:rPr>
              <a:t>K8S</a:t>
            </a:r>
            <a:endParaRPr lang="de-DE" sz="1000" dirty="0">
              <a:solidFill>
                <a:prstClr val="black"/>
              </a:solidFill>
            </a:endParaRPr>
          </a:p>
        </p:txBody>
      </p:sp>
      <p:grpSp>
        <p:nvGrpSpPr>
          <p:cNvPr id="119" name="组 15"/>
          <p:cNvGrpSpPr/>
          <p:nvPr/>
        </p:nvGrpSpPr>
        <p:grpSpPr>
          <a:xfrm>
            <a:off x="8204240" y="1979408"/>
            <a:ext cx="2012371" cy="869153"/>
            <a:chOff x="1278881" y="1259137"/>
            <a:chExt cx="3486038" cy="1171379"/>
          </a:xfrm>
          <a:solidFill>
            <a:schemeClr val="tx2"/>
          </a:solidFill>
        </p:grpSpPr>
        <p:sp>
          <p:nvSpPr>
            <p:cNvPr id="120" name="平行四边形 16"/>
            <p:cNvSpPr/>
            <p:nvPr/>
          </p:nvSpPr>
          <p:spPr>
            <a:xfrm rot="5400000">
              <a:off x="1744669" y="1153285"/>
              <a:ext cx="811443" cy="1743019"/>
            </a:xfrm>
            <a:prstGeom prst="parallelogram">
              <a:avLst>
                <a:gd name="adj" fmla="val 44433"/>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404040"/>
                </a:solidFill>
              </a:endParaRPr>
            </a:p>
          </p:txBody>
        </p:sp>
        <p:sp>
          <p:nvSpPr>
            <p:cNvPr id="121" name="菱形 17"/>
            <p:cNvSpPr/>
            <p:nvPr/>
          </p:nvSpPr>
          <p:spPr>
            <a:xfrm>
              <a:off x="1278881" y="1259137"/>
              <a:ext cx="3483849" cy="723133"/>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solidFill>
                  <a:srgbClr val="404040"/>
                </a:solidFill>
              </a:endParaRPr>
            </a:p>
          </p:txBody>
        </p:sp>
        <p:sp>
          <p:nvSpPr>
            <p:cNvPr id="122" name="平行四边形 18"/>
            <p:cNvSpPr/>
            <p:nvPr/>
          </p:nvSpPr>
          <p:spPr>
            <a:xfrm rot="16200000" flipH="1">
              <a:off x="3487688" y="1153285"/>
              <a:ext cx="811443" cy="1743019"/>
            </a:xfrm>
            <a:prstGeom prst="parallelogram">
              <a:avLst>
                <a:gd name="adj" fmla="val 44433"/>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404040"/>
                </a:solidFill>
              </a:endParaRPr>
            </a:p>
          </p:txBody>
        </p:sp>
      </p:grpSp>
      <p:sp>
        <p:nvSpPr>
          <p:cNvPr id="123" name="矩形 28"/>
          <p:cNvSpPr/>
          <p:nvPr/>
        </p:nvSpPr>
        <p:spPr>
          <a:xfrm>
            <a:off x="5549597" y="2246439"/>
            <a:ext cx="1078821" cy="338554"/>
          </a:xfrm>
          <a:prstGeom prst="rect">
            <a:avLst/>
          </a:prstGeom>
        </p:spPr>
        <p:txBody>
          <a:bodyPr wrap="none">
            <a:spAutoFit/>
          </a:bodyPr>
          <a:lstStyle/>
          <a:p>
            <a:pPr algn="r"/>
            <a:r>
              <a:rPr lang="en-US" altLang="zh-CN" sz="1600" b="1" dirty="0">
                <a:solidFill>
                  <a:srgbClr val="44546A"/>
                </a:solidFill>
              </a:rPr>
              <a:t>Web</a:t>
            </a:r>
            <a:r>
              <a:rPr lang="zh-CN" altLang="en-US" sz="1600" b="1" dirty="0">
                <a:solidFill>
                  <a:srgbClr val="44546A"/>
                </a:solidFill>
              </a:rPr>
              <a:t> </a:t>
            </a:r>
            <a:r>
              <a:rPr lang="en-US" altLang="zh-CN" sz="1600" b="1" dirty="0">
                <a:solidFill>
                  <a:srgbClr val="44546A"/>
                </a:solidFill>
              </a:rPr>
              <a:t>Layer</a:t>
            </a:r>
            <a:endParaRPr lang="zh-CN" altLang="en-US" sz="1600" b="1" dirty="0">
              <a:solidFill>
                <a:srgbClr val="44546A"/>
              </a:solidFill>
            </a:endParaRPr>
          </a:p>
        </p:txBody>
      </p:sp>
      <p:cxnSp>
        <p:nvCxnSpPr>
          <p:cNvPr id="124" name="直线连接符 30"/>
          <p:cNvCxnSpPr/>
          <p:nvPr/>
        </p:nvCxnSpPr>
        <p:spPr>
          <a:xfrm>
            <a:off x="6628418" y="2415716"/>
            <a:ext cx="1634314" cy="6537"/>
          </a:xfrm>
          <a:prstGeom prst="line">
            <a:avLst/>
          </a:prstGeom>
          <a:ln w="12700" cmpd="sng">
            <a:solidFill>
              <a:schemeClr val="tx2"/>
            </a:solidFill>
            <a:headEnd type="oval"/>
          </a:ln>
        </p:spPr>
        <p:style>
          <a:lnRef idx="2">
            <a:schemeClr val="accent1"/>
          </a:lnRef>
          <a:fillRef idx="0">
            <a:schemeClr val="accent1"/>
          </a:fillRef>
          <a:effectRef idx="1">
            <a:schemeClr val="accent1"/>
          </a:effectRef>
          <a:fontRef idx="minor">
            <a:schemeClr val="tx1"/>
          </a:fontRef>
        </p:style>
      </p:cxnSp>
      <p:pic>
        <p:nvPicPr>
          <p:cNvPr id="125"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46954">
            <a:off x="8413862" y="2399005"/>
            <a:ext cx="251739" cy="243423"/>
          </a:xfrm>
          <a:prstGeom prst="rect">
            <a:avLst/>
          </a:prstGeom>
        </p:spPr>
      </p:pic>
      <p:pic>
        <p:nvPicPr>
          <p:cNvPr id="126" name="Picture 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rot="20687630">
            <a:off x="9307578" y="2489456"/>
            <a:ext cx="323874" cy="248304"/>
          </a:xfrm>
          <a:prstGeom prst="rect">
            <a:avLst/>
          </a:prstGeom>
        </p:spPr>
      </p:pic>
      <p:pic>
        <p:nvPicPr>
          <p:cNvPr id="127" name="Picture 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0540613">
            <a:off x="9731798" y="2389650"/>
            <a:ext cx="406663" cy="228748"/>
          </a:xfrm>
          <a:prstGeom prst="rect">
            <a:avLst/>
          </a:prstGeom>
        </p:spPr>
      </p:pic>
    </p:spTree>
    <p:extLst>
      <p:ext uri="{BB962C8B-B14F-4D97-AF65-F5344CB8AC3E}">
        <p14:creationId xmlns:p14="http://schemas.microsoft.com/office/powerpoint/2010/main" val="34852493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矩形 131"/>
          <p:cNvSpPr/>
          <p:nvPr/>
        </p:nvSpPr>
        <p:spPr>
          <a:xfrm>
            <a:off x="759178" y="153756"/>
            <a:ext cx="3734420" cy="461665"/>
          </a:xfrm>
          <a:prstGeom prst="rect">
            <a:avLst/>
          </a:prstGeom>
        </p:spPr>
        <p:txBody>
          <a:bodyPr wrap="none">
            <a:spAutoFit/>
          </a:bodyPr>
          <a:lstStyle/>
          <a:p>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X-Batch Framework</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Support</a:t>
            </a:r>
          </a:p>
        </p:txBody>
      </p:sp>
      <p:sp>
        <p:nvSpPr>
          <p:cNvPr id="133"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4"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6" name="文本框 135"/>
          <p:cNvSpPr txBox="1"/>
          <p:nvPr/>
        </p:nvSpPr>
        <p:spPr>
          <a:xfrm>
            <a:off x="748027" y="518202"/>
            <a:ext cx="3235181" cy="261610"/>
          </a:xfrm>
          <a:prstGeom prst="rect">
            <a:avLst/>
          </a:prstGeom>
          <a:noFill/>
        </p:spPr>
        <p:txBody>
          <a:bodyPr wrap="none" rtlCol="0">
            <a:spAutoFit/>
          </a:bodyPr>
          <a:lstStyle/>
          <a:p>
            <a:r>
              <a:rPr kumimoji="1" lang="de-DE" altLang="zh-CN" sz="1100" dirty="0">
                <a:solidFill>
                  <a:prstClr val="white">
                    <a:lumMod val="50000"/>
                  </a:prstClr>
                </a:solidFill>
              </a:rPr>
              <a:t>How X-Batch set up </a:t>
            </a:r>
            <a:r>
              <a:rPr kumimoji="1" lang="en-US" altLang="zh-CN" sz="1100" dirty="0" err="1">
                <a:solidFill>
                  <a:prstClr val="white">
                    <a:lumMod val="50000"/>
                  </a:prstClr>
                </a:solidFill>
              </a:rPr>
              <a:t>microservices</a:t>
            </a:r>
            <a:r>
              <a:rPr kumimoji="1" lang="de-DE" altLang="zh-CN" sz="1100" dirty="0">
                <a:solidFill>
                  <a:prstClr val="white">
                    <a:lumMod val="50000"/>
                  </a:prstClr>
                </a:solidFill>
              </a:rPr>
              <a:t> in application layer</a:t>
            </a:r>
          </a:p>
        </p:txBody>
      </p:sp>
      <p:grpSp>
        <p:nvGrpSpPr>
          <p:cNvPr id="13" name="组 12"/>
          <p:cNvGrpSpPr/>
          <p:nvPr/>
        </p:nvGrpSpPr>
        <p:grpSpPr>
          <a:xfrm>
            <a:off x="9059092" y="6459634"/>
            <a:ext cx="3063779" cy="261610"/>
            <a:chOff x="9059092" y="6459634"/>
            <a:chExt cx="3063779" cy="26161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15" name="文本框 14"/>
            <p:cNvSpPr txBox="1"/>
            <p:nvPr/>
          </p:nvSpPr>
          <p:spPr>
            <a:xfrm>
              <a:off x="10104961" y="6459634"/>
              <a:ext cx="2017910" cy="261610"/>
            </a:xfrm>
            <a:prstGeom prst="rect">
              <a:avLst/>
            </a:prstGeom>
            <a:noFill/>
          </p:spPr>
          <p:txBody>
            <a:bodyPr wrap="square" rtlCol="0">
              <a:spAutoFit/>
            </a:bodyPr>
            <a:lstStyle/>
            <a:p>
              <a:r>
                <a:rPr kumimoji="1" lang="de-DE" altLang="zh-CN" sz="1100" dirty="0">
                  <a:solidFill>
                    <a:prstClr val="black">
                      <a:lumMod val="65000"/>
                      <a:lumOff val="35000"/>
                    </a:prstClr>
                  </a:solidFill>
                </a:rPr>
                <a:t>©</a:t>
              </a:r>
              <a:r>
                <a:rPr kumimoji="1" lang="en-US" altLang="zh-CN" sz="1100" dirty="0">
                  <a:solidFill>
                    <a:prstClr val="black">
                      <a:lumMod val="65000"/>
                      <a:lumOff val="35000"/>
                    </a:prstClr>
                  </a:solidFill>
                </a:rPr>
                <a:t>2019</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NTT</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DATA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China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
        <p:nvSpPr>
          <p:cNvPr id="3" name="矩形 2"/>
          <p:cNvSpPr/>
          <p:nvPr/>
        </p:nvSpPr>
        <p:spPr>
          <a:xfrm>
            <a:off x="1427028" y="973812"/>
            <a:ext cx="9360000" cy="324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prstClr val="white"/>
                </a:solidFill>
              </a:rPr>
              <a:t>API Gateway</a:t>
            </a:r>
            <a:endParaRPr kumimoji="1" lang="zh-CN" altLang="en-US" dirty="0">
              <a:solidFill>
                <a:prstClr val="white"/>
              </a:solidFill>
            </a:endParaRPr>
          </a:p>
        </p:txBody>
      </p:sp>
      <p:sp>
        <p:nvSpPr>
          <p:cNvPr id="16" name="矩形 15"/>
          <p:cNvSpPr/>
          <p:nvPr/>
        </p:nvSpPr>
        <p:spPr>
          <a:xfrm>
            <a:off x="1430589" y="1435942"/>
            <a:ext cx="468000" cy="3960000"/>
          </a:xfrm>
          <a:prstGeom prst="rect">
            <a:avLst/>
          </a:prstGeom>
          <a:solidFill>
            <a:srgbClr val="DDE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white"/>
              </a:solidFill>
            </a:endParaRPr>
          </a:p>
        </p:txBody>
      </p:sp>
      <p:sp>
        <p:nvSpPr>
          <p:cNvPr id="4" name="文本框 3"/>
          <p:cNvSpPr txBox="1"/>
          <p:nvPr/>
        </p:nvSpPr>
        <p:spPr>
          <a:xfrm>
            <a:off x="1428998" y="1828316"/>
            <a:ext cx="461665" cy="3296145"/>
          </a:xfrm>
          <a:prstGeom prst="rect">
            <a:avLst/>
          </a:prstGeom>
          <a:noFill/>
        </p:spPr>
        <p:txBody>
          <a:bodyPr vert="vert270" wrap="square" rtlCol="0">
            <a:spAutoFit/>
          </a:bodyPr>
          <a:lstStyle/>
          <a:p>
            <a:pPr algn="ctr"/>
            <a:r>
              <a:rPr kumimoji="1" lang="en-US" altLang="zh-CN" dirty="0">
                <a:solidFill>
                  <a:prstClr val="white"/>
                </a:solidFill>
              </a:rPr>
              <a:t>Monitoring  </a:t>
            </a:r>
            <a:r>
              <a:rPr kumimoji="1" lang="en-US" altLang="zh-CN" dirty="0" err="1">
                <a:solidFill>
                  <a:prstClr val="white"/>
                </a:solidFill>
              </a:rPr>
              <a:t>Paltform</a:t>
            </a:r>
            <a:endParaRPr kumimoji="1" lang="zh-CN" altLang="en-US" dirty="0">
              <a:solidFill>
                <a:prstClr val="white"/>
              </a:solidFill>
            </a:endParaRPr>
          </a:p>
        </p:txBody>
      </p:sp>
      <p:sp>
        <p:nvSpPr>
          <p:cNvPr id="17" name="矩形 16"/>
          <p:cNvSpPr/>
          <p:nvPr/>
        </p:nvSpPr>
        <p:spPr>
          <a:xfrm>
            <a:off x="2041899" y="1436716"/>
            <a:ext cx="468000" cy="3960000"/>
          </a:xfrm>
          <a:prstGeom prst="rect">
            <a:avLst/>
          </a:prstGeom>
          <a:solidFill>
            <a:srgbClr val="69C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white"/>
              </a:solidFill>
            </a:endParaRPr>
          </a:p>
        </p:txBody>
      </p:sp>
      <p:sp>
        <p:nvSpPr>
          <p:cNvPr id="18" name="文本框 17"/>
          <p:cNvSpPr txBox="1"/>
          <p:nvPr/>
        </p:nvSpPr>
        <p:spPr>
          <a:xfrm>
            <a:off x="2044949" y="2543511"/>
            <a:ext cx="461665" cy="1785653"/>
          </a:xfrm>
          <a:prstGeom prst="rect">
            <a:avLst/>
          </a:prstGeom>
          <a:noFill/>
        </p:spPr>
        <p:txBody>
          <a:bodyPr vert="vert270" wrap="square" rtlCol="0">
            <a:spAutoFit/>
          </a:bodyPr>
          <a:lstStyle/>
          <a:p>
            <a:pPr algn="ctr"/>
            <a:r>
              <a:rPr kumimoji="1" lang="en-US" altLang="zh-CN" dirty="0">
                <a:solidFill>
                  <a:prstClr val="white"/>
                </a:solidFill>
              </a:rPr>
              <a:t>Logging  </a:t>
            </a:r>
            <a:r>
              <a:rPr kumimoji="1" lang="en-US" altLang="zh-CN" dirty="0" err="1">
                <a:solidFill>
                  <a:prstClr val="white"/>
                </a:solidFill>
              </a:rPr>
              <a:t>Paltform</a:t>
            </a:r>
            <a:endParaRPr kumimoji="1" lang="zh-CN" altLang="en-US" dirty="0">
              <a:solidFill>
                <a:prstClr val="white"/>
              </a:solidFill>
            </a:endParaRPr>
          </a:p>
        </p:txBody>
      </p:sp>
      <p:sp>
        <p:nvSpPr>
          <p:cNvPr id="19" name="矩形 18"/>
          <p:cNvSpPr/>
          <p:nvPr/>
        </p:nvSpPr>
        <p:spPr>
          <a:xfrm>
            <a:off x="10276850" y="1436716"/>
            <a:ext cx="468000" cy="39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white"/>
              </a:solidFill>
            </a:endParaRPr>
          </a:p>
        </p:txBody>
      </p:sp>
      <p:sp>
        <p:nvSpPr>
          <p:cNvPr id="20" name="文本框 19"/>
          <p:cNvSpPr txBox="1"/>
          <p:nvPr/>
        </p:nvSpPr>
        <p:spPr>
          <a:xfrm>
            <a:off x="10276852" y="2849656"/>
            <a:ext cx="461665" cy="1371722"/>
          </a:xfrm>
          <a:prstGeom prst="rect">
            <a:avLst/>
          </a:prstGeom>
          <a:noFill/>
        </p:spPr>
        <p:txBody>
          <a:bodyPr vert="vert270" wrap="none" rtlCol="0">
            <a:spAutoFit/>
          </a:bodyPr>
          <a:lstStyle/>
          <a:p>
            <a:pPr algn="ctr"/>
            <a:r>
              <a:rPr kumimoji="1" lang="en-US" altLang="zh-CN" b="1" dirty="0">
                <a:solidFill>
                  <a:prstClr val="white"/>
                </a:solidFill>
              </a:rPr>
              <a:t>Management</a:t>
            </a:r>
            <a:endParaRPr kumimoji="1" lang="zh-CN" altLang="en-US" b="1" dirty="0">
              <a:solidFill>
                <a:prstClr val="white"/>
              </a:solidFill>
            </a:endParaRPr>
          </a:p>
        </p:txBody>
      </p:sp>
      <p:sp>
        <p:nvSpPr>
          <p:cNvPr id="21" name="矩形 20"/>
          <p:cNvSpPr/>
          <p:nvPr/>
        </p:nvSpPr>
        <p:spPr>
          <a:xfrm>
            <a:off x="1421053" y="5549749"/>
            <a:ext cx="9360000" cy="324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prstClr val="white"/>
                </a:solidFill>
              </a:rPr>
              <a:t>Kubernetes/</a:t>
            </a:r>
            <a:r>
              <a:rPr kumimoji="1" lang="en-US" altLang="zh-CN" dirty="0" err="1">
                <a:solidFill>
                  <a:prstClr val="white"/>
                </a:solidFill>
              </a:rPr>
              <a:t>Rancher</a:t>
            </a:r>
            <a:endParaRPr kumimoji="1" lang="zh-CN" altLang="en-US" dirty="0">
              <a:solidFill>
                <a:prstClr val="white"/>
              </a:solidFill>
            </a:endParaRPr>
          </a:p>
        </p:txBody>
      </p:sp>
      <p:sp>
        <p:nvSpPr>
          <p:cNvPr id="22" name="矩形 21"/>
          <p:cNvSpPr/>
          <p:nvPr/>
        </p:nvSpPr>
        <p:spPr>
          <a:xfrm>
            <a:off x="1434676" y="5955127"/>
            <a:ext cx="9360000" cy="324000"/>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prstClr val="white"/>
                </a:solidFill>
              </a:rPr>
              <a:t>IDC</a:t>
            </a:r>
            <a:endParaRPr kumimoji="1" lang="zh-CN" altLang="en-US" dirty="0">
              <a:solidFill>
                <a:prstClr val="white"/>
              </a:solidFill>
            </a:endParaRPr>
          </a:p>
        </p:txBody>
      </p:sp>
      <p:sp>
        <p:nvSpPr>
          <p:cNvPr id="27" name="上下箭头 26"/>
          <p:cNvSpPr/>
          <p:nvPr/>
        </p:nvSpPr>
        <p:spPr>
          <a:xfrm>
            <a:off x="3442689" y="4608489"/>
            <a:ext cx="108000" cy="270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2" name="文本框 31"/>
          <p:cNvSpPr txBox="1"/>
          <p:nvPr/>
        </p:nvSpPr>
        <p:spPr>
          <a:xfrm>
            <a:off x="2897956" y="1448169"/>
            <a:ext cx="1163088" cy="276999"/>
          </a:xfrm>
          <a:prstGeom prst="rect">
            <a:avLst/>
          </a:prstGeom>
          <a:noFill/>
        </p:spPr>
        <p:txBody>
          <a:bodyPr wrap="square" rtlCol="0">
            <a:spAutoFit/>
          </a:bodyPr>
          <a:lstStyle/>
          <a:p>
            <a:pPr algn="ctr"/>
            <a:r>
              <a:rPr kumimoji="1" lang="en-US" altLang="zh-CN" sz="1200" dirty="0">
                <a:solidFill>
                  <a:prstClr val="black"/>
                </a:solidFill>
              </a:rPr>
              <a:t>X-Batch HELM</a:t>
            </a:r>
            <a:endParaRPr kumimoji="1" lang="zh-CN" altLang="en-US" sz="1200" dirty="0">
              <a:solidFill>
                <a:prstClr val="black"/>
              </a:solidFill>
            </a:endParaRPr>
          </a:p>
        </p:txBody>
      </p:sp>
      <p:sp>
        <p:nvSpPr>
          <p:cNvPr id="6" name="矩形 5"/>
          <p:cNvSpPr/>
          <p:nvPr/>
        </p:nvSpPr>
        <p:spPr>
          <a:xfrm>
            <a:off x="2742933" y="1693702"/>
            <a:ext cx="1476000" cy="1868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7" name="矩形 36"/>
          <p:cNvSpPr/>
          <p:nvPr/>
        </p:nvSpPr>
        <p:spPr>
          <a:xfrm>
            <a:off x="2819658" y="1810265"/>
            <a:ext cx="1332000" cy="432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 name="文本框 6"/>
          <p:cNvSpPr txBox="1"/>
          <p:nvPr/>
        </p:nvSpPr>
        <p:spPr>
          <a:xfrm>
            <a:off x="2843278" y="1846043"/>
            <a:ext cx="1177780"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API Interface</a:t>
            </a:r>
          </a:p>
          <a:p>
            <a:pPr algn="ctr">
              <a:lnSpc>
                <a:spcPts val="1200"/>
              </a:lnSpc>
            </a:pPr>
            <a:r>
              <a:rPr kumimoji="1" lang="en-US" altLang="zh-CN" sz="1200" dirty="0">
                <a:solidFill>
                  <a:prstClr val="black"/>
                </a:solidFill>
              </a:rPr>
              <a:t>(REST/SOAP)</a:t>
            </a:r>
            <a:endParaRPr kumimoji="1" lang="zh-CN" altLang="en-US" sz="1200" dirty="0">
              <a:solidFill>
                <a:prstClr val="black"/>
              </a:solidFill>
            </a:endParaRPr>
          </a:p>
        </p:txBody>
      </p:sp>
      <p:sp>
        <p:nvSpPr>
          <p:cNvPr id="39" name="矩形 38"/>
          <p:cNvSpPr/>
          <p:nvPr/>
        </p:nvSpPr>
        <p:spPr>
          <a:xfrm>
            <a:off x="2819658" y="2333648"/>
            <a:ext cx="13320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0" name="文本框 39"/>
          <p:cNvSpPr txBox="1"/>
          <p:nvPr/>
        </p:nvSpPr>
        <p:spPr>
          <a:xfrm>
            <a:off x="2678241" y="2386393"/>
            <a:ext cx="1601221"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Business Logic Layer</a:t>
            </a:r>
          </a:p>
          <a:p>
            <a:pPr algn="ctr">
              <a:lnSpc>
                <a:spcPts val="1200"/>
              </a:lnSpc>
            </a:pPr>
            <a:r>
              <a:rPr kumimoji="1" lang="en-US" altLang="zh-CN" sz="1200" dirty="0">
                <a:solidFill>
                  <a:prstClr val="black"/>
                </a:solidFill>
              </a:rPr>
              <a:t>(Service Component)</a:t>
            </a:r>
            <a:endParaRPr kumimoji="1" lang="zh-CN" altLang="en-US" sz="1200" dirty="0">
              <a:solidFill>
                <a:prstClr val="black"/>
              </a:solidFill>
            </a:endParaRPr>
          </a:p>
        </p:txBody>
      </p:sp>
      <p:sp>
        <p:nvSpPr>
          <p:cNvPr id="41" name="矩形 40"/>
          <p:cNvSpPr/>
          <p:nvPr/>
        </p:nvSpPr>
        <p:spPr>
          <a:xfrm>
            <a:off x="2819658" y="2831197"/>
            <a:ext cx="1332000" cy="43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2" name="文本框 41"/>
          <p:cNvSpPr txBox="1"/>
          <p:nvPr/>
        </p:nvSpPr>
        <p:spPr>
          <a:xfrm>
            <a:off x="2795962" y="2853656"/>
            <a:ext cx="1349839"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Data Access Layer</a:t>
            </a:r>
          </a:p>
          <a:p>
            <a:pPr algn="ctr">
              <a:lnSpc>
                <a:spcPts val="1200"/>
              </a:lnSpc>
            </a:pPr>
            <a:r>
              <a:rPr kumimoji="1" lang="en-US" altLang="zh-CN" sz="1200" dirty="0">
                <a:solidFill>
                  <a:prstClr val="black"/>
                </a:solidFill>
              </a:rPr>
              <a:t>(DAO Component)</a:t>
            </a:r>
            <a:endParaRPr kumimoji="1" lang="zh-CN" altLang="en-US" sz="1200" dirty="0">
              <a:solidFill>
                <a:prstClr val="black"/>
              </a:solidFill>
            </a:endParaRPr>
          </a:p>
        </p:txBody>
      </p:sp>
      <p:sp>
        <p:nvSpPr>
          <p:cNvPr id="43" name="文本框 42"/>
          <p:cNvSpPr txBox="1"/>
          <p:nvPr/>
        </p:nvSpPr>
        <p:spPr>
          <a:xfrm>
            <a:off x="2628522" y="3246795"/>
            <a:ext cx="1700661" cy="276999"/>
          </a:xfrm>
          <a:prstGeom prst="rect">
            <a:avLst/>
          </a:prstGeom>
          <a:noFill/>
        </p:spPr>
        <p:txBody>
          <a:bodyPr wrap="square" rtlCol="0">
            <a:spAutoFit/>
          </a:bodyPr>
          <a:lstStyle/>
          <a:p>
            <a:pPr algn="ctr"/>
            <a:r>
              <a:rPr kumimoji="1" lang="en-US" altLang="zh-CN" sz="1200" dirty="0">
                <a:solidFill>
                  <a:prstClr val="white"/>
                </a:solidFill>
              </a:rPr>
              <a:t>Container (</a:t>
            </a:r>
            <a:r>
              <a:rPr kumimoji="1" lang="en-US" altLang="zh-CN" sz="1200" dirty="0" err="1">
                <a:solidFill>
                  <a:prstClr val="white"/>
                </a:solidFill>
              </a:rPr>
              <a:t>Docker</a:t>
            </a:r>
            <a:r>
              <a:rPr kumimoji="1" lang="en-US" altLang="zh-CN" sz="1200" dirty="0">
                <a:solidFill>
                  <a:prstClr val="white"/>
                </a:solidFill>
              </a:rPr>
              <a:t>)</a:t>
            </a:r>
            <a:endParaRPr kumimoji="1" lang="zh-CN" altLang="en-US" sz="1200" dirty="0">
              <a:solidFill>
                <a:prstClr val="white"/>
              </a:solidFill>
            </a:endParaRPr>
          </a:p>
        </p:txBody>
      </p:sp>
      <p:sp>
        <p:nvSpPr>
          <p:cNvPr id="8" name="矩形 7"/>
          <p:cNvSpPr/>
          <p:nvPr/>
        </p:nvSpPr>
        <p:spPr>
          <a:xfrm>
            <a:off x="2691436" y="1445738"/>
            <a:ext cx="1584000" cy="2160788"/>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5" name="矩形 74"/>
          <p:cNvSpPr/>
          <p:nvPr/>
        </p:nvSpPr>
        <p:spPr>
          <a:xfrm>
            <a:off x="2690272" y="4948843"/>
            <a:ext cx="1584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6" name="文本框 75"/>
          <p:cNvSpPr txBox="1"/>
          <p:nvPr/>
        </p:nvSpPr>
        <p:spPr>
          <a:xfrm>
            <a:off x="2646369" y="4952747"/>
            <a:ext cx="885910" cy="461665"/>
          </a:xfrm>
          <a:prstGeom prst="rect">
            <a:avLst/>
          </a:prstGeom>
          <a:noFill/>
        </p:spPr>
        <p:txBody>
          <a:bodyPr wrap="square" rtlCol="0">
            <a:spAutoFit/>
          </a:bodyPr>
          <a:lstStyle/>
          <a:p>
            <a:r>
              <a:rPr kumimoji="1" lang="en-US" altLang="zh-CN" sz="1200" dirty="0">
                <a:solidFill>
                  <a:prstClr val="white"/>
                </a:solidFill>
              </a:rPr>
              <a:t>Container</a:t>
            </a:r>
          </a:p>
          <a:p>
            <a:r>
              <a:rPr kumimoji="1" lang="en-US" altLang="zh-CN" sz="1200" dirty="0">
                <a:solidFill>
                  <a:prstClr val="white"/>
                </a:solidFill>
              </a:rPr>
              <a:t>(Docker)</a:t>
            </a:r>
            <a:endParaRPr kumimoji="1" lang="zh-CN" altLang="en-US" sz="1200" dirty="0">
              <a:solidFill>
                <a:prstClr val="white"/>
              </a:solidFill>
            </a:endParaRPr>
          </a:p>
        </p:txBody>
      </p:sp>
      <p:sp>
        <p:nvSpPr>
          <p:cNvPr id="79" name="文本框 78"/>
          <p:cNvSpPr txBox="1"/>
          <p:nvPr/>
        </p:nvSpPr>
        <p:spPr>
          <a:xfrm>
            <a:off x="3598615" y="5048370"/>
            <a:ext cx="362600" cy="276999"/>
          </a:xfrm>
          <a:prstGeom prst="rect">
            <a:avLst/>
          </a:prstGeom>
          <a:noFill/>
        </p:spPr>
        <p:txBody>
          <a:bodyPr wrap="none" rtlCol="0">
            <a:spAutoFit/>
          </a:bodyPr>
          <a:lstStyle/>
          <a:p>
            <a:r>
              <a:rPr kumimoji="1" lang="en-US" altLang="zh-CN" sz="1200" dirty="0">
                <a:solidFill>
                  <a:prstClr val="white"/>
                </a:solidFill>
              </a:rPr>
              <a:t>DB</a:t>
            </a:r>
            <a:endParaRPr kumimoji="1" lang="zh-CN" altLang="en-US" sz="1200" dirty="0">
              <a:solidFill>
                <a:prstClr val="white"/>
              </a:solidFill>
            </a:endParaRPr>
          </a:p>
        </p:txBody>
      </p:sp>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5341" y="5063878"/>
            <a:ext cx="238554" cy="238554"/>
          </a:xfrm>
          <a:prstGeom prst="rect">
            <a:avLst/>
          </a:prstGeom>
        </p:spPr>
      </p:pic>
      <p:sp>
        <p:nvSpPr>
          <p:cNvPr id="92" name="文本框 91"/>
          <p:cNvSpPr txBox="1"/>
          <p:nvPr/>
        </p:nvSpPr>
        <p:spPr>
          <a:xfrm>
            <a:off x="6215710" y="3501910"/>
            <a:ext cx="517521" cy="276999"/>
          </a:xfrm>
          <a:prstGeom prst="rect">
            <a:avLst/>
          </a:prstGeom>
          <a:noFill/>
        </p:spPr>
        <p:txBody>
          <a:bodyPr wrap="square" rtlCol="0">
            <a:spAutoFit/>
          </a:bodyPr>
          <a:lstStyle/>
          <a:p>
            <a:r>
              <a:rPr kumimoji="1" lang="en-US" altLang="zh-CN" sz="600" dirty="0">
                <a:solidFill>
                  <a:prstClr val="white"/>
                </a:solidFill>
              </a:rPr>
              <a:t>Container</a:t>
            </a:r>
          </a:p>
          <a:p>
            <a:r>
              <a:rPr kumimoji="1" lang="en-US" altLang="zh-CN" sz="600" dirty="0">
                <a:solidFill>
                  <a:prstClr val="white"/>
                </a:solidFill>
              </a:rPr>
              <a:t>(Docker)</a:t>
            </a:r>
            <a:endParaRPr kumimoji="1" lang="zh-CN" altLang="en-US" sz="600" dirty="0">
              <a:solidFill>
                <a:prstClr val="white"/>
              </a:solidFill>
            </a:endParaRPr>
          </a:p>
        </p:txBody>
      </p:sp>
      <p:pic>
        <p:nvPicPr>
          <p:cNvPr id="95" name="图片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8672" y="3485508"/>
            <a:ext cx="296915" cy="296915"/>
          </a:xfrm>
          <a:prstGeom prst="rect">
            <a:avLst/>
          </a:prstGeom>
        </p:spPr>
      </p:pic>
      <p:sp>
        <p:nvSpPr>
          <p:cNvPr id="38" name="文本框 37"/>
          <p:cNvSpPr txBox="1"/>
          <p:nvPr/>
        </p:nvSpPr>
        <p:spPr>
          <a:xfrm>
            <a:off x="7881337" y="2190587"/>
            <a:ext cx="433132" cy="523220"/>
          </a:xfrm>
          <a:prstGeom prst="rect">
            <a:avLst/>
          </a:prstGeom>
          <a:noFill/>
        </p:spPr>
        <p:txBody>
          <a:bodyPr wrap="none" rtlCol="0">
            <a:spAutoFit/>
          </a:bodyPr>
          <a:lstStyle/>
          <a:p>
            <a:r>
              <a:rPr kumimoji="1" lang="en-US" altLang="zh-CN" sz="2800" dirty="0">
                <a:solidFill>
                  <a:srgbClr val="4472C4"/>
                </a:solidFill>
              </a:rPr>
              <a:t>…</a:t>
            </a:r>
            <a:endParaRPr kumimoji="1" lang="zh-CN" altLang="en-US" sz="2800" dirty="0">
              <a:solidFill>
                <a:srgbClr val="4472C4"/>
              </a:solidFill>
            </a:endParaRPr>
          </a:p>
        </p:txBody>
      </p:sp>
      <p:sp>
        <p:nvSpPr>
          <p:cNvPr id="109" name="矩形 108"/>
          <p:cNvSpPr/>
          <p:nvPr/>
        </p:nvSpPr>
        <p:spPr>
          <a:xfrm>
            <a:off x="2690272" y="4062668"/>
            <a:ext cx="1584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0" name="文本框 109"/>
          <p:cNvSpPr txBox="1"/>
          <p:nvPr/>
        </p:nvSpPr>
        <p:spPr>
          <a:xfrm>
            <a:off x="2647437" y="4066572"/>
            <a:ext cx="885910" cy="461665"/>
          </a:xfrm>
          <a:prstGeom prst="rect">
            <a:avLst/>
          </a:prstGeom>
          <a:noFill/>
        </p:spPr>
        <p:txBody>
          <a:bodyPr wrap="square" rtlCol="0">
            <a:spAutoFit/>
          </a:bodyPr>
          <a:lstStyle/>
          <a:p>
            <a:r>
              <a:rPr kumimoji="1" lang="en-US" altLang="zh-CN" sz="1200" dirty="0">
                <a:solidFill>
                  <a:prstClr val="white"/>
                </a:solidFill>
              </a:rPr>
              <a:t>Container</a:t>
            </a:r>
          </a:p>
          <a:p>
            <a:r>
              <a:rPr kumimoji="1" lang="en-US" altLang="zh-CN" sz="1200" dirty="0">
                <a:solidFill>
                  <a:prstClr val="white"/>
                </a:solidFill>
              </a:rPr>
              <a:t>(Docker)</a:t>
            </a:r>
            <a:endParaRPr kumimoji="1" lang="zh-CN" altLang="en-US" sz="1200" dirty="0">
              <a:solidFill>
                <a:prstClr val="white"/>
              </a:solidFill>
            </a:endParaRPr>
          </a:p>
        </p:txBody>
      </p:sp>
      <p:sp>
        <p:nvSpPr>
          <p:cNvPr id="111" name="文本框 110"/>
          <p:cNvSpPr txBox="1"/>
          <p:nvPr/>
        </p:nvSpPr>
        <p:spPr>
          <a:xfrm>
            <a:off x="3586035" y="4162195"/>
            <a:ext cx="562975" cy="276999"/>
          </a:xfrm>
          <a:prstGeom prst="rect">
            <a:avLst/>
          </a:prstGeom>
          <a:noFill/>
        </p:spPr>
        <p:txBody>
          <a:bodyPr wrap="none" rtlCol="0">
            <a:spAutoFit/>
          </a:bodyPr>
          <a:lstStyle/>
          <a:p>
            <a:r>
              <a:rPr kumimoji="1" lang="en-US" altLang="zh-CN" sz="1200" dirty="0">
                <a:solidFill>
                  <a:prstClr val="white"/>
                </a:solidFill>
              </a:rPr>
              <a:t>Cache</a:t>
            </a:r>
            <a:endParaRPr kumimoji="1" lang="zh-CN" altLang="en-US" sz="1200" dirty="0">
              <a:solidFill>
                <a:prstClr val="white"/>
              </a:solidFill>
            </a:endParaRPr>
          </a:p>
        </p:txBody>
      </p:sp>
      <p:pic>
        <p:nvPicPr>
          <p:cNvPr id="112" name="图片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6409" y="4177703"/>
            <a:ext cx="238554" cy="238554"/>
          </a:xfrm>
          <a:prstGeom prst="rect">
            <a:avLst/>
          </a:prstGeom>
        </p:spPr>
      </p:pic>
      <p:sp>
        <p:nvSpPr>
          <p:cNvPr id="129" name="上下箭头 128"/>
          <p:cNvSpPr/>
          <p:nvPr/>
        </p:nvSpPr>
        <p:spPr>
          <a:xfrm>
            <a:off x="5097125" y="4599617"/>
            <a:ext cx="108000" cy="270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0" name="上下箭头 129"/>
          <p:cNvSpPr/>
          <p:nvPr/>
        </p:nvSpPr>
        <p:spPr>
          <a:xfrm>
            <a:off x="5262016" y="4600123"/>
            <a:ext cx="108000" cy="270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9" name="上下箭头 138"/>
          <p:cNvSpPr/>
          <p:nvPr/>
        </p:nvSpPr>
        <p:spPr>
          <a:xfrm>
            <a:off x="6873684" y="4603521"/>
            <a:ext cx="108000" cy="270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40" name="上下箭头 139"/>
          <p:cNvSpPr/>
          <p:nvPr/>
        </p:nvSpPr>
        <p:spPr>
          <a:xfrm>
            <a:off x="7038575" y="4604027"/>
            <a:ext cx="108000" cy="270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50" name="文本框 149"/>
          <p:cNvSpPr txBox="1"/>
          <p:nvPr/>
        </p:nvSpPr>
        <p:spPr>
          <a:xfrm>
            <a:off x="4660971" y="1450399"/>
            <a:ext cx="1163088" cy="276999"/>
          </a:xfrm>
          <a:prstGeom prst="rect">
            <a:avLst/>
          </a:prstGeom>
          <a:noFill/>
        </p:spPr>
        <p:txBody>
          <a:bodyPr wrap="square" rtlCol="0">
            <a:spAutoFit/>
          </a:bodyPr>
          <a:lstStyle/>
          <a:p>
            <a:pPr algn="ctr"/>
            <a:r>
              <a:rPr kumimoji="1" lang="en-US" altLang="zh-CN" sz="1200" dirty="0">
                <a:solidFill>
                  <a:prstClr val="black"/>
                </a:solidFill>
              </a:rPr>
              <a:t>X-Batch GSSN</a:t>
            </a:r>
            <a:endParaRPr kumimoji="1" lang="zh-CN" altLang="en-US" sz="1200" dirty="0">
              <a:solidFill>
                <a:prstClr val="black"/>
              </a:solidFill>
            </a:endParaRPr>
          </a:p>
        </p:txBody>
      </p:sp>
      <p:sp>
        <p:nvSpPr>
          <p:cNvPr id="151" name="矩形 150"/>
          <p:cNvSpPr/>
          <p:nvPr/>
        </p:nvSpPr>
        <p:spPr>
          <a:xfrm>
            <a:off x="4505948" y="1695932"/>
            <a:ext cx="1476000" cy="1868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52" name="矩形 151"/>
          <p:cNvSpPr/>
          <p:nvPr/>
        </p:nvSpPr>
        <p:spPr>
          <a:xfrm>
            <a:off x="4570641" y="1812495"/>
            <a:ext cx="1332000" cy="432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53" name="文本框 152"/>
          <p:cNvSpPr txBox="1"/>
          <p:nvPr/>
        </p:nvSpPr>
        <p:spPr>
          <a:xfrm>
            <a:off x="4606293" y="1848273"/>
            <a:ext cx="1177780"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API Interface</a:t>
            </a:r>
          </a:p>
          <a:p>
            <a:pPr algn="ctr">
              <a:lnSpc>
                <a:spcPts val="1200"/>
              </a:lnSpc>
            </a:pPr>
            <a:r>
              <a:rPr kumimoji="1" lang="en-US" altLang="zh-CN" sz="1200" dirty="0">
                <a:solidFill>
                  <a:prstClr val="black"/>
                </a:solidFill>
              </a:rPr>
              <a:t>(REST/SOAP)</a:t>
            </a:r>
            <a:endParaRPr kumimoji="1" lang="zh-CN" altLang="en-US" sz="1200" dirty="0">
              <a:solidFill>
                <a:prstClr val="black"/>
              </a:solidFill>
            </a:endParaRPr>
          </a:p>
        </p:txBody>
      </p:sp>
      <p:sp>
        <p:nvSpPr>
          <p:cNvPr id="154" name="矩形 153"/>
          <p:cNvSpPr/>
          <p:nvPr/>
        </p:nvSpPr>
        <p:spPr>
          <a:xfrm>
            <a:off x="4570641" y="2335878"/>
            <a:ext cx="13320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55" name="文本框 154"/>
          <p:cNvSpPr txBox="1"/>
          <p:nvPr/>
        </p:nvSpPr>
        <p:spPr>
          <a:xfrm>
            <a:off x="4441256" y="2388623"/>
            <a:ext cx="1601221"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Business Logic Layer</a:t>
            </a:r>
          </a:p>
          <a:p>
            <a:pPr algn="ctr">
              <a:lnSpc>
                <a:spcPts val="1200"/>
              </a:lnSpc>
            </a:pPr>
            <a:r>
              <a:rPr kumimoji="1" lang="en-US" altLang="zh-CN" sz="1200" dirty="0">
                <a:solidFill>
                  <a:prstClr val="black"/>
                </a:solidFill>
              </a:rPr>
              <a:t>(Service Component)</a:t>
            </a:r>
            <a:endParaRPr kumimoji="1" lang="zh-CN" altLang="en-US" sz="1200" dirty="0">
              <a:solidFill>
                <a:prstClr val="black"/>
              </a:solidFill>
            </a:endParaRPr>
          </a:p>
        </p:txBody>
      </p:sp>
      <p:sp>
        <p:nvSpPr>
          <p:cNvPr id="156" name="矩形 155"/>
          <p:cNvSpPr/>
          <p:nvPr/>
        </p:nvSpPr>
        <p:spPr>
          <a:xfrm>
            <a:off x="4570641" y="2833427"/>
            <a:ext cx="1332000" cy="43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57" name="文本框 156"/>
          <p:cNvSpPr txBox="1"/>
          <p:nvPr/>
        </p:nvSpPr>
        <p:spPr>
          <a:xfrm>
            <a:off x="4558977" y="2855886"/>
            <a:ext cx="1349839"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Data Access Layer</a:t>
            </a:r>
          </a:p>
          <a:p>
            <a:pPr algn="ctr">
              <a:lnSpc>
                <a:spcPts val="1200"/>
              </a:lnSpc>
            </a:pPr>
            <a:r>
              <a:rPr kumimoji="1" lang="en-US" altLang="zh-CN" sz="1200" dirty="0">
                <a:solidFill>
                  <a:prstClr val="black"/>
                </a:solidFill>
              </a:rPr>
              <a:t>(DAO Component)</a:t>
            </a:r>
            <a:endParaRPr kumimoji="1" lang="zh-CN" altLang="en-US" sz="1200" dirty="0">
              <a:solidFill>
                <a:prstClr val="black"/>
              </a:solidFill>
            </a:endParaRPr>
          </a:p>
        </p:txBody>
      </p:sp>
      <p:sp>
        <p:nvSpPr>
          <p:cNvPr id="158" name="文本框 157"/>
          <p:cNvSpPr txBox="1"/>
          <p:nvPr/>
        </p:nvSpPr>
        <p:spPr>
          <a:xfrm>
            <a:off x="4391537" y="3249025"/>
            <a:ext cx="1700661" cy="276999"/>
          </a:xfrm>
          <a:prstGeom prst="rect">
            <a:avLst/>
          </a:prstGeom>
          <a:noFill/>
        </p:spPr>
        <p:txBody>
          <a:bodyPr wrap="square" rtlCol="0">
            <a:spAutoFit/>
          </a:bodyPr>
          <a:lstStyle/>
          <a:p>
            <a:pPr algn="ctr"/>
            <a:r>
              <a:rPr kumimoji="1" lang="en-US" altLang="zh-CN" sz="1200" dirty="0">
                <a:solidFill>
                  <a:prstClr val="white"/>
                </a:solidFill>
              </a:rPr>
              <a:t>Container (</a:t>
            </a:r>
            <a:r>
              <a:rPr kumimoji="1" lang="en-US" altLang="zh-CN" sz="1200" dirty="0" err="1">
                <a:solidFill>
                  <a:prstClr val="white"/>
                </a:solidFill>
              </a:rPr>
              <a:t>Docker</a:t>
            </a:r>
            <a:r>
              <a:rPr kumimoji="1" lang="en-US" altLang="zh-CN" sz="1200" dirty="0">
                <a:solidFill>
                  <a:prstClr val="white"/>
                </a:solidFill>
              </a:rPr>
              <a:t>)</a:t>
            </a:r>
            <a:endParaRPr kumimoji="1" lang="zh-CN" altLang="en-US" sz="1200" dirty="0">
              <a:solidFill>
                <a:prstClr val="white"/>
              </a:solidFill>
            </a:endParaRPr>
          </a:p>
        </p:txBody>
      </p:sp>
      <p:sp>
        <p:nvSpPr>
          <p:cNvPr id="159" name="矩形 158"/>
          <p:cNvSpPr/>
          <p:nvPr/>
        </p:nvSpPr>
        <p:spPr>
          <a:xfrm>
            <a:off x="4454451" y="1447968"/>
            <a:ext cx="1584000" cy="2160788"/>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69" name="文本框 168"/>
          <p:cNvSpPr txBox="1"/>
          <p:nvPr/>
        </p:nvSpPr>
        <p:spPr>
          <a:xfrm>
            <a:off x="6425236" y="1439023"/>
            <a:ext cx="1163088" cy="276999"/>
          </a:xfrm>
          <a:prstGeom prst="rect">
            <a:avLst/>
          </a:prstGeom>
          <a:noFill/>
        </p:spPr>
        <p:txBody>
          <a:bodyPr wrap="square" rtlCol="0">
            <a:spAutoFit/>
          </a:bodyPr>
          <a:lstStyle/>
          <a:p>
            <a:pPr algn="ctr"/>
            <a:r>
              <a:rPr kumimoji="1" lang="en-US" altLang="zh-CN" sz="1200" dirty="0">
                <a:solidFill>
                  <a:prstClr val="black"/>
                </a:solidFill>
              </a:rPr>
              <a:t>X-Batch CDM</a:t>
            </a:r>
            <a:endParaRPr kumimoji="1" lang="zh-CN" altLang="en-US" sz="1200" dirty="0">
              <a:solidFill>
                <a:prstClr val="black"/>
              </a:solidFill>
            </a:endParaRPr>
          </a:p>
        </p:txBody>
      </p:sp>
      <p:sp>
        <p:nvSpPr>
          <p:cNvPr id="170" name="矩形 169"/>
          <p:cNvSpPr/>
          <p:nvPr/>
        </p:nvSpPr>
        <p:spPr>
          <a:xfrm>
            <a:off x="6270213" y="1684556"/>
            <a:ext cx="1476000" cy="1868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1" name="矩形 170"/>
          <p:cNvSpPr/>
          <p:nvPr/>
        </p:nvSpPr>
        <p:spPr>
          <a:xfrm>
            <a:off x="6342175" y="1801119"/>
            <a:ext cx="1332000" cy="432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2" name="文本框 171"/>
          <p:cNvSpPr txBox="1"/>
          <p:nvPr/>
        </p:nvSpPr>
        <p:spPr>
          <a:xfrm>
            <a:off x="6370558" y="1836897"/>
            <a:ext cx="1177780"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API Interface</a:t>
            </a:r>
          </a:p>
          <a:p>
            <a:pPr algn="ctr">
              <a:lnSpc>
                <a:spcPts val="1200"/>
              </a:lnSpc>
            </a:pPr>
            <a:r>
              <a:rPr kumimoji="1" lang="en-US" altLang="zh-CN" sz="1200" dirty="0">
                <a:solidFill>
                  <a:prstClr val="black"/>
                </a:solidFill>
              </a:rPr>
              <a:t>(REST/SOAP)</a:t>
            </a:r>
            <a:endParaRPr kumimoji="1" lang="zh-CN" altLang="en-US" sz="1200" dirty="0">
              <a:solidFill>
                <a:prstClr val="black"/>
              </a:solidFill>
            </a:endParaRPr>
          </a:p>
        </p:txBody>
      </p:sp>
      <p:sp>
        <p:nvSpPr>
          <p:cNvPr id="173" name="矩形 172"/>
          <p:cNvSpPr/>
          <p:nvPr/>
        </p:nvSpPr>
        <p:spPr>
          <a:xfrm>
            <a:off x="6342175" y="2324502"/>
            <a:ext cx="13320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4" name="矩形 173"/>
          <p:cNvSpPr/>
          <p:nvPr/>
        </p:nvSpPr>
        <p:spPr>
          <a:xfrm>
            <a:off x="6342175" y="2822051"/>
            <a:ext cx="1332000" cy="43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5" name="文本框 174"/>
          <p:cNvSpPr txBox="1"/>
          <p:nvPr/>
        </p:nvSpPr>
        <p:spPr>
          <a:xfrm>
            <a:off x="6323242" y="2844510"/>
            <a:ext cx="1349839"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Data Access Layer</a:t>
            </a:r>
          </a:p>
          <a:p>
            <a:pPr algn="ctr">
              <a:lnSpc>
                <a:spcPts val="1200"/>
              </a:lnSpc>
            </a:pPr>
            <a:r>
              <a:rPr kumimoji="1" lang="en-US" altLang="zh-CN" sz="1200" dirty="0">
                <a:solidFill>
                  <a:prstClr val="black"/>
                </a:solidFill>
              </a:rPr>
              <a:t>(DAO Component)</a:t>
            </a:r>
            <a:endParaRPr kumimoji="1" lang="zh-CN" altLang="en-US" sz="1200" dirty="0">
              <a:solidFill>
                <a:prstClr val="black"/>
              </a:solidFill>
            </a:endParaRPr>
          </a:p>
        </p:txBody>
      </p:sp>
      <p:sp>
        <p:nvSpPr>
          <p:cNvPr id="176" name="矩形 175"/>
          <p:cNvSpPr/>
          <p:nvPr/>
        </p:nvSpPr>
        <p:spPr>
          <a:xfrm>
            <a:off x="6218716" y="1436592"/>
            <a:ext cx="1584000" cy="2160788"/>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7" name="文本框 176"/>
          <p:cNvSpPr txBox="1"/>
          <p:nvPr/>
        </p:nvSpPr>
        <p:spPr>
          <a:xfrm>
            <a:off x="6200854" y="2384609"/>
            <a:ext cx="1601221"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Business Logic Layer</a:t>
            </a:r>
          </a:p>
          <a:p>
            <a:pPr algn="ctr">
              <a:lnSpc>
                <a:spcPts val="1200"/>
              </a:lnSpc>
            </a:pPr>
            <a:r>
              <a:rPr kumimoji="1" lang="en-US" altLang="zh-CN" sz="1200" dirty="0">
                <a:solidFill>
                  <a:prstClr val="black"/>
                </a:solidFill>
              </a:rPr>
              <a:t>(Service Component)</a:t>
            </a:r>
            <a:endParaRPr kumimoji="1" lang="zh-CN" altLang="en-US" sz="1200" dirty="0">
              <a:solidFill>
                <a:prstClr val="black"/>
              </a:solidFill>
            </a:endParaRPr>
          </a:p>
        </p:txBody>
      </p:sp>
      <p:sp>
        <p:nvSpPr>
          <p:cNvPr id="178" name="文本框 177"/>
          <p:cNvSpPr txBox="1"/>
          <p:nvPr/>
        </p:nvSpPr>
        <p:spPr>
          <a:xfrm>
            <a:off x="8592783" y="1447042"/>
            <a:ext cx="1163088" cy="276999"/>
          </a:xfrm>
          <a:prstGeom prst="rect">
            <a:avLst/>
          </a:prstGeom>
          <a:noFill/>
        </p:spPr>
        <p:txBody>
          <a:bodyPr wrap="square" rtlCol="0">
            <a:spAutoFit/>
          </a:bodyPr>
          <a:lstStyle/>
          <a:p>
            <a:pPr algn="ctr"/>
            <a:r>
              <a:rPr kumimoji="1" lang="en-US" altLang="zh-CN" sz="1200" dirty="0">
                <a:solidFill>
                  <a:prstClr val="black"/>
                </a:solidFill>
              </a:rPr>
              <a:t>EVMS</a:t>
            </a:r>
            <a:endParaRPr kumimoji="1" lang="zh-CN" altLang="en-US" sz="1200" dirty="0">
              <a:solidFill>
                <a:prstClr val="black"/>
              </a:solidFill>
            </a:endParaRPr>
          </a:p>
        </p:txBody>
      </p:sp>
      <p:sp>
        <p:nvSpPr>
          <p:cNvPr id="179" name="矩形 178"/>
          <p:cNvSpPr/>
          <p:nvPr/>
        </p:nvSpPr>
        <p:spPr>
          <a:xfrm>
            <a:off x="8437760" y="1692575"/>
            <a:ext cx="1476000" cy="1868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80" name="矩形 179"/>
          <p:cNvSpPr/>
          <p:nvPr/>
        </p:nvSpPr>
        <p:spPr>
          <a:xfrm>
            <a:off x="8509722" y="1809138"/>
            <a:ext cx="1332000" cy="432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81" name="文本框 180"/>
          <p:cNvSpPr txBox="1"/>
          <p:nvPr/>
        </p:nvSpPr>
        <p:spPr>
          <a:xfrm>
            <a:off x="8538105" y="1844916"/>
            <a:ext cx="1177780"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API Interface</a:t>
            </a:r>
          </a:p>
          <a:p>
            <a:pPr algn="ctr">
              <a:lnSpc>
                <a:spcPts val="1200"/>
              </a:lnSpc>
            </a:pPr>
            <a:r>
              <a:rPr kumimoji="1" lang="en-US" altLang="zh-CN" sz="1200" dirty="0">
                <a:solidFill>
                  <a:prstClr val="black"/>
                </a:solidFill>
              </a:rPr>
              <a:t>(REST/SOAP)</a:t>
            </a:r>
            <a:endParaRPr kumimoji="1" lang="zh-CN" altLang="en-US" sz="1200" dirty="0">
              <a:solidFill>
                <a:prstClr val="black"/>
              </a:solidFill>
            </a:endParaRPr>
          </a:p>
        </p:txBody>
      </p:sp>
      <p:sp>
        <p:nvSpPr>
          <p:cNvPr id="182" name="矩形 181"/>
          <p:cNvSpPr/>
          <p:nvPr/>
        </p:nvSpPr>
        <p:spPr>
          <a:xfrm>
            <a:off x="8509722" y="2332521"/>
            <a:ext cx="13320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83" name="矩形 182"/>
          <p:cNvSpPr/>
          <p:nvPr/>
        </p:nvSpPr>
        <p:spPr>
          <a:xfrm>
            <a:off x="8509722" y="2830070"/>
            <a:ext cx="1332000" cy="43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84" name="文本框 183"/>
          <p:cNvSpPr txBox="1"/>
          <p:nvPr/>
        </p:nvSpPr>
        <p:spPr>
          <a:xfrm>
            <a:off x="8490789" y="2852529"/>
            <a:ext cx="1349839"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Data Access Layer</a:t>
            </a:r>
          </a:p>
          <a:p>
            <a:pPr algn="ctr">
              <a:lnSpc>
                <a:spcPts val="1200"/>
              </a:lnSpc>
            </a:pPr>
            <a:r>
              <a:rPr kumimoji="1" lang="en-US" altLang="zh-CN" sz="1200" dirty="0">
                <a:solidFill>
                  <a:prstClr val="black"/>
                </a:solidFill>
              </a:rPr>
              <a:t>(DAO Component)</a:t>
            </a:r>
            <a:endParaRPr kumimoji="1" lang="zh-CN" altLang="en-US" sz="1200" dirty="0">
              <a:solidFill>
                <a:prstClr val="black"/>
              </a:solidFill>
            </a:endParaRPr>
          </a:p>
        </p:txBody>
      </p:sp>
      <p:sp>
        <p:nvSpPr>
          <p:cNvPr id="185" name="矩形 184"/>
          <p:cNvSpPr/>
          <p:nvPr/>
        </p:nvSpPr>
        <p:spPr>
          <a:xfrm>
            <a:off x="8386263" y="1444611"/>
            <a:ext cx="1584000" cy="2160788"/>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86" name="文本框 185"/>
          <p:cNvSpPr txBox="1"/>
          <p:nvPr/>
        </p:nvSpPr>
        <p:spPr>
          <a:xfrm>
            <a:off x="8368401" y="2392628"/>
            <a:ext cx="1601221" cy="402290"/>
          </a:xfrm>
          <a:prstGeom prst="rect">
            <a:avLst/>
          </a:prstGeom>
          <a:noFill/>
        </p:spPr>
        <p:txBody>
          <a:bodyPr wrap="square" rtlCol="0">
            <a:spAutoFit/>
          </a:bodyPr>
          <a:lstStyle/>
          <a:p>
            <a:pPr algn="ctr">
              <a:lnSpc>
                <a:spcPts val="1200"/>
              </a:lnSpc>
            </a:pPr>
            <a:r>
              <a:rPr kumimoji="1" lang="en-US" altLang="zh-CN" sz="1200" dirty="0">
                <a:solidFill>
                  <a:prstClr val="black"/>
                </a:solidFill>
              </a:rPr>
              <a:t>Business Logic Layer</a:t>
            </a:r>
          </a:p>
          <a:p>
            <a:pPr algn="ctr">
              <a:lnSpc>
                <a:spcPts val="1200"/>
              </a:lnSpc>
            </a:pPr>
            <a:r>
              <a:rPr kumimoji="1" lang="en-US" altLang="zh-CN" sz="1200" dirty="0">
                <a:solidFill>
                  <a:prstClr val="black"/>
                </a:solidFill>
              </a:rPr>
              <a:t>(Service Component)</a:t>
            </a:r>
            <a:endParaRPr kumimoji="1" lang="zh-CN" altLang="en-US" sz="1200" dirty="0">
              <a:solidFill>
                <a:prstClr val="black"/>
              </a:solidFill>
            </a:endParaRPr>
          </a:p>
        </p:txBody>
      </p:sp>
      <p:sp>
        <p:nvSpPr>
          <p:cNvPr id="197" name="上下箭头 196"/>
          <p:cNvSpPr/>
          <p:nvPr/>
        </p:nvSpPr>
        <p:spPr>
          <a:xfrm>
            <a:off x="3446233" y="3718899"/>
            <a:ext cx="108000" cy="270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98" name="矩形 197"/>
          <p:cNvSpPr/>
          <p:nvPr/>
        </p:nvSpPr>
        <p:spPr>
          <a:xfrm>
            <a:off x="4458824" y="4941750"/>
            <a:ext cx="1584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99" name="文本框 198"/>
          <p:cNvSpPr txBox="1"/>
          <p:nvPr/>
        </p:nvSpPr>
        <p:spPr>
          <a:xfrm>
            <a:off x="4414921" y="4945654"/>
            <a:ext cx="885910" cy="461665"/>
          </a:xfrm>
          <a:prstGeom prst="rect">
            <a:avLst/>
          </a:prstGeom>
          <a:noFill/>
        </p:spPr>
        <p:txBody>
          <a:bodyPr wrap="square" rtlCol="0">
            <a:spAutoFit/>
          </a:bodyPr>
          <a:lstStyle/>
          <a:p>
            <a:r>
              <a:rPr kumimoji="1" lang="en-US" altLang="zh-CN" sz="1200" dirty="0">
                <a:solidFill>
                  <a:prstClr val="white"/>
                </a:solidFill>
              </a:rPr>
              <a:t>Container</a:t>
            </a:r>
          </a:p>
          <a:p>
            <a:r>
              <a:rPr kumimoji="1" lang="en-US" altLang="zh-CN" sz="1200" dirty="0">
                <a:solidFill>
                  <a:prstClr val="white"/>
                </a:solidFill>
              </a:rPr>
              <a:t>(Docker)</a:t>
            </a:r>
            <a:endParaRPr kumimoji="1" lang="zh-CN" altLang="en-US" sz="1200" dirty="0">
              <a:solidFill>
                <a:prstClr val="white"/>
              </a:solidFill>
            </a:endParaRPr>
          </a:p>
        </p:txBody>
      </p:sp>
      <p:sp>
        <p:nvSpPr>
          <p:cNvPr id="200" name="文本框 199"/>
          <p:cNvSpPr txBox="1"/>
          <p:nvPr/>
        </p:nvSpPr>
        <p:spPr>
          <a:xfrm>
            <a:off x="5367167" y="5041277"/>
            <a:ext cx="362600" cy="276999"/>
          </a:xfrm>
          <a:prstGeom prst="rect">
            <a:avLst/>
          </a:prstGeom>
          <a:noFill/>
        </p:spPr>
        <p:txBody>
          <a:bodyPr wrap="none" rtlCol="0">
            <a:spAutoFit/>
          </a:bodyPr>
          <a:lstStyle/>
          <a:p>
            <a:r>
              <a:rPr kumimoji="1" lang="en-US" altLang="zh-CN" sz="1200" dirty="0">
                <a:solidFill>
                  <a:prstClr val="white"/>
                </a:solidFill>
              </a:rPr>
              <a:t>DB</a:t>
            </a:r>
            <a:endParaRPr kumimoji="1" lang="zh-CN" altLang="en-US" sz="1200" dirty="0">
              <a:solidFill>
                <a:prstClr val="white"/>
              </a:solidFill>
            </a:endParaRPr>
          </a:p>
        </p:txBody>
      </p:sp>
      <p:pic>
        <p:nvPicPr>
          <p:cNvPr id="201" name="图片 2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3893" y="5056785"/>
            <a:ext cx="238554" cy="238554"/>
          </a:xfrm>
          <a:prstGeom prst="rect">
            <a:avLst/>
          </a:prstGeom>
        </p:spPr>
      </p:pic>
      <p:sp>
        <p:nvSpPr>
          <p:cNvPr id="202" name="矩形 201"/>
          <p:cNvSpPr/>
          <p:nvPr/>
        </p:nvSpPr>
        <p:spPr>
          <a:xfrm>
            <a:off x="4458824" y="4055575"/>
            <a:ext cx="1584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03" name="文本框 202"/>
          <p:cNvSpPr txBox="1"/>
          <p:nvPr/>
        </p:nvSpPr>
        <p:spPr>
          <a:xfrm>
            <a:off x="4415989" y="4059479"/>
            <a:ext cx="885910" cy="461665"/>
          </a:xfrm>
          <a:prstGeom prst="rect">
            <a:avLst/>
          </a:prstGeom>
          <a:noFill/>
        </p:spPr>
        <p:txBody>
          <a:bodyPr wrap="square" rtlCol="0">
            <a:spAutoFit/>
          </a:bodyPr>
          <a:lstStyle/>
          <a:p>
            <a:r>
              <a:rPr kumimoji="1" lang="en-US" altLang="zh-CN" sz="1200" dirty="0">
                <a:solidFill>
                  <a:prstClr val="white"/>
                </a:solidFill>
              </a:rPr>
              <a:t>Container</a:t>
            </a:r>
          </a:p>
          <a:p>
            <a:r>
              <a:rPr kumimoji="1" lang="en-US" altLang="zh-CN" sz="1200" dirty="0">
                <a:solidFill>
                  <a:prstClr val="white"/>
                </a:solidFill>
              </a:rPr>
              <a:t>(Docker)</a:t>
            </a:r>
            <a:endParaRPr kumimoji="1" lang="zh-CN" altLang="en-US" sz="1200" dirty="0">
              <a:solidFill>
                <a:prstClr val="white"/>
              </a:solidFill>
            </a:endParaRPr>
          </a:p>
        </p:txBody>
      </p:sp>
      <p:sp>
        <p:nvSpPr>
          <p:cNvPr id="204" name="文本框 203"/>
          <p:cNvSpPr txBox="1"/>
          <p:nvPr/>
        </p:nvSpPr>
        <p:spPr>
          <a:xfrm>
            <a:off x="5354587" y="4155102"/>
            <a:ext cx="562975" cy="276999"/>
          </a:xfrm>
          <a:prstGeom prst="rect">
            <a:avLst/>
          </a:prstGeom>
          <a:noFill/>
        </p:spPr>
        <p:txBody>
          <a:bodyPr wrap="none" rtlCol="0">
            <a:spAutoFit/>
          </a:bodyPr>
          <a:lstStyle/>
          <a:p>
            <a:r>
              <a:rPr kumimoji="1" lang="en-US" altLang="zh-CN" sz="1200" dirty="0">
                <a:solidFill>
                  <a:prstClr val="white"/>
                </a:solidFill>
              </a:rPr>
              <a:t>Cache</a:t>
            </a:r>
            <a:endParaRPr kumimoji="1" lang="zh-CN" altLang="en-US" sz="1200" dirty="0">
              <a:solidFill>
                <a:prstClr val="white"/>
              </a:solidFill>
            </a:endParaRPr>
          </a:p>
        </p:txBody>
      </p:sp>
      <p:pic>
        <p:nvPicPr>
          <p:cNvPr id="205" name="图片 2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4961" y="4170610"/>
            <a:ext cx="238554" cy="238554"/>
          </a:xfrm>
          <a:prstGeom prst="rect">
            <a:avLst/>
          </a:prstGeom>
        </p:spPr>
      </p:pic>
      <p:sp>
        <p:nvSpPr>
          <p:cNvPr id="206" name="矩形 205"/>
          <p:cNvSpPr/>
          <p:nvPr/>
        </p:nvSpPr>
        <p:spPr>
          <a:xfrm>
            <a:off x="6216741" y="4934656"/>
            <a:ext cx="1584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07" name="文本框 206"/>
          <p:cNvSpPr txBox="1"/>
          <p:nvPr/>
        </p:nvSpPr>
        <p:spPr>
          <a:xfrm>
            <a:off x="6172838" y="4938560"/>
            <a:ext cx="885910" cy="461665"/>
          </a:xfrm>
          <a:prstGeom prst="rect">
            <a:avLst/>
          </a:prstGeom>
          <a:noFill/>
        </p:spPr>
        <p:txBody>
          <a:bodyPr wrap="square" rtlCol="0">
            <a:spAutoFit/>
          </a:bodyPr>
          <a:lstStyle/>
          <a:p>
            <a:r>
              <a:rPr kumimoji="1" lang="en-US" altLang="zh-CN" sz="1200" dirty="0">
                <a:solidFill>
                  <a:prstClr val="white"/>
                </a:solidFill>
              </a:rPr>
              <a:t>Container</a:t>
            </a:r>
          </a:p>
          <a:p>
            <a:r>
              <a:rPr kumimoji="1" lang="en-US" altLang="zh-CN" sz="1200" dirty="0">
                <a:solidFill>
                  <a:prstClr val="white"/>
                </a:solidFill>
              </a:rPr>
              <a:t>(Docker)</a:t>
            </a:r>
            <a:endParaRPr kumimoji="1" lang="zh-CN" altLang="en-US" sz="1200" dirty="0">
              <a:solidFill>
                <a:prstClr val="white"/>
              </a:solidFill>
            </a:endParaRPr>
          </a:p>
        </p:txBody>
      </p:sp>
      <p:sp>
        <p:nvSpPr>
          <p:cNvPr id="208" name="文本框 207"/>
          <p:cNvSpPr txBox="1"/>
          <p:nvPr/>
        </p:nvSpPr>
        <p:spPr>
          <a:xfrm>
            <a:off x="7125084" y="5034183"/>
            <a:ext cx="362600" cy="276999"/>
          </a:xfrm>
          <a:prstGeom prst="rect">
            <a:avLst/>
          </a:prstGeom>
          <a:noFill/>
        </p:spPr>
        <p:txBody>
          <a:bodyPr wrap="none" rtlCol="0">
            <a:spAutoFit/>
          </a:bodyPr>
          <a:lstStyle/>
          <a:p>
            <a:r>
              <a:rPr kumimoji="1" lang="en-US" altLang="zh-CN" sz="1200" dirty="0">
                <a:solidFill>
                  <a:prstClr val="white"/>
                </a:solidFill>
              </a:rPr>
              <a:t>DB</a:t>
            </a:r>
            <a:endParaRPr kumimoji="1" lang="zh-CN" altLang="en-US" sz="1200" dirty="0">
              <a:solidFill>
                <a:prstClr val="white"/>
              </a:solidFill>
            </a:endParaRPr>
          </a:p>
        </p:txBody>
      </p:sp>
      <p:pic>
        <p:nvPicPr>
          <p:cNvPr id="209" name="图片 2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1810" y="5049691"/>
            <a:ext cx="238554" cy="238554"/>
          </a:xfrm>
          <a:prstGeom prst="rect">
            <a:avLst/>
          </a:prstGeom>
        </p:spPr>
      </p:pic>
      <p:sp>
        <p:nvSpPr>
          <p:cNvPr id="210" name="矩形 209"/>
          <p:cNvSpPr/>
          <p:nvPr/>
        </p:nvSpPr>
        <p:spPr>
          <a:xfrm>
            <a:off x="6216741" y="4048481"/>
            <a:ext cx="1584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11" name="文本框 210"/>
          <p:cNvSpPr txBox="1"/>
          <p:nvPr/>
        </p:nvSpPr>
        <p:spPr>
          <a:xfrm>
            <a:off x="6173906" y="4052385"/>
            <a:ext cx="885910" cy="461665"/>
          </a:xfrm>
          <a:prstGeom prst="rect">
            <a:avLst/>
          </a:prstGeom>
          <a:noFill/>
        </p:spPr>
        <p:txBody>
          <a:bodyPr wrap="square" rtlCol="0">
            <a:spAutoFit/>
          </a:bodyPr>
          <a:lstStyle/>
          <a:p>
            <a:r>
              <a:rPr kumimoji="1" lang="en-US" altLang="zh-CN" sz="1200" dirty="0">
                <a:solidFill>
                  <a:prstClr val="white"/>
                </a:solidFill>
              </a:rPr>
              <a:t>Container</a:t>
            </a:r>
          </a:p>
          <a:p>
            <a:r>
              <a:rPr kumimoji="1" lang="en-US" altLang="zh-CN" sz="1200" dirty="0">
                <a:solidFill>
                  <a:prstClr val="white"/>
                </a:solidFill>
              </a:rPr>
              <a:t>(Docker)</a:t>
            </a:r>
            <a:endParaRPr kumimoji="1" lang="zh-CN" altLang="en-US" sz="1200" dirty="0">
              <a:solidFill>
                <a:prstClr val="white"/>
              </a:solidFill>
            </a:endParaRPr>
          </a:p>
        </p:txBody>
      </p:sp>
      <p:sp>
        <p:nvSpPr>
          <p:cNvPr id="212" name="文本框 211"/>
          <p:cNvSpPr txBox="1"/>
          <p:nvPr/>
        </p:nvSpPr>
        <p:spPr>
          <a:xfrm>
            <a:off x="7112504" y="4148008"/>
            <a:ext cx="562975" cy="276999"/>
          </a:xfrm>
          <a:prstGeom prst="rect">
            <a:avLst/>
          </a:prstGeom>
          <a:noFill/>
        </p:spPr>
        <p:txBody>
          <a:bodyPr wrap="none" rtlCol="0">
            <a:spAutoFit/>
          </a:bodyPr>
          <a:lstStyle/>
          <a:p>
            <a:r>
              <a:rPr kumimoji="1" lang="en-US" altLang="zh-CN" sz="1200" dirty="0">
                <a:solidFill>
                  <a:prstClr val="white"/>
                </a:solidFill>
              </a:rPr>
              <a:t>Cache</a:t>
            </a:r>
            <a:endParaRPr kumimoji="1" lang="zh-CN" altLang="en-US" sz="1200" dirty="0">
              <a:solidFill>
                <a:prstClr val="white"/>
              </a:solidFill>
            </a:endParaRPr>
          </a:p>
        </p:txBody>
      </p:sp>
      <p:pic>
        <p:nvPicPr>
          <p:cNvPr id="213" name="图片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2878" y="4163516"/>
            <a:ext cx="238554" cy="238554"/>
          </a:xfrm>
          <a:prstGeom prst="rect">
            <a:avLst/>
          </a:prstGeom>
        </p:spPr>
      </p:pic>
      <p:sp>
        <p:nvSpPr>
          <p:cNvPr id="214" name="上下箭头 213"/>
          <p:cNvSpPr/>
          <p:nvPr/>
        </p:nvSpPr>
        <p:spPr>
          <a:xfrm>
            <a:off x="5182882" y="3711804"/>
            <a:ext cx="108000" cy="270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15" name="上下箭头 214"/>
          <p:cNvSpPr/>
          <p:nvPr/>
        </p:nvSpPr>
        <p:spPr>
          <a:xfrm>
            <a:off x="6969165" y="3711805"/>
            <a:ext cx="108000" cy="270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16" name="上下箭头 215"/>
          <p:cNvSpPr/>
          <p:nvPr/>
        </p:nvSpPr>
        <p:spPr>
          <a:xfrm>
            <a:off x="9056905" y="4607060"/>
            <a:ext cx="108000" cy="270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17" name="上下箭头 216"/>
          <p:cNvSpPr/>
          <p:nvPr/>
        </p:nvSpPr>
        <p:spPr>
          <a:xfrm>
            <a:off x="9221796" y="4607566"/>
            <a:ext cx="108000" cy="270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18" name="矩形 217"/>
          <p:cNvSpPr/>
          <p:nvPr/>
        </p:nvSpPr>
        <p:spPr>
          <a:xfrm>
            <a:off x="8399962" y="4938195"/>
            <a:ext cx="1584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19" name="文本框 218"/>
          <p:cNvSpPr txBox="1"/>
          <p:nvPr/>
        </p:nvSpPr>
        <p:spPr>
          <a:xfrm>
            <a:off x="8356059" y="4942099"/>
            <a:ext cx="885910" cy="461665"/>
          </a:xfrm>
          <a:prstGeom prst="rect">
            <a:avLst/>
          </a:prstGeom>
          <a:noFill/>
        </p:spPr>
        <p:txBody>
          <a:bodyPr wrap="square" rtlCol="0">
            <a:spAutoFit/>
          </a:bodyPr>
          <a:lstStyle/>
          <a:p>
            <a:r>
              <a:rPr kumimoji="1" lang="en-US" altLang="zh-CN" sz="1200" dirty="0">
                <a:solidFill>
                  <a:prstClr val="white"/>
                </a:solidFill>
              </a:rPr>
              <a:t>Container</a:t>
            </a:r>
          </a:p>
          <a:p>
            <a:r>
              <a:rPr kumimoji="1" lang="en-US" altLang="zh-CN" sz="1200" dirty="0">
                <a:solidFill>
                  <a:prstClr val="white"/>
                </a:solidFill>
              </a:rPr>
              <a:t>(Docker)</a:t>
            </a:r>
            <a:endParaRPr kumimoji="1" lang="zh-CN" altLang="en-US" sz="1200" dirty="0">
              <a:solidFill>
                <a:prstClr val="white"/>
              </a:solidFill>
            </a:endParaRPr>
          </a:p>
        </p:txBody>
      </p:sp>
      <p:sp>
        <p:nvSpPr>
          <p:cNvPr id="220" name="文本框 219"/>
          <p:cNvSpPr txBox="1"/>
          <p:nvPr/>
        </p:nvSpPr>
        <p:spPr>
          <a:xfrm>
            <a:off x="9308305" y="5037722"/>
            <a:ext cx="362600" cy="276999"/>
          </a:xfrm>
          <a:prstGeom prst="rect">
            <a:avLst/>
          </a:prstGeom>
          <a:noFill/>
        </p:spPr>
        <p:txBody>
          <a:bodyPr wrap="none" rtlCol="0">
            <a:spAutoFit/>
          </a:bodyPr>
          <a:lstStyle/>
          <a:p>
            <a:r>
              <a:rPr kumimoji="1" lang="en-US" altLang="zh-CN" sz="1200" dirty="0">
                <a:solidFill>
                  <a:prstClr val="white"/>
                </a:solidFill>
              </a:rPr>
              <a:t>DB</a:t>
            </a:r>
            <a:endParaRPr kumimoji="1" lang="zh-CN" altLang="en-US" sz="1200" dirty="0">
              <a:solidFill>
                <a:prstClr val="white"/>
              </a:solidFill>
            </a:endParaRPr>
          </a:p>
        </p:txBody>
      </p:sp>
      <p:pic>
        <p:nvPicPr>
          <p:cNvPr id="221" name="图片 2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95031" y="5053230"/>
            <a:ext cx="238554" cy="238554"/>
          </a:xfrm>
          <a:prstGeom prst="rect">
            <a:avLst/>
          </a:prstGeom>
        </p:spPr>
      </p:pic>
      <p:sp>
        <p:nvSpPr>
          <p:cNvPr id="222" name="矩形 221"/>
          <p:cNvSpPr/>
          <p:nvPr/>
        </p:nvSpPr>
        <p:spPr>
          <a:xfrm>
            <a:off x="8399962" y="4052020"/>
            <a:ext cx="1584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23" name="文本框 222"/>
          <p:cNvSpPr txBox="1"/>
          <p:nvPr/>
        </p:nvSpPr>
        <p:spPr>
          <a:xfrm>
            <a:off x="8357127" y="4055924"/>
            <a:ext cx="885910" cy="461665"/>
          </a:xfrm>
          <a:prstGeom prst="rect">
            <a:avLst/>
          </a:prstGeom>
          <a:noFill/>
        </p:spPr>
        <p:txBody>
          <a:bodyPr wrap="square" rtlCol="0">
            <a:spAutoFit/>
          </a:bodyPr>
          <a:lstStyle/>
          <a:p>
            <a:r>
              <a:rPr kumimoji="1" lang="en-US" altLang="zh-CN" sz="1200" dirty="0">
                <a:solidFill>
                  <a:prstClr val="white"/>
                </a:solidFill>
              </a:rPr>
              <a:t>Container</a:t>
            </a:r>
          </a:p>
          <a:p>
            <a:r>
              <a:rPr kumimoji="1" lang="en-US" altLang="zh-CN" sz="1200" dirty="0">
                <a:solidFill>
                  <a:prstClr val="white"/>
                </a:solidFill>
              </a:rPr>
              <a:t>(Docker)</a:t>
            </a:r>
            <a:endParaRPr kumimoji="1" lang="zh-CN" altLang="en-US" sz="1200" dirty="0">
              <a:solidFill>
                <a:prstClr val="white"/>
              </a:solidFill>
            </a:endParaRPr>
          </a:p>
        </p:txBody>
      </p:sp>
      <p:sp>
        <p:nvSpPr>
          <p:cNvPr id="224" name="文本框 223"/>
          <p:cNvSpPr txBox="1"/>
          <p:nvPr/>
        </p:nvSpPr>
        <p:spPr>
          <a:xfrm>
            <a:off x="9295725" y="4151547"/>
            <a:ext cx="562975" cy="276999"/>
          </a:xfrm>
          <a:prstGeom prst="rect">
            <a:avLst/>
          </a:prstGeom>
          <a:noFill/>
        </p:spPr>
        <p:txBody>
          <a:bodyPr wrap="none" rtlCol="0">
            <a:spAutoFit/>
          </a:bodyPr>
          <a:lstStyle/>
          <a:p>
            <a:r>
              <a:rPr kumimoji="1" lang="en-US" altLang="zh-CN" sz="1200" dirty="0">
                <a:solidFill>
                  <a:prstClr val="white"/>
                </a:solidFill>
              </a:rPr>
              <a:t>Cache</a:t>
            </a:r>
            <a:endParaRPr kumimoji="1" lang="zh-CN" altLang="en-US" sz="1200" dirty="0">
              <a:solidFill>
                <a:prstClr val="white"/>
              </a:solidFill>
            </a:endParaRPr>
          </a:p>
        </p:txBody>
      </p:sp>
      <p:pic>
        <p:nvPicPr>
          <p:cNvPr id="225" name="图片 2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96099" y="4167055"/>
            <a:ext cx="238554" cy="238554"/>
          </a:xfrm>
          <a:prstGeom prst="rect">
            <a:avLst/>
          </a:prstGeom>
        </p:spPr>
      </p:pic>
      <p:sp>
        <p:nvSpPr>
          <p:cNvPr id="226" name="上下箭头 225"/>
          <p:cNvSpPr/>
          <p:nvPr/>
        </p:nvSpPr>
        <p:spPr>
          <a:xfrm>
            <a:off x="9152386" y="3715344"/>
            <a:ext cx="108000" cy="270000"/>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27" name="Rectangle 1"/>
          <p:cNvSpPr/>
          <p:nvPr/>
        </p:nvSpPr>
        <p:spPr>
          <a:xfrm>
            <a:off x="8308679" y="1393744"/>
            <a:ext cx="1764000" cy="4084422"/>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8" name="文本框 227"/>
          <p:cNvSpPr txBox="1"/>
          <p:nvPr/>
        </p:nvSpPr>
        <p:spPr>
          <a:xfrm>
            <a:off x="6164190" y="3241005"/>
            <a:ext cx="1700661" cy="276999"/>
          </a:xfrm>
          <a:prstGeom prst="rect">
            <a:avLst/>
          </a:prstGeom>
          <a:noFill/>
        </p:spPr>
        <p:txBody>
          <a:bodyPr wrap="square" rtlCol="0">
            <a:spAutoFit/>
          </a:bodyPr>
          <a:lstStyle/>
          <a:p>
            <a:pPr algn="ctr"/>
            <a:r>
              <a:rPr kumimoji="1" lang="en-US" altLang="zh-CN" sz="1200" dirty="0">
                <a:solidFill>
                  <a:prstClr val="white"/>
                </a:solidFill>
              </a:rPr>
              <a:t>Container (</a:t>
            </a:r>
            <a:r>
              <a:rPr kumimoji="1" lang="en-US" altLang="zh-CN" sz="1200" dirty="0" err="1">
                <a:solidFill>
                  <a:prstClr val="white"/>
                </a:solidFill>
              </a:rPr>
              <a:t>Docker</a:t>
            </a:r>
            <a:r>
              <a:rPr kumimoji="1" lang="en-US" altLang="zh-CN" sz="1200" dirty="0">
                <a:solidFill>
                  <a:prstClr val="white"/>
                </a:solidFill>
              </a:rPr>
              <a:t>)</a:t>
            </a:r>
            <a:endParaRPr kumimoji="1" lang="zh-CN" altLang="en-US" sz="1200" dirty="0">
              <a:solidFill>
                <a:prstClr val="white"/>
              </a:solidFill>
            </a:endParaRPr>
          </a:p>
        </p:txBody>
      </p:sp>
      <p:sp>
        <p:nvSpPr>
          <p:cNvPr id="229" name="文本框 228"/>
          <p:cNvSpPr txBox="1"/>
          <p:nvPr/>
        </p:nvSpPr>
        <p:spPr>
          <a:xfrm>
            <a:off x="8345916" y="3241005"/>
            <a:ext cx="1700661" cy="276999"/>
          </a:xfrm>
          <a:prstGeom prst="rect">
            <a:avLst/>
          </a:prstGeom>
          <a:noFill/>
        </p:spPr>
        <p:txBody>
          <a:bodyPr wrap="square" rtlCol="0">
            <a:spAutoFit/>
          </a:bodyPr>
          <a:lstStyle/>
          <a:p>
            <a:pPr algn="ctr"/>
            <a:r>
              <a:rPr kumimoji="1" lang="en-US" altLang="zh-CN" sz="1200" dirty="0">
                <a:solidFill>
                  <a:prstClr val="white"/>
                </a:solidFill>
              </a:rPr>
              <a:t>Container (</a:t>
            </a:r>
            <a:r>
              <a:rPr kumimoji="1" lang="en-US" altLang="zh-CN" sz="1200" dirty="0" err="1">
                <a:solidFill>
                  <a:prstClr val="white"/>
                </a:solidFill>
              </a:rPr>
              <a:t>Docker</a:t>
            </a:r>
            <a:r>
              <a:rPr kumimoji="1" lang="en-US" altLang="zh-CN" sz="1200" dirty="0">
                <a:solidFill>
                  <a:prstClr val="white"/>
                </a:solidFill>
              </a:rPr>
              <a:t>)</a:t>
            </a:r>
            <a:endParaRPr kumimoji="1" lang="zh-CN" altLang="en-US" sz="1200" dirty="0">
              <a:solidFill>
                <a:prstClr val="white"/>
              </a:solidFill>
            </a:endParaRPr>
          </a:p>
        </p:txBody>
      </p:sp>
    </p:spTree>
    <p:extLst>
      <p:ext uri="{BB962C8B-B14F-4D97-AF65-F5344CB8AC3E}">
        <p14:creationId xmlns:p14="http://schemas.microsoft.com/office/powerpoint/2010/main" val="11368674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矩形 131"/>
          <p:cNvSpPr/>
          <p:nvPr/>
        </p:nvSpPr>
        <p:spPr>
          <a:xfrm>
            <a:off x="759178" y="153756"/>
            <a:ext cx="4101572"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NTT Platform </a:t>
            </a:r>
            <a:r>
              <a:rPr lang="en-US" altLang="zh-CN" sz="2400" dirty="0">
                <a:solidFill>
                  <a:srgbClr val="4473C4"/>
                </a:solidFill>
                <a:latin typeface="Impact" charset="0"/>
                <a:ea typeface="Impact" charset="0"/>
                <a:cs typeface="Impact" charset="0"/>
                <a:sym typeface="Segoe UI" panose="020B0502040204020203" pitchFamily="34" charset="0"/>
              </a:rPr>
              <a:t>Solution Overview</a:t>
            </a:r>
          </a:p>
        </p:txBody>
      </p:sp>
      <p:sp>
        <p:nvSpPr>
          <p:cNvPr id="133"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4"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6" name="文本框 135"/>
          <p:cNvSpPr txBox="1"/>
          <p:nvPr/>
        </p:nvSpPr>
        <p:spPr>
          <a:xfrm>
            <a:off x="748027" y="542266"/>
            <a:ext cx="1646605" cy="261610"/>
          </a:xfrm>
          <a:prstGeom prst="rect">
            <a:avLst/>
          </a:prstGeom>
          <a:noFill/>
        </p:spPr>
        <p:txBody>
          <a:bodyPr wrap="none" rtlCol="0">
            <a:spAutoFit/>
          </a:bodyPr>
          <a:lstStyle/>
          <a:p>
            <a:r>
              <a:rPr kumimoji="1" lang="de-DE" altLang="zh-CN" sz="1100" dirty="0">
                <a:solidFill>
                  <a:prstClr val="white">
                    <a:lumMod val="50000"/>
                  </a:prstClr>
                </a:solidFill>
              </a:rPr>
              <a:t>Tool box of NTT platform </a:t>
            </a:r>
          </a:p>
        </p:txBody>
      </p:sp>
      <p:grpSp>
        <p:nvGrpSpPr>
          <p:cNvPr id="139" name="组 138"/>
          <p:cNvGrpSpPr/>
          <p:nvPr/>
        </p:nvGrpSpPr>
        <p:grpSpPr>
          <a:xfrm>
            <a:off x="1210916" y="1012506"/>
            <a:ext cx="4492949" cy="2279805"/>
            <a:chOff x="588910" y="1120795"/>
            <a:chExt cx="4492949" cy="2279805"/>
          </a:xfrm>
        </p:grpSpPr>
        <p:sp>
          <p:nvSpPr>
            <p:cNvPr id="140" name="矩形 139"/>
            <p:cNvSpPr/>
            <p:nvPr/>
          </p:nvSpPr>
          <p:spPr>
            <a:xfrm>
              <a:off x="588910" y="1120795"/>
              <a:ext cx="4492949" cy="419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41" name="矩形 140"/>
            <p:cNvSpPr/>
            <p:nvPr/>
          </p:nvSpPr>
          <p:spPr>
            <a:xfrm>
              <a:off x="2163648" y="1162493"/>
              <a:ext cx="1366080" cy="338554"/>
            </a:xfrm>
            <a:prstGeom prst="rect">
              <a:avLst/>
            </a:prstGeom>
          </p:spPr>
          <p:txBody>
            <a:bodyPr wrap="none">
              <a:spAutoFit/>
            </a:bodyPr>
            <a:lstStyle/>
            <a:p>
              <a:r>
                <a:rPr lang="de-DE" altLang="zh-CN" sz="1600" dirty="0">
                  <a:solidFill>
                    <a:prstClr val="white"/>
                  </a:solidFill>
                </a:rPr>
                <a:t>Assembly Line</a:t>
              </a:r>
            </a:p>
          </p:txBody>
        </p:sp>
        <p:grpSp>
          <p:nvGrpSpPr>
            <p:cNvPr id="142" name="组 141"/>
            <p:cNvGrpSpPr/>
            <p:nvPr/>
          </p:nvGrpSpPr>
          <p:grpSpPr>
            <a:xfrm>
              <a:off x="598339" y="1540493"/>
              <a:ext cx="4472817" cy="936000"/>
              <a:chOff x="614822" y="1853462"/>
              <a:chExt cx="4010628" cy="674805"/>
            </a:xfrm>
          </p:grpSpPr>
          <p:sp>
            <p:nvSpPr>
              <p:cNvPr id="164" name="圆角矩形 163"/>
              <p:cNvSpPr/>
              <p:nvPr/>
            </p:nvSpPr>
            <p:spPr>
              <a:xfrm>
                <a:off x="614822" y="1853462"/>
                <a:ext cx="1002419" cy="674805"/>
              </a:xfrm>
              <a:prstGeom prst="roundRect">
                <a:avLst>
                  <a:gd name="adj" fmla="val 0"/>
                </a:avLst>
              </a:prstGeom>
              <a:solidFill>
                <a:schemeClr val="bg1"/>
              </a:solidFill>
              <a:ln w="19050">
                <a:solidFill>
                  <a:srgbClr val="4271C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165" name="圆角矩形 164"/>
              <p:cNvSpPr/>
              <p:nvPr/>
            </p:nvSpPr>
            <p:spPr>
              <a:xfrm>
                <a:off x="1617717" y="1853462"/>
                <a:ext cx="1002419" cy="674805"/>
              </a:xfrm>
              <a:prstGeom prst="roundRect">
                <a:avLst>
                  <a:gd name="adj" fmla="val 0"/>
                </a:avLst>
              </a:prstGeom>
              <a:solidFill>
                <a:schemeClr val="bg1"/>
              </a:solidFill>
              <a:ln w="19050">
                <a:solidFill>
                  <a:srgbClr val="4271C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166" name="圆角矩形 165"/>
              <p:cNvSpPr/>
              <p:nvPr/>
            </p:nvSpPr>
            <p:spPr>
              <a:xfrm>
                <a:off x="2620136" y="1853462"/>
                <a:ext cx="1002419" cy="674805"/>
              </a:xfrm>
              <a:prstGeom prst="roundRect">
                <a:avLst>
                  <a:gd name="adj" fmla="val 0"/>
                </a:avLst>
              </a:prstGeom>
              <a:solidFill>
                <a:schemeClr val="bg1"/>
              </a:solidFill>
              <a:ln w="19050">
                <a:solidFill>
                  <a:srgbClr val="4271C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167" name="圆角矩形 166"/>
              <p:cNvSpPr/>
              <p:nvPr/>
            </p:nvSpPr>
            <p:spPr>
              <a:xfrm>
                <a:off x="3623031" y="1853462"/>
                <a:ext cx="1002419" cy="674805"/>
              </a:xfrm>
              <a:prstGeom prst="roundRect">
                <a:avLst>
                  <a:gd name="adj" fmla="val 0"/>
                </a:avLst>
              </a:prstGeom>
              <a:solidFill>
                <a:schemeClr val="bg1"/>
              </a:solidFill>
              <a:ln w="19050">
                <a:solidFill>
                  <a:srgbClr val="4271C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grpSp>
        <p:pic>
          <p:nvPicPr>
            <p:cNvPr id="143" name="Picture 155"/>
            <p:cNvPicPr>
              <a:picLocks noChangeAspect="1"/>
            </p:cNvPicPr>
            <p:nvPr/>
          </p:nvPicPr>
          <p:blipFill>
            <a:blip r:embed="rId3" cstate="email">
              <a:extLst>
                <a:ext uri="{BEBA8EAE-BF5A-486C-A8C5-ECC9F3942E4B}">
                  <a14:imgProps xmlns:a14="http://schemas.microsoft.com/office/drawing/2010/main">
                    <a14:imgLayer r:embed="rId4">
                      <a14:imgEffect>
                        <a14:saturation sat="99000"/>
                      </a14:imgEffect>
                    </a14:imgLayer>
                  </a14:imgProps>
                </a:ext>
                <a:ext uri="{28A0092B-C50C-407E-A947-70E740481C1C}">
                  <a14:useLocalDpi xmlns:a14="http://schemas.microsoft.com/office/drawing/2010/main"/>
                </a:ext>
              </a:extLst>
            </a:blip>
            <a:stretch>
              <a:fillRect/>
            </a:stretch>
          </p:blipFill>
          <p:spPr>
            <a:xfrm>
              <a:off x="2113558" y="1749243"/>
              <a:ext cx="389012" cy="396000"/>
            </a:xfrm>
            <a:prstGeom prst="rect">
              <a:avLst/>
            </a:prstGeom>
            <a:noFill/>
          </p:spPr>
        </p:pic>
        <p:pic>
          <p:nvPicPr>
            <p:cNvPr id="144"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3598" y="1718643"/>
              <a:ext cx="449825" cy="396000"/>
            </a:xfrm>
            <a:prstGeom prst="rect">
              <a:avLst/>
            </a:prstGeom>
          </p:spPr>
        </p:pic>
        <p:pic>
          <p:nvPicPr>
            <p:cNvPr id="146"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10729" y="1735299"/>
              <a:ext cx="396000" cy="396000"/>
            </a:xfrm>
            <a:prstGeom prst="rect">
              <a:avLst/>
            </a:prstGeom>
          </p:spPr>
        </p:pic>
        <p:sp>
          <p:nvSpPr>
            <p:cNvPr id="147" name="TextBox 61"/>
            <p:cNvSpPr txBox="1"/>
            <p:nvPr/>
          </p:nvSpPr>
          <p:spPr>
            <a:xfrm>
              <a:off x="837710" y="2147672"/>
              <a:ext cx="657552" cy="307777"/>
            </a:xfrm>
            <a:prstGeom prst="rect">
              <a:avLst/>
            </a:prstGeom>
            <a:noFill/>
          </p:spPr>
          <p:txBody>
            <a:bodyPr wrap="none" rtlCol="0">
              <a:spAutoFit/>
            </a:bodyPr>
            <a:lstStyle/>
            <a:p>
              <a:pPr algn="ctr"/>
              <a:r>
                <a:rPr lang="de-DE" sz="1400" dirty="0">
                  <a:solidFill>
                    <a:prstClr val="black"/>
                  </a:solidFill>
                </a:rPr>
                <a:t>GitLab</a:t>
              </a:r>
            </a:p>
          </p:txBody>
        </p:sp>
        <p:sp>
          <p:nvSpPr>
            <p:cNvPr id="148" name="TextBox 64"/>
            <p:cNvSpPr txBox="1"/>
            <p:nvPr/>
          </p:nvSpPr>
          <p:spPr>
            <a:xfrm>
              <a:off x="1932608" y="2147672"/>
              <a:ext cx="715260" cy="307777"/>
            </a:xfrm>
            <a:prstGeom prst="rect">
              <a:avLst/>
            </a:prstGeom>
            <a:noFill/>
          </p:spPr>
          <p:txBody>
            <a:bodyPr wrap="none" rtlCol="0">
              <a:spAutoFit/>
            </a:bodyPr>
            <a:lstStyle/>
            <a:p>
              <a:pPr algn="ctr"/>
              <a:r>
                <a:rPr lang="de-DE" sz="1400" dirty="0">
                  <a:solidFill>
                    <a:prstClr val="black"/>
                  </a:solidFill>
                </a:rPr>
                <a:t>Jenkins</a:t>
              </a:r>
            </a:p>
          </p:txBody>
        </p:sp>
        <p:sp>
          <p:nvSpPr>
            <p:cNvPr id="149" name="TextBox 87"/>
            <p:cNvSpPr txBox="1"/>
            <p:nvPr/>
          </p:nvSpPr>
          <p:spPr>
            <a:xfrm>
              <a:off x="2950902" y="2147672"/>
              <a:ext cx="934871" cy="307777"/>
            </a:xfrm>
            <a:prstGeom prst="rect">
              <a:avLst/>
            </a:prstGeom>
            <a:noFill/>
          </p:spPr>
          <p:txBody>
            <a:bodyPr wrap="none" rtlCol="0">
              <a:spAutoFit/>
            </a:bodyPr>
            <a:lstStyle/>
            <a:p>
              <a:pPr algn="ctr"/>
              <a:r>
                <a:rPr lang="de-DE" sz="1400" dirty="0">
                  <a:solidFill>
                    <a:prstClr val="black"/>
                  </a:solidFill>
                </a:rPr>
                <a:t>Cucumber</a:t>
              </a:r>
            </a:p>
          </p:txBody>
        </p:sp>
        <p:sp>
          <p:nvSpPr>
            <p:cNvPr id="150" name="TextBox 90"/>
            <p:cNvSpPr txBox="1"/>
            <p:nvPr/>
          </p:nvSpPr>
          <p:spPr>
            <a:xfrm>
              <a:off x="4221233" y="2147672"/>
              <a:ext cx="629083" cy="307777"/>
            </a:xfrm>
            <a:prstGeom prst="rect">
              <a:avLst/>
            </a:prstGeom>
            <a:noFill/>
          </p:spPr>
          <p:txBody>
            <a:bodyPr wrap="none" rtlCol="0">
              <a:spAutoFit/>
            </a:bodyPr>
            <a:lstStyle/>
            <a:p>
              <a:pPr algn="ctr"/>
              <a:r>
                <a:rPr lang="en-US" altLang="zh-CN" sz="1400" dirty="0">
                  <a:solidFill>
                    <a:prstClr val="black"/>
                  </a:solidFill>
                </a:rPr>
                <a:t>Nexus</a:t>
              </a:r>
              <a:endParaRPr lang="de-DE" sz="1400" dirty="0">
                <a:solidFill>
                  <a:prstClr val="black"/>
                </a:solidFill>
              </a:endParaRPr>
            </a:p>
          </p:txBody>
        </p:sp>
        <p:grpSp>
          <p:nvGrpSpPr>
            <p:cNvPr id="151" name="组 150"/>
            <p:cNvGrpSpPr/>
            <p:nvPr/>
          </p:nvGrpSpPr>
          <p:grpSpPr>
            <a:xfrm>
              <a:off x="598339" y="2464600"/>
              <a:ext cx="4472817" cy="936000"/>
              <a:chOff x="614822" y="1939918"/>
              <a:chExt cx="4010628" cy="674805"/>
            </a:xfrm>
          </p:grpSpPr>
          <p:sp>
            <p:nvSpPr>
              <p:cNvPr id="160" name="圆角矩形 159"/>
              <p:cNvSpPr/>
              <p:nvPr/>
            </p:nvSpPr>
            <p:spPr>
              <a:xfrm>
                <a:off x="614822" y="1939918"/>
                <a:ext cx="1002419" cy="674805"/>
              </a:xfrm>
              <a:prstGeom prst="roundRect">
                <a:avLst>
                  <a:gd name="adj" fmla="val 0"/>
                </a:avLst>
              </a:prstGeom>
              <a:solidFill>
                <a:schemeClr val="bg1"/>
              </a:solidFill>
              <a:ln w="19050">
                <a:solidFill>
                  <a:srgbClr val="4271C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161" name="圆角矩形 160"/>
              <p:cNvSpPr/>
              <p:nvPr/>
            </p:nvSpPr>
            <p:spPr>
              <a:xfrm>
                <a:off x="1617717" y="1939918"/>
                <a:ext cx="1002419" cy="674805"/>
              </a:xfrm>
              <a:prstGeom prst="roundRect">
                <a:avLst>
                  <a:gd name="adj" fmla="val 0"/>
                </a:avLst>
              </a:prstGeom>
              <a:solidFill>
                <a:schemeClr val="bg1"/>
              </a:solidFill>
              <a:ln w="19050">
                <a:solidFill>
                  <a:srgbClr val="4271C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162" name="圆角矩形 161"/>
              <p:cNvSpPr/>
              <p:nvPr/>
            </p:nvSpPr>
            <p:spPr>
              <a:xfrm>
                <a:off x="2620136" y="1939918"/>
                <a:ext cx="1002419" cy="674805"/>
              </a:xfrm>
              <a:prstGeom prst="roundRect">
                <a:avLst>
                  <a:gd name="adj" fmla="val 0"/>
                </a:avLst>
              </a:prstGeom>
              <a:solidFill>
                <a:schemeClr val="bg1"/>
              </a:solidFill>
              <a:ln w="19050">
                <a:solidFill>
                  <a:srgbClr val="4271C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163" name="圆角矩形 162"/>
              <p:cNvSpPr/>
              <p:nvPr/>
            </p:nvSpPr>
            <p:spPr>
              <a:xfrm>
                <a:off x="3623031" y="1939918"/>
                <a:ext cx="1002419" cy="674805"/>
              </a:xfrm>
              <a:prstGeom prst="roundRect">
                <a:avLst>
                  <a:gd name="adj" fmla="val 0"/>
                </a:avLst>
              </a:prstGeom>
              <a:solidFill>
                <a:schemeClr val="bg1"/>
              </a:solidFill>
              <a:ln w="19050">
                <a:solidFill>
                  <a:srgbClr val="4271C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grpSp>
        <p:pic>
          <p:nvPicPr>
            <p:cNvPr id="152" name="Picture 15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54841" y="2665231"/>
              <a:ext cx="362927" cy="360000"/>
            </a:xfrm>
            <a:prstGeom prst="rect">
              <a:avLst/>
            </a:prstGeom>
          </p:spPr>
        </p:pic>
        <p:pic>
          <p:nvPicPr>
            <p:cNvPr id="153" name="Picture 1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8587" y="2684859"/>
              <a:ext cx="405000" cy="360000"/>
            </a:xfrm>
            <a:prstGeom prst="rect">
              <a:avLst/>
            </a:prstGeom>
          </p:spPr>
        </p:pic>
        <p:pic>
          <p:nvPicPr>
            <p:cNvPr id="154" name="Picture 15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159448" y="2692457"/>
              <a:ext cx="319436" cy="360000"/>
            </a:xfrm>
            <a:prstGeom prst="rect">
              <a:avLst/>
            </a:prstGeom>
          </p:spPr>
        </p:pic>
        <p:pic>
          <p:nvPicPr>
            <p:cNvPr id="155" name="Picture 15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46698" y="2667648"/>
              <a:ext cx="362927" cy="360000"/>
            </a:xfrm>
            <a:prstGeom prst="rect">
              <a:avLst/>
            </a:prstGeom>
            <a:blipFill>
              <a:blip r:embed="rId10"/>
              <a:tile tx="0" ty="0" sx="100000" sy="100000" flip="none" algn="tl"/>
            </a:blipFill>
          </p:spPr>
        </p:pic>
        <p:sp>
          <p:nvSpPr>
            <p:cNvPr id="156" name="TextBox 67"/>
            <p:cNvSpPr txBox="1"/>
            <p:nvPr/>
          </p:nvSpPr>
          <p:spPr>
            <a:xfrm>
              <a:off x="684331" y="3083959"/>
              <a:ext cx="975716" cy="307777"/>
            </a:xfrm>
            <a:prstGeom prst="rect">
              <a:avLst/>
            </a:prstGeom>
            <a:noFill/>
          </p:spPr>
          <p:txBody>
            <a:bodyPr wrap="none" rtlCol="0">
              <a:spAutoFit/>
            </a:bodyPr>
            <a:lstStyle/>
            <a:p>
              <a:pPr algn="ctr"/>
              <a:r>
                <a:rPr lang="de-DE" sz="1400" dirty="0">
                  <a:solidFill>
                    <a:prstClr val="black"/>
                  </a:solidFill>
                </a:rPr>
                <a:t>Sonarqube</a:t>
              </a:r>
            </a:p>
          </p:txBody>
        </p:sp>
        <p:sp>
          <p:nvSpPr>
            <p:cNvPr id="157" name="TextBox 84"/>
            <p:cNvSpPr txBox="1"/>
            <p:nvPr/>
          </p:nvSpPr>
          <p:spPr>
            <a:xfrm>
              <a:off x="1823021" y="3083959"/>
              <a:ext cx="965778" cy="307777"/>
            </a:xfrm>
            <a:prstGeom prst="rect">
              <a:avLst/>
            </a:prstGeom>
            <a:noFill/>
          </p:spPr>
          <p:txBody>
            <a:bodyPr wrap="none" rtlCol="0">
              <a:spAutoFit/>
            </a:bodyPr>
            <a:lstStyle/>
            <a:p>
              <a:pPr algn="ctr"/>
              <a:r>
                <a:rPr lang="de-DE" sz="1400" dirty="0">
                  <a:solidFill>
                    <a:prstClr val="black"/>
                  </a:solidFill>
                </a:rPr>
                <a:t>Artifactory</a:t>
              </a:r>
            </a:p>
          </p:txBody>
        </p:sp>
        <p:sp>
          <p:nvSpPr>
            <p:cNvPr id="158" name="TextBox 93"/>
            <p:cNvSpPr txBox="1"/>
            <p:nvPr/>
          </p:nvSpPr>
          <p:spPr>
            <a:xfrm>
              <a:off x="2877709" y="3082185"/>
              <a:ext cx="1049967" cy="307777"/>
            </a:xfrm>
            <a:prstGeom prst="rect">
              <a:avLst/>
            </a:prstGeom>
            <a:noFill/>
          </p:spPr>
          <p:txBody>
            <a:bodyPr wrap="none" rtlCol="0">
              <a:spAutoFit/>
            </a:bodyPr>
            <a:lstStyle/>
            <a:p>
              <a:pPr algn="ctr"/>
              <a:r>
                <a:rPr lang="de-DE" sz="1400" dirty="0">
                  <a:solidFill>
                    <a:prstClr val="black"/>
                  </a:solidFill>
                </a:rPr>
                <a:t>Test Runner</a:t>
              </a:r>
            </a:p>
          </p:txBody>
        </p:sp>
        <p:sp>
          <p:nvSpPr>
            <p:cNvPr id="159" name="TextBox 132"/>
            <p:cNvSpPr txBox="1"/>
            <p:nvPr/>
          </p:nvSpPr>
          <p:spPr>
            <a:xfrm>
              <a:off x="4023494" y="3081122"/>
              <a:ext cx="1037080" cy="307777"/>
            </a:xfrm>
            <a:prstGeom prst="rect">
              <a:avLst/>
            </a:prstGeom>
            <a:noFill/>
          </p:spPr>
          <p:txBody>
            <a:bodyPr wrap="none" rtlCol="0">
              <a:spAutoFit/>
            </a:bodyPr>
            <a:lstStyle/>
            <a:p>
              <a:pPr algn="ctr"/>
              <a:r>
                <a:rPr lang="de-DE" sz="1400" dirty="0">
                  <a:solidFill>
                    <a:prstClr val="black"/>
                  </a:solidFill>
                </a:rPr>
                <a:t>Jira Reports</a:t>
              </a:r>
            </a:p>
          </p:txBody>
        </p:sp>
      </p:grpSp>
      <p:grpSp>
        <p:nvGrpSpPr>
          <p:cNvPr id="168" name="组 167"/>
          <p:cNvGrpSpPr/>
          <p:nvPr/>
        </p:nvGrpSpPr>
        <p:grpSpPr>
          <a:xfrm>
            <a:off x="5916856" y="1012506"/>
            <a:ext cx="2261512" cy="2279817"/>
            <a:chOff x="5294850" y="1120795"/>
            <a:chExt cx="2261512" cy="2279817"/>
          </a:xfrm>
        </p:grpSpPr>
        <p:sp>
          <p:nvSpPr>
            <p:cNvPr id="169" name="矩形 168"/>
            <p:cNvSpPr/>
            <p:nvPr/>
          </p:nvSpPr>
          <p:spPr>
            <a:xfrm>
              <a:off x="5294850" y="1120795"/>
              <a:ext cx="2261512" cy="419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0" name="矩形 169"/>
            <p:cNvSpPr/>
            <p:nvPr/>
          </p:nvSpPr>
          <p:spPr>
            <a:xfrm>
              <a:off x="5838071" y="1162493"/>
              <a:ext cx="1305422" cy="338554"/>
            </a:xfrm>
            <a:prstGeom prst="rect">
              <a:avLst/>
            </a:prstGeom>
          </p:spPr>
          <p:txBody>
            <a:bodyPr wrap="none">
              <a:spAutoFit/>
            </a:bodyPr>
            <a:lstStyle/>
            <a:p>
              <a:r>
                <a:rPr lang="de-DE" altLang="zh-CN" sz="1600" dirty="0">
                  <a:solidFill>
                    <a:prstClr val="white"/>
                  </a:solidFill>
                </a:rPr>
                <a:t>Collaboration</a:t>
              </a:r>
            </a:p>
          </p:txBody>
        </p:sp>
        <p:grpSp>
          <p:nvGrpSpPr>
            <p:cNvPr id="171" name="组 170"/>
            <p:cNvGrpSpPr/>
            <p:nvPr/>
          </p:nvGrpSpPr>
          <p:grpSpPr>
            <a:xfrm>
              <a:off x="5310525" y="2464608"/>
              <a:ext cx="2236409" cy="936004"/>
              <a:chOff x="614822" y="1939917"/>
              <a:chExt cx="2005315" cy="674806"/>
            </a:xfrm>
          </p:grpSpPr>
          <p:sp>
            <p:nvSpPr>
              <p:cNvPr id="183" name="圆角矩形 182"/>
              <p:cNvSpPr/>
              <p:nvPr/>
            </p:nvSpPr>
            <p:spPr>
              <a:xfrm>
                <a:off x="614822" y="1939919"/>
                <a:ext cx="1002419" cy="674804"/>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184" name="圆角矩形 183"/>
              <p:cNvSpPr/>
              <p:nvPr/>
            </p:nvSpPr>
            <p:spPr>
              <a:xfrm>
                <a:off x="1617718" y="1939917"/>
                <a:ext cx="1002419" cy="674804"/>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grpSp>
        <p:grpSp>
          <p:nvGrpSpPr>
            <p:cNvPr id="172" name="组 171"/>
            <p:cNvGrpSpPr/>
            <p:nvPr/>
          </p:nvGrpSpPr>
          <p:grpSpPr>
            <a:xfrm>
              <a:off x="5310525" y="1540493"/>
              <a:ext cx="2236409" cy="936000"/>
              <a:chOff x="614822" y="1853462"/>
              <a:chExt cx="2005314" cy="674805"/>
            </a:xfrm>
          </p:grpSpPr>
          <p:sp>
            <p:nvSpPr>
              <p:cNvPr id="181" name="圆角矩形 180"/>
              <p:cNvSpPr/>
              <p:nvPr/>
            </p:nvSpPr>
            <p:spPr>
              <a:xfrm>
                <a:off x="614822"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182" name="圆角矩形 181"/>
              <p:cNvSpPr/>
              <p:nvPr/>
            </p:nvSpPr>
            <p:spPr>
              <a:xfrm>
                <a:off x="1617717"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grpSp>
        <p:pic>
          <p:nvPicPr>
            <p:cNvPr id="173" name="Picture 145"/>
            <p:cNvPicPr>
              <a:picLocks noChangeAspect="1"/>
            </p:cNvPicPr>
            <p:nvPr/>
          </p:nvPicPr>
          <p:blipFill rotWithShape="1">
            <a:blip r:embed="rId11" cstate="screen">
              <a:extLst>
                <a:ext uri="{28A0092B-C50C-407E-A947-70E740481C1C}">
                  <a14:useLocalDpi xmlns:a14="http://schemas.microsoft.com/office/drawing/2010/main"/>
                </a:ext>
              </a:extLst>
            </a:blip>
            <a:srcRect b="-14139"/>
            <a:stretch/>
          </p:blipFill>
          <p:spPr>
            <a:xfrm>
              <a:off x="5752948" y="1759055"/>
              <a:ext cx="283215" cy="396000"/>
            </a:xfrm>
            <a:prstGeom prst="rect">
              <a:avLst/>
            </a:prstGeom>
          </p:spPr>
        </p:pic>
        <p:pic>
          <p:nvPicPr>
            <p:cNvPr id="174" name="Picture 14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812604" y="1762857"/>
              <a:ext cx="353224" cy="360000"/>
            </a:xfrm>
            <a:prstGeom prst="rect">
              <a:avLst/>
            </a:prstGeom>
          </p:spPr>
        </p:pic>
        <p:pic>
          <p:nvPicPr>
            <p:cNvPr id="175" name="Picture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619194" y="2655651"/>
              <a:ext cx="614400" cy="360000"/>
            </a:xfrm>
            <a:prstGeom prst="rect">
              <a:avLst/>
            </a:prstGeom>
          </p:spPr>
        </p:pic>
        <p:sp>
          <p:nvSpPr>
            <p:cNvPr id="176" name="Freeform 11"/>
            <p:cNvSpPr>
              <a:spLocks noChangeAspect="1" noEditPoints="1"/>
            </p:cNvSpPr>
            <p:nvPr/>
          </p:nvSpPr>
          <p:spPr bwMode="auto">
            <a:xfrm>
              <a:off x="6808255" y="2658786"/>
              <a:ext cx="346339" cy="360000"/>
            </a:xfrm>
            <a:custGeom>
              <a:avLst/>
              <a:gdLst>
                <a:gd name="T0" fmla="*/ 783 w 1333"/>
                <a:gd name="T1" fmla="*/ 2 h 1485"/>
                <a:gd name="T2" fmla="*/ 983 w 1333"/>
                <a:gd name="T3" fmla="*/ 106 h 1485"/>
                <a:gd name="T4" fmla="*/ 879 w 1333"/>
                <a:gd name="T5" fmla="*/ 1306 h 1485"/>
                <a:gd name="T6" fmla="*/ 11 w 1333"/>
                <a:gd name="T7" fmla="*/ 1242 h 1485"/>
                <a:gd name="T8" fmla="*/ 7 w 1333"/>
                <a:gd name="T9" fmla="*/ 150 h 1485"/>
                <a:gd name="T10" fmla="*/ 67 w 1333"/>
                <a:gd name="T11" fmla="*/ 114 h 1485"/>
                <a:gd name="T12" fmla="*/ 67 w 1333"/>
                <a:gd name="T13" fmla="*/ 1170 h 1485"/>
                <a:gd name="T14" fmla="*/ 739 w 1333"/>
                <a:gd name="T15" fmla="*/ 1250 h 1485"/>
                <a:gd name="T16" fmla="*/ 927 w 1333"/>
                <a:gd name="T17" fmla="*/ 1190 h 1485"/>
                <a:gd name="T18" fmla="*/ 867 w 1333"/>
                <a:gd name="T19" fmla="*/ 62 h 1485"/>
                <a:gd name="T20" fmla="*/ 99 w 1333"/>
                <a:gd name="T21" fmla="*/ 62 h 1485"/>
                <a:gd name="T22" fmla="*/ 307 w 1333"/>
                <a:gd name="T23" fmla="*/ 74 h 1485"/>
                <a:gd name="T24" fmla="*/ 902 w 1333"/>
                <a:gd name="T25" fmla="*/ 81 h 1485"/>
                <a:gd name="T26" fmla="*/ 915 w 1333"/>
                <a:gd name="T27" fmla="*/ 1194 h 1485"/>
                <a:gd name="T28" fmla="*/ 131 w 1333"/>
                <a:gd name="T29" fmla="*/ 1238 h 1485"/>
                <a:gd name="T30" fmla="*/ 79 w 1333"/>
                <a:gd name="T31" fmla="*/ 350 h 1485"/>
                <a:gd name="T32" fmla="*/ 175 w 1333"/>
                <a:gd name="T33" fmla="*/ 74 h 1485"/>
                <a:gd name="T34" fmla="*/ 809 w 1333"/>
                <a:gd name="T35" fmla="*/ 113 h 1485"/>
                <a:gd name="T36" fmla="*/ 795 w 1333"/>
                <a:gd name="T37" fmla="*/ 238 h 1485"/>
                <a:gd name="T38" fmla="*/ 862 w 1333"/>
                <a:gd name="T39" fmla="*/ 146 h 1485"/>
                <a:gd name="T40" fmla="*/ 825 w 1333"/>
                <a:gd name="T41" fmla="*/ 146 h 1485"/>
                <a:gd name="T42" fmla="*/ 1287 w 1333"/>
                <a:gd name="T43" fmla="*/ 228 h 1485"/>
                <a:gd name="T44" fmla="*/ 1262 w 1333"/>
                <a:gd name="T45" fmla="*/ 590 h 1485"/>
                <a:gd name="T46" fmla="*/ 1019 w 1333"/>
                <a:gd name="T47" fmla="*/ 1467 h 1485"/>
                <a:gd name="T48" fmla="*/ 471 w 1333"/>
                <a:gd name="T49" fmla="*/ 1363 h 1485"/>
                <a:gd name="T50" fmla="*/ 483 w 1333"/>
                <a:gd name="T51" fmla="*/ 1314 h 1485"/>
                <a:gd name="T52" fmla="*/ 911 w 1333"/>
                <a:gd name="T53" fmla="*/ 1415 h 1485"/>
                <a:gd name="T54" fmla="*/ 1058 w 1333"/>
                <a:gd name="T55" fmla="*/ 1170 h 1485"/>
                <a:gd name="T56" fmla="*/ 1269 w 1333"/>
                <a:gd name="T57" fmla="*/ 306 h 1485"/>
                <a:gd name="T58" fmla="*/ 990 w 1333"/>
                <a:gd name="T59" fmla="*/ 213 h 1485"/>
                <a:gd name="T60" fmla="*/ 429 w 1333"/>
                <a:gd name="T61" fmla="*/ 346 h 1485"/>
                <a:gd name="T62" fmla="*/ 379 w 1333"/>
                <a:gd name="T63" fmla="*/ 858 h 1485"/>
                <a:gd name="T64" fmla="*/ 406 w 1333"/>
                <a:gd name="T65" fmla="*/ 1017 h 1485"/>
                <a:gd name="T66" fmla="*/ 593 w 1333"/>
                <a:gd name="T67" fmla="*/ 1014 h 1485"/>
                <a:gd name="T68" fmla="*/ 775 w 1333"/>
                <a:gd name="T69" fmla="*/ 714 h 1485"/>
                <a:gd name="T70" fmla="*/ 507 w 1333"/>
                <a:gd name="T71" fmla="*/ 230 h 1485"/>
                <a:gd name="T72" fmla="*/ 1256 w 1333"/>
                <a:gd name="T73" fmla="*/ 302 h 1485"/>
                <a:gd name="T74" fmla="*/ 1044 w 1333"/>
                <a:gd name="T75" fmla="*/ 1174 h 1485"/>
                <a:gd name="T76" fmla="*/ 875 w 1333"/>
                <a:gd name="T77" fmla="*/ 1395 h 1485"/>
                <a:gd name="T78" fmla="*/ 879 w 1333"/>
                <a:gd name="T79" fmla="*/ 1314 h 1485"/>
                <a:gd name="T80" fmla="*/ 1191 w 1333"/>
                <a:gd name="T81" fmla="*/ 273 h 1485"/>
                <a:gd name="T82" fmla="*/ 1146 w 1333"/>
                <a:gd name="T83" fmla="*/ 310 h 1485"/>
                <a:gd name="T84" fmla="*/ 1165 w 1333"/>
                <a:gd name="T85" fmla="*/ 434 h 1485"/>
                <a:gd name="T86" fmla="*/ 1167 w 1333"/>
                <a:gd name="T87" fmla="*/ 385 h 1485"/>
                <a:gd name="T88" fmla="*/ 1167 w 1333"/>
                <a:gd name="T89" fmla="*/ 385 h 1485"/>
                <a:gd name="T90" fmla="*/ 157 w 1333"/>
                <a:gd name="T91" fmla="*/ 1204 h 1485"/>
                <a:gd name="T92" fmla="*/ 239 w 1333"/>
                <a:gd name="T93" fmla="*/ 1074 h 1485"/>
                <a:gd name="T94" fmla="*/ 103 w 1333"/>
                <a:gd name="T95" fmla="*/ 1074 h 1485"/>
                <a:gd name="T96" fmla="*/ 155 w 1333"/>
                <a:gd name="T97" fmla="*/ 1126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3" h="1485">
                  <a:moveTo>
                    <a:pt x="167" y="2"/>
                  </a:moveTo>
                  <a:lnTo>
                    <a:pt x="315" y="2"/>
                  </a:lnTo>
                  <a:lnTo>
                    <a:pt x="783" y="2"/>
                  </a:lnTo>
                  <a:lnTo>
                    <a:pt x="855" y="2"/>
                  </a:lnTo>
                  <a:cubicBezTo>
                    <a:pt x="910" y="2"/>
                    <a:pt x="957" y="3"/>
                    <a:pt x="979" y="66"/>
                  </a:cubicBezTo>
                  <a:cubicBezTo>
                    <a:pt x="983" y="81"/>
                    <a:pt x="983" y="91"/>
                    <a:pt x="983" y="106"/>
                  </a:cubicBezTo>
                  <a:lnTo>
                    <a:pt x="983" y="1030"/>
                  </a:lnTo>
                  <a:lnTo>
                    <a:pt x="983" y="1206"/>
                  </a:lnTo>
                  <a:cubicBezTo>
                    <a:pt x="983" y="1273"/>
                    <a:pt x="944" y="1306"/>
                    <a:pt x="879" y="1306"/>
                  </a:cubicBezTo>
                  <a:lnTo>
                    <a:pt x="211" y="1306"/>
                  </a:lnTo>
                  <a:lnTo>
                    <a:pt x="135" y="1306"/>
                  </a:lnTo>
                  <a:cubicBezTo>
                    <a:pt x="80" y="1306"/>
                    <a:pt x="33" y="1305"/>
                    <a:pt x="11" y="1242"/>
                  </a:cubicBezTo>
                  <a:cubicBezTo>
                    <a:pt x="7" y="1227"/>
                    <a:pt x="7" y="1217"/>
                    <a:pt x="7" y="1202"/>
                  </a:cubicBezTo>
                  <a:lnTo>
                    <a:pt x="7" y="298"/>
                  </a:lnTo>
                  <a:lnTo>
                    <a:pt x="7" y="150"/>
                  </a:lnTo>
                  <a:cubicBezTo>
                    <a:pt x="7" y="83"/>
                    <a:pt x="0" y="28"/>
                    <a:pt x="79" y="4"/>
                  </a:cubicBezTo>
                  <a:cubicBezTo>
                    <a:pt x="102" y="0"/>
                    <a:pt x="142" y="2"/>
                    <a:pt x="167" y="2"/>
                  </a:cubicBezTo>
                  <a:close/>
                  <a:moveTo>
                    <a:pt x="67" y="114"/>
                  </a:moveTo>
                  <a:lnTo>
                    <a:pt x="67" y="322"/>
                  </a:lnTo>
                  <a:lnTo>
                    <a:pt x="67" y="1034"/>
                  </a:lnTo>
                  <a:lnTo>
                    <a:pt x="67" y="1170"/>
                  </a:lnTo>
                  <a:cubicBezTo>
                    <a:pt x="67" y="1188"/>
                    <a:pt x="64" y="1215"/>
                    <a:pt x="74" y="1230"/>
                  </a:cubicBezTo>
                  <a:cubicBezTo>
                    <a:pt x="88" y="1250"/>
                    <a:pt x="105" y="1250"/>
                    <a:pt x="127" y="1250"/>
                  </a:cubicBezTo>
                  <a:lnTo>
                    <a:pt x="739" y="1250"/>
                  </a:lnTo>
                  <a:lnTo>
                    <a:pt x="867" y="1250"/>
                  </a:lnTo>
                  <a:cubicBezTo>
                    <a:pt x="881" y="1250"/>
                    <a:pt x="895" y="1251"/>
                    <a:pt x="907" y="1243"/>
                  </a:cubicBezTo>
                  <a:cubicBezTo>
                    <a:pt x="927" y="1229"/>
                    <a:pt x="927" y="1212"/>
                    <a:pt x="927" y="1190"/>
                  </a:cubicBezTo>
                  <a:lnTo>
                    <a:pt x="927" y="322"/>
                  </a:lnTo>
                  <a:lnTo>
                    <a:pt x="927" y="114"/>
                  </a:lnTo>
                  <a:cubicBezTo>
                    <a:pt x="926" y="71"/>
                    <a:pt x="906" y="62"/>
                    <a:pt x="867" y="62"/>
                  </a:cubicBezTo>
                  <a:lnTo>
                    <a:pt x="359" y="62"/>
                  </a:lnTo>
                  <a:lnTo>
                    <a:pt x="191" y="62"/>
                  </a:lnTo>
                  <a:lnTo>
                    <a:pt x="99" y="62"/>
                  </a:lnTo>
                  <a:cubicBezTo>
                    <a:pt x="73" y="74"/>
                    <a:pt x="67" y="87"/>
                    <a:pt x="67" y="114"/>
                  </a:cubicBezTo>
                  <a:close/>
                  <a:moveTo>
                    <a:pt x="175" y="74"/>
                  </a:moveTo>
                  <a:lnTo>
                    <a:pt x="307" y="74"/>
                  </a:lnTo>
                  <a:lnTo>
                    <a:pt x="731" y="74"/>
                  </a:lnTo>
                  <a:lnTo>
                    <a:pt x="863" y="74"/>
                  </a:lnTo>
                  <a:cubicBezTo>
                    <a:pt x="876" y="74"/>
                    <a:pt x="891" y="73"/>
                    <a:pt x="902" y="81"/>
                  </a:cubicBezTo>
                  <a:cubicBezTo>
                    <a:pt x="917" y="92"/>
                    <a:pt x="915" y="110"/>
                    <a:pt x="915" y="126"/>
                  </a:cubicBezTo>
                  <a:lnTo>
                    <a:pt x="915" y="978"/>
                  </a:lnTo>
                  <a:lnTo>
                    <a:pt x="915" y="1194"/>
                  </a:lnTo>
                  <a:cubicBezTo>
                    <a:pt x="914" y="1235"/>
                    <a:pt x="899" y="1238"/>
                    <a:pt x="863" y="1238"/>
                  </a:cubicBezTo>
                  <a:lnTo>
                    <a:pt x="263" y="1238"/>
                  </a:lnTo>
                  <a:lnTo>
                    <a:pt x="131" y="1238"/>
                  </a:lnTo>
                  <a:cubicBezTo>
                    <a:pt x="118" y="1238"/>
                    <a:pt x="103" y="1239"/>
                    <a:pt x="92" y="1231"/>
                  </a:cubicBezTo>
                  <a:cubicBezTo>
                    <a:pt x="77" y="1220"/>
                    <a:pt x="79" y="1202"/>
                    <a:pt x="79" y="1186"/>
                  </a:cubicBezTo>
                  <a:lnTo>
                    <a:pt x="79" y="350"/>
                  </a:lnTo>
                  <a:lnTo>
                    <a:pt x="79" y="126"/>
                  </a:lnTo>
                  <a:cubicBezTo>
                    <a:pt x="79" y="102"/>
                    <a:pt x="77" y="90"/>
                    <a:pt x="99" y="77"/>
                  </a:cubicBezTo>
                  <a:cubicBezTo>
                    <a:pt x="120" y="72"/>
                    <a:pt x="152" y="74"/>
                    <a:pt x="175" y="74"/>
                  </a:cubicBezTo>
                  <a:close/>
                  <a:moveTo>
                    <a:pt x="862" y="146"/>
                  </a:moveTo>
                  <a:cubicBezTo>
                    <a:pt x="858" y="135"/>
                    <a:pt x="853" y="114"/>
                    <a:pt x="841" y="108"/>
                  </a:cubicBezTo>
                  <a:cubicBezTo>
                    <a:pt x="831" y="103"/>
                    <a:pt x="816" y="103"/>
                    <a:pt x="809" y="113"/>
                  </a:cubicBezTo>
                  <a:cubicBezTo>
                    <a:pt x="804" y="120"/>
                    <a:pt x="793" y="145"/>
                    <a:pt x="789" y="154"/>
                  </a:cubicBezTo>
                  <a:lnTo>
                    <a:pt x="759" y="238"/>
                  </a:lnTo>
                  <a:lnTo>
                    <a:pt x="795" y="238"/>
                  </a:lnTo>
                  <a:cubicBezTo>
                    <a:pt x="811" y="196"/>
                    <a:pt x="845" y="199"/>
                    <a:pt x="855" y="238"/>
                  </a:cubicBezTo>
                  <a:lnTo>
                    <a:pt x="895" y="238"/>
                  </a:lnTo>
                  <a:lnTo>
                    <a:pt x="862" y="146"/>
                  </a:lnTo>
                  <a:close/>
                  <a:moveTo>
                    <a:pt x="839" y="186"/>
                  </a:moveTo>
                  <a:lnTo>
                    <a:pt x="811" y="186"/>
                  </a:lnTo>
                  <a:lnTo>
                    <a:pt x="825" y="146"/>
                  </a:lnTo>
                  <a:lnTo>
                    <a:pt x="839" y="186"/>
                  </a:lnTo>
                  <a:close/>
                  <a:moveTo>
                    <a:pt x="1179" y="197"/>
                  </a:moveTo>
                  <a:cubicBezTo>
                    <a:pt x="1205" y="203"/>
                    <a:pt x="1267" y="216"/>
                    <a:pt x="1287" y="228"/>
                  </a:cubicBezTo>
                  <a:cubicBezTo>
                    <a:pt x="1315" y="245"/>
                    <a:pt x="1333" y="281"/>
                    <a:pt x="1330" y="314"/>
                  </a:cubicBezTo>
                  <a:lnTo>
                    <a:pt x="1308" y="406"/>
                  </a:lnTo>
                  <a:lnTo>
                    <a:pt x="1262" y="590"/>
                  </a:lnTo>
                  <a:lnTo>
                    <a:pt x="1114" y="1174"/>
                  </a:lnTo>
                  <a:lnTo>
                    <a:pt x="1064" y="1374"/>
                  </a:lnTo>
                  <a:cubicBezTo>
                    <a:pt x="1056" y="1409"/>
                    <a:pt x="1051" y="1444"/>
                    <a:pt x="1019" y="1467"/>
                  </a:cubicBezTo>
                  <a:cubicBezTo>
                    <a:pt x="1005" y="1477"/>
                    <a:pt x="981" y="1485"/>
                    <a:pt x="963" y="1485"/>
                  </a:cubicBezTo>
                  <a:lnTo>
                    <a:pt x="827" y="1453"/>
                  </a:lnTo>
                  <a:lnTo>
                    <a:pt x="471" y="1363"/>
                  </a:lnTo>
                  <a:lnTo>
                    <a:pt x="359" y="1335"/>
                  </a:lnTo>
                  <a:cubicBezTo>
                    <a:pt x="337" y="1330"/>
                    <a:pt x="306" y="1324"/>
                    <a:pt x="287" y="1314"/>
                  </a:cubicBezTo>
                  <a:lnTo>
                    <a:pt x="483" y="1314"/>
                  </a:lnTo>
                  <a:cubicBezTo>
                    <a:pt x="505" y="1313"/>
                    <a:pt x="584" y="1332"/>
                    <a:pt x="627" y="1344"/>
                  </a:cubicBezTo>
                  <a:lnTo>
                    <a:pt x="767" y="1379"/>
                  </a:lnTo>
                  <a:lnTo>
                    <a:pt x="911" y="1415"/>
                  </a:lnTo>
                  <a:cubicBezTo>
                    <a:pt x="929" y="1420"/>
                    <a:pt x="957" y="1430"/>
                    <a:pt x="975" y="1423"/>
                  </a:cubicBezTo>
                  <a:cubicBezTo>
                    <a:pt x="1000" y="1412"/>
                    <a:pt x="1005" y="1378"/>
                    <a:pt x="1010" y="1354"/>
                  </a:cubicBezTo>
                  <a:lnTo>
                    <a:pt x="1058" y="1170"/>
                  </a:lnTo>
                  <a:lnTo>
                    <a:pt x="1214" y="546"/>
                  </a:lnTo>
                  <a:lnTo>
                    <a:pt x="1256" y="382"/>
                  </a:lnTo>
                  <a:cubicBezTo>
                    <a:pt x="1261" y="363"/>
                    <a:pt x="1274" y="323"/>
                    <a:pt x="1269" y="306"/>
                  </a:cubicBezTo>
                  <a:cubicBezTo>
                    <a:pt x="1260" y="273"/>
                    <a:pt x="1215" y="269"/>
                    <a:pt x="1187" y="261"/>
                  </a:cubicBezTo>
                  <a:lnTo>
                    <a:pt x="1047" y="228"/>
                  </a:lnTo>
                  <a:cubicBezTo>
                    <a:pt x="1035" y="225"/>
                    <a:pt x="998" y="216"/>
                    <a:pt x="990" y="213"/>
                  </a:cubicBezTo>
                  <a:cubicBezTo>
                    <a:pt x="990" y="213"/>
                    <a:pt x="991" y="162"/>
                    <a:pt x="991" y="150"/>
                  </a:cubicBezTo>
                  <a:lnTo>
                    <a:pt x="1179" y="197"/>
                  </a:lnTo>
                  <a:close/>
                  <a:moveTo>
                    <a:pt x="429" y="346"/>
                  </a:moveTo>
                  <a:lnTo>
                    <a:pt x="300" y="558"/>
                  </a:lnTo>
                  <a:cubicBezTo>
                    <a:pt x="267" y="612"/>
                    <a:pt x="234" y="647"/>
                    <a:pt x="235" y="714"/>
                  </a:cubicBezTo>
                  <a:cubicBezTo>
                    <a:pt x="237" y="791"/>
                    <a:pt x="302" y="857"/>
                    <a:pt x="379" y="858"/>
                  </a:cubicBezTo>
                  <a:cubicBezTo>
                    <a:pt x="412" y="858"/>
                    <a:pt x="419" y="846"/>
                    <a:pt x="451" y="836"/>
                  </a:cubicBezTo>
                  <a:cubicBezTo>
                    <a:pt x="448" y="870"/>
                    <a:pt x="434" y="934"/>
                    <a:pt x="421" y="966"/>
                  </a:cubicBezTo>
                  <a:cubicBezTo>
                    <a:pt x="415" y="980"/>
                    <a:pt x="397" y="1003"/>
                    <a:pt x="406" y="1017"/>
                  </a:cubicBezTo>
                  <a:cubicBezTo>
                    <a:pt x="415" y="1032"/>
                    <a:pt x="436" y="1030"/>
                    <a:pt x="451" y="1030"/>
                  </a:cubicBezTo>
                  <a:lnTo>
                    <a:pt x="547" y="1030"/>
                  </a:lnTo>
                  <a:cubicBezTo>
                    <a:pt x="562" y="1030"/>
                    <a:pt x="587" y="1031"/>
                    <a:pt x="593" y="1014"/>
                  </a:cubicBezTo>
                  <a:cubicBezTo>
                    <a:pt x="598" y="1001"/>
                    <a:pt x="580" y="975"/>
                    <a:pt x="575" y="962"/>
                  </a:cubicBezTo>
                  <a:cubicBezTo>
                    <a:pt x="562" y="927"/>
                    <a:pt x="548" y="876"/>
                    <a:pt x="547" y="838"/>
                  </a:cubicBezTo>
                  <a:cubicBezTo>
                    <a:pt x="646" y="893"/>
                    <a:pt x="772" y="830"/>
                    <a:pt x="775" y="714"/>
                  </a:cubicBezTo>
                  <a:cubicBezTo>
                    <a:pt x="777" y="645"/>
                    <a:pt x="737" y="602"/>
                    <a:pt x="703" y="546"/>
                  </a:cubicBezTo>
                  <a:lnTo>
                    <a:pt x="561" y="314"/>
                  </a:lnTo>
                  <a:lnTo>
                    <a:pt x="507" y="230"/>
                  </a:lnTo>
                  <a:cubicBezTo>
                    <a:pt x="488" y="249"/>
                    <a:pt x="446" y="320"/>
                    <a:pt x="429" y="346"/>
                  </a:cubicBezTo>
                  <a:close/>
                  <a:moveTo>
                    <a:pt x="1191" y="273"/>
                  </a:moveTo>
                  <a:cubicBezTo>
                    <a:pt x="1210" y="278"/>
                    <a:pt x="1248" y="283"/>
                    <a:pt x="1256" y="302"/>
                  </a:cubicBezTo>
                  <a:cubicBezTo>
                    <a:pt x="1263" y="319"/>
                    <a:pt x="1251" y="356"/>
                    <a:pt x="1246" y="374"/>
                  </a:cubicBezTo>
                  <a:lnTo>
                    <a:pt x="1206" y="534"/>
                  </a:lnTo>
                  <a:lnTo>
                    <a:pt x="1044" y="1174"/>
                  </a:lnTo>
                  <a:lnTo>
                    <a:pt x="998" y="1358"/>
                  </a:lnTo>
                  <a:cubicBezTo>
                    <a:pt x="991" y="1387"/>
                    <a:pt x="989" y="1417"/>
                    <a:pt x="951" y="1413"/>
                  </a:cubicBezTo>
                  <a:lnTo>
                    <a:pt x="875" y="1395"/>
                  </a:lnTo>
                  <a:lnTo>
                    <a:pt x="719" y="1355"/>
                  </a:lnTo>
                  <a:lnTo>
                    <a:pt x="547" y="1313"/>
                  </a:lnTo>
                  <a:lnTo>
                    <a:pt x="879" y="1314"/>
                  </a:lnTo>
                  <a:cubicBezTo>
                    <a:pt x="949" y="1314"/>
                    <a:pt x="991" y="1272"/>
                    <a:pt x="991" y="1202"/>
                  </a:cubicBezTo>
                  <a:lnTo>
                    <a:pt x="991" y="226"/>
                  </a:lnTo>
                  <a:lnTo>
                    <a:pt x="1191" y="273"/>
                  </a:lnTo>
                  <a:close/>
                  <a:moveTo>
                    <a:pt x="1197" y="346"/>
                  </a:moveTo>
                  <a:cubicBezTo>
                    <a:pt x="1195" y="335"/>
                    <a:pt x="1196" y="317"/>
                    <a:pt x="1188" y="310"/>
                  </a:cubicBezTo>
                  <a:cubicBezTo>
                    <a:pt x="1176" y="298"/>
                    <a:pt x="1157" y="299"/>
                    <a:pt x="1146" y="310"/>
                  </a:cubicBezTo>
                  <a:lnTo>
                    <a:pt x="1075" y="414"/>
                  </a:lnTo>
                  <a:lnTo>
                    <a:pt x="1108" y="422"/>
                  </a:lnTo>
                  <a:cubicBezTo>
                    <a:pt x="1131" y="390"/>
                    <a:pt x="1164" y="396"/>
                    <a:pt x="1165" y="434"/>
                  </a:cubicBezTo>
                  <a:cubicBezTo>
                    <a:pt x="1165" y="434"/>
                    <a:pt x="1157" y="435"/>
                    <a:pt x="1204" y="446"/>
                  </a:cubicBezTo>
                  <a:lnTo>
                    <a:pt x="1197" y="346"/>
                  </a:lnTo>
                  <a:close/>
                  <a:moveTo>
                    <a:pt x="1167" y="385"/>
                  </a:moveTo>
                  <a:lnTo>
                    <a:pt x="1139" y="378"/>
                  </a:lnTo>
                  <a:lnTo>
                    <a:pt x="1163" y="344"/>
                  </a:lnTo>
                  <a:lnTo>
                    <a:pt x="1167" y="385"/>
                  </a:lnTo>
                  <a:close/>
                  <a:moveTo>
                    <a:pt x="103" y="1074"/>
                  </a:moveTo>
                  <a:lnTo>
                    <a:pt x="136" y="1166"/>
                  </a:lnTo>
                  <a:cubicBezTo>
                    <a:pt x="140" y="1177"/>
                    <a:pt x="145" y="1198"/>
                    <a:pt x="157" y="1204"/>
                  </a:cubicBezTo>
                  <a:cubicBezTo>
                    <a:pt x="167" y="1209"/>
                    <a:pt x="186" y="1207"/>
                    <a:pt x="193" y="1197"/>
                  </a:cubicBezTo>
                  <a:cubicBezTo>
                    <a:pt x="198" y="1190"/>
                    <a:pt x="205" y="1167"/>
                    <a:pt x="209" y="1158"/>
                  </a:cubicBezTo>
                  <a:lnTo>
                    <a:pt x="239" y="1074"/>
                  </a:lnTo>
                  <a:lnTo>
                    <a:pt x="199" y="1074"/>
                  </a:lnTo>
                  <a:cubicBezTo>
                    <a:pt x="189" y="1113"/>
                    <a:pt x="149" y="1113"/>
                    <a:pt x="139" y="1074"/>
                  </a:cubicBezTo>
                  <a:lnTo>
                    <a:pt x="103" y="1074"/>
                  </a:lnTo>
                  <a:close/>
                  <a:moveTo>
                    <a:pt x="183" y="1126"/>
                  </a:moveTo>
                  <a:lnTo>
                    <a:pt x="167" y="1166"/>
                  </a:lnTo>
                  <a:lnTo>
                    <a:pt x="155" y="1126"/>
                  </a:lnTo>
                  <a:lnTo>
                    <a:pt x="183" y="1126"/>
                  </a:lnTo>
                  <a:close/>
                </a:path>
              </a:pathLst>
            </a:custGeom>
            <a:solidFill>
              <a:schemeClr val="tx2">
                <a:lumMod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solidFill>
                  <a:prstClr val="black"/>
                </a:solidFill>
                <a:latin typeface="Arial"/>
              </a:endParaRPr>
            </a:p>
          </p:txBody>
        </p:sp>
        <p:sp>
          <p:nvSpPr>
            <p:cNvPr id="177" name="TextBox 51"/>
            <p:cNvSpPr txBox="1"/>
            <p:nvPr/>
          </p:nvSpPr>
          <p:spPr>
            <a:xfrm>
              <a:off x="5656230" y="2159210"/>
              <a:ext cx="429478" cy="307777"/>
            </a:xfrm>
            <a:prstGeom prst="rect">
              <a:avLst/>
            </a:prstGeom>
            <a:noFill/>
          </p:spPr>
          <p:txBody>
            <a:bodyPr wrap="none" rtlCol="0">
              <a:spAutoFit/>
            </a:bodyPr>
            <a:lstStyle/>
            <a:p>
              <a:pPr algn="ctr"/>
              <a:r>
                <a:rPr lang="de-DE" sz="1400" dirty="0">
                  <a:solidFill>
                    <a:prstClr val="black"/>
                  </a:solidFill>
                </a:rPr>
                <a:t>Jira</a:t>
              </a:r>
            </a:p>
          </p:txBody>
        </p:sp>
        <p:sp>
          <p:nvSpPr>
            <p:cNvPr id="178" name="TextBox 56"/>
            <p:cNvSpPr txBox="1"/>
            <p:nvPr/>
          </p:nvSpPr>
          <p:spPr>
            <a:xfrm>
              <a:off x="6477943" y="2160273"/>
              <a:ext cx="1009187" cy="307777"/>
            </a:xfrm>
            <a:prstGeom prst="rect">
              <a:avLst/>
            </a:prstGeom>
            <a:noFill/>
          </p:spPr>
          <p:txBody>
            <a:bodyPr wrap="none" rtlCol="0">
              <a:spAutoFit/>
            </a:bodyPr>
            <a:lstStyle/>
            <a:p>
              <a:pPr algn="ctr"/>
              <a:r>
                <a:rPr lang="de-DE" sz="1400" dirty="0">
                  <a:solidFill>
                    <a:prstClr val="black"/>
                  </a:solidFill>
                </a:rPr>
                <a:t>Confluence</a:t>
              </a:r>
            </a:p>
          </p:txBody>
        </p:sp>
        <p:sp>
          <p:nvSpPr>
            <p:cNvPr id="179" name="TextBox 73"/>
            <p:cNvSpPr txBox="1"/>
            <p:nvPr/>
          </p:nvSpPr>
          <p:spPr>
            <a:xfrm>
              <a:off x="5582971" y="3081122"/>
              <a:ext cx="589521" cy="307777"/>
            </a:xfrm>
            <a:prstGeom prst="rect">
              <a:avLst/>
            </a:prstGeom>
            <a:noFill/>
          </p:spPr>
          <p:txBody>
            <a:bodyPr wrap="none" rtlCol="0">
              <a:spAutoFit/>
            </a:bodyPr>
            <a:lstStyle/>
            <a:p>
              <a:pPr algn="ctr"/>
              <a:r>
                <a:rPr lang="en-US" altLang="zh-CN" sz="1400" dirty="0">
                  <a:solidFill>
                    <a:prstClr val="black"/>
                  </a:solidFill>
                </a:rPr>
                <a:t>Trello</a:t>
              </a:r>
              <a:endParaRPr lang="de-DE" sz="1400" dirty="0">
                <a:solidFill>
                  <a:prstClr val="black"/>
                </a:solidFill>
              </a:endParaRPr>
            </a:p>
          </p:txBody>
        </p:sp>
        <p:sp>
          <p:nvSpPr>
            <p:cNvPr id="180" name="TextBox 76"/>
            <p:cNvSpPr txBox="1"/>
            <p:nvPr/>
          </p:nvSpPr>
          <p:spPr>
            <a:xfrm>
              <a:off x="6693804" y="3081198"/>
              <a:ext cx="546946" cy="307777"/>
            </a:xfrm>
            <a:prstGeom prst="rect">
              <a:avLst/>
            </a:prstGeom>
            <a:noFill/>
          </p:spPr>
          <p:txBody>
            <a:bodyPr wrap="none" rtlCol="0">
              <a:spAutoFit/>
            </a:bodyPr>
            <a:lstStyle/>
            <a:p>
              <a:pPr algn="ctr"/>
              <a:r>
                <a:rPr lang="en-US" altLang="zh-CN" sz="1400" dirty="0">
                  <a:solidFill>
                    <a:prstClr val="black"/>
                  </a:solidFill>
                </a:rPr>
                <a:t>Agile</a:t>
              </a:r>
              <a:endParaRPr lang="de-DE" sz="1400" dirty="0">
                <a:solidFill>
                  <a:prstClr val="black"/>
                </a:solidFill>
              </a:endParaRPr>
            </a:p>
          </p:txBody>
        </p:sp>
      </p:grpSp>
      <p:grpSp>
        <p:nvGrpSpPr>
          <p:cNvPr id="185" name="组 184"/>
          <p:cNvGrpSpPr/>
          <p:nvPr/>
        </p:nvGrpSpPr>
        <p:grpSpPr>
          <a:xfrm>
            <a:off x="8403642" y="1012506"/>
            <a:ext cx="2261512" cy="2279812"/>
            <a:chOff x="7781636" y="1120795"/>
            <a:chExt cx="2261512" cy="2279812"/>
          </a:xfrm>
        </p:grpSpPr>
        <p:sp>
          <p:nvSpPr>
            <p:cNvPr id="186" name="矩形 185"/>
            <p:cNvSpPr/>
            <p:nvPr/>
          </p:nvSpPr>
          <p:spPr>
            <a:xfrm>
              <a:off x="7781636" y="1120795"/>
              <a:ext cx="2261512" cy="419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87" name="矩形 186"/>
            <p:cNvSpPr/>
            <p:nvPr/>
          </p:nvSpPr>
          <p:spPr>
            <a:xfrm>
              <a:off x="8494094" y="1162493"/>
              <a:ext cx="891270" cy="338554"/>
            </a:xfrm>
            <a:prstGeom prst="rect">
              <a:avLst/>
            </a:prstGeom>
          </p:spPr>
          <p:txBody>
            <a:bodyPr wrap="none">
              <a:spAutoFit/>
            </a:bodyPr>
            <a:lstStyle/>
            <a:p>
              <a:r>
                <a:rPr lang="de-DE" altLang="zh-CN" sz="1600" dirty="0">
                  <a:solidFill>
                    <a:prstClr val="white"/>
                  </a:solidFill>
                </a:rPr>
                <a:t>Runtime</a:t>
              </a:r>
            </a:p>
          </p:txBody>
        </p:sp>
        <p:grpSp>
          <p:nvGrpSpPr>
            <p:cNvPr id="188" name="组 187"/>
            <p:cNvGrpSpPr/>
            <p:nvPr/>
          </p:nvGrpSpPr>
          <p:grpSpPr>
            <a:xfrm>
              <a:off x="7794453" y="2464604"/>
              <a:ext cx="2221419" cy="936003"/>
              <a:chOff x="614822" y="1939917"/>
              <a:chExt cx="1991874" cy="674806"/>
            </a:xfrm>
          </p:grpSpPr>
          <p:sp>
            <p:nvSpPr>
              <p:cNvPr id="200" name="圆角矩形 199"/>
              <p:cNvSpPr/>
              <p:nvPr/>
            </p:nvSpPr>
            <p:spPr>
              <a:xfrm>
                <a:off x="614822" y="1939919"/>
                <a:ext cx="1002419" cy="674804"/>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201" name="圆角矩形 200"/>
              <p:cNvSpPr/>
              <p:nvPr/>
            </p:nvSpPr>
            <p:spPr>
              <a:xfrm>
                <a:off x="1604277" y="1939917"/>
                <a:ext cx="1002419" cy="674804"/>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grpSp>
        <p:grpSp>
          <p:nvGrpSpPr>
            <p:cNvPr id="189" name="组 188"/>
            <p:cNvGrpSpPr/>
            <p:nvPr/>
          </p:nvGrpSpPr>
          <p:grpSpPr>
            <a:xfrm>
              <a:off x="7794453" y="1540493"/>
              <a:ext cx="2221419" cy="936000"/>
              <a:chOff x="614822" y="1853462"/>
              <a:chExt cx="1991873" cy="674805"/>
            </a:xfrm>
          </p:grpSpPr>
          <p:sp>
            <p:nvSpPr>
              <p:cNvPr id="198" name="圆角矩形 197"/>
              <p:cNvSpPr/>
              <p:nvPr/>
            </p:nvSpPr>
            <p:spPr>
              <a:xfrm>
                <a:off x="614822"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199" name="圆角矩形 198"/>
              <p:cNvSpPr/>
              <p:nvPr/>
            </p:nvSpPr>
            <p:spPr>
              <a:xfrm>
                <a:off x="1604276"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grpSp>
        <p:pic>
          <p:nvPicPr>
            <p:cNvPr id="190" name="Picture 15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235925" y="1739783"/>
              <a:ext cx="295263" cy="396000"/>
            </a:xfrm>
            <a:prstGeom prst="rect">
              <a:avLst/>
            </a:prstGeom>
          </p:spPr>
        </p:pic>
        <p:pic>
          <p:nvPicPr>
            <p:cNvPr id="191" name="Bild 4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268220" y="1753489"/>
              <a:ext cx="396000" cy="396000"/>
            </a:xfrm>
            <a:prstGeom prst="rect">
              <a:avLst/>
            </a:prstGeom>
          </p:spPr>
        </p:pic>
        <p:pic>
          <p:nvPicPr>
            <p:cNvPr id="192" name="Picture 18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47733" y="2627468"/>
              <a:ext cx="408131" cy="396000"/>
            </a:xfrm>
            <a:prstGeom prst="rect">
              <a:avLst/>
            </a:prstGeom>
          </p:spPr>
        </p:pic>
        <p:pic>
          <p:nvPicPr>
            <p:cNvPr id="193" name="Picture 19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304955" y="2632497"/>
              <a:ext cx="396000" cy="396000"/>
            </a:xfrm>
            <a:prstGeom prst="rect">
              <a:avLst/>
            </a:prstGeom>
          </p:spPr>
        </p:pic>
        <p:sp>
          <p:nvSpPr>
            <p:cNvPr id="194" name="TextBox 120"/>
            <p:cNvSpPr txBox="1"/>
            <p:nvPr/>
          </p:nvSpPr>
          <p:spPr>
            <a:xfrm>
              <a:off x="8120557" y="3085131"/>
              <a:ext cx="450765" cy="307777"/>
            </a:xfrm>
            <a:prstGeom prst="rect">
              <a:avLst/>
            </a:prstGeom>
            <a:noFill/>
          </p:spPr>
          <p:txBody>
            <a:bodyPr wrap="none" rtlCol="0">
              <a:spAutoFit/>
            </a:bodyPr>
            <a:lstStyle/>
            <a:p>
              <a:pPr algn="ctr"/>
              <a:r>
                <a:rPr lang="en-US" altLang="zh-CN" sz="1400" dirty="0">
                  <a:solidFill>
                    <a:prstClr val="black"/>
                  </a:solidFill>
                </a:rPr>
                <a:t>K8S</a:t>
              </a:r>
              <a:endParaRPr lang="de-DE" sz="1400" dirty="0">
                <a:solidFill>
                  <a:prstClr val="black"/>
                </a:solidFill>
              </a:endParaRPr>
            </a:p>
          </p:txBody>
        </p:sp>
        <p:sp>
          <p:nvSpPr>
            <p:cNvPr id="195" name="TextBox 114"/>
            <p:cNvSpPr txBox="1"/>
            <p:nvPr/>
          </p:nvSpPr>
          <p:spPr>
            <a:xfrm>
              <a:off x="8130082" y="2149216"/>
              <a:ext cx="491674" cy="307777"/>
            </a:xfrm>
            <a:prstGeom prst="rect">
              <a:avLst/>
            </a:prstGeom>
            <a:noFill/>
          </p:spPr>
          <p:txBody>
            <a:bodyPr wrap="none" rtlCol="0">
              <a:spAutoFit/>
            </a:bodyPr>
            <a:lstStyle/>
            <a:p>
              <a:pPr algn="ctr"/>
              <a:r>
                <a:rPr lang="de-DE" sz="1400" dirty="0">
                  <a:solidFill>
                    <a:prstClr val="black"/>
                  </a:solidFill>
                </a:rPr>
                <a:t>Java</a:t>
              </a:r>
            </a:p>
          </p:txBody>
        </p:sp>
        <p:sp>
          <p:nvSpPr>
            <p:cNvPr id="196" name="TextBox 117"/>
            <p:cNvSpPr txBox="1"/>
            <p:nvPr/>
          </p:nvSpPr>
          <p:spPr>
            <a:xfrm>
              <a:off x="9129125" y="3079740"/>
              <a:ext cx="731354" cy="307777"/>
            </a:xfrm>
            <a:prstGeom prst="rect">
              <a:avLst/>
            </a:prstGeom>
            <a:noFill/>
          </p:spPr>
          <p:txBody>
            <a:bodyPr wrap="none" rtlCol="0">
              <a:spAutoFit/>
            </a:bodyPr>
            <a:lstStyle/>
            <a:p>
              <a:pPr algn="ctr"/>
              <a:r>
                <a:rPr lang="en-US" altLang="zh-CN" sz="1400" dirty="0">
                  <a:solidFill>
                    <a:prstClr val="black"/>
                  </a:solidFill>
                </a:rPr>
                <a:t>ReactJS</a:t>
              </a:r>
              <a:endParaRPr lang="de-DE" sz="1400" dirty="0">
                <a:solidFill>
                  <a:prstClr val="black"/>
                </a:solidFill>
              </a:endParaRPr>
            </a:p>
          </p:txBody>
        </p:sp>
        <p:sp>
          <p:nvSpPr>
            <p:cNvPr id="197" name="TextBox 117"/>
            <p:cNvSpPr txBox="1"/>
            <p:nvPr/>
          </p:nvSpPr>
          <p:spPr>
            <a:xfrm>
              <a:off x="8977205" y="2154043"/>
              <a:ext cx="989374" cy="307777"/>
            </a:xfrm>
            <a:prstGeom prst="rect">
              <a:avLst/>
            </a:prstGeom>
            <a:noFill/>
          </p:spPr>
          <p:txBody>
            <a:bodyPr wrap="none" rtlCol="0">
              <a:spAutoFit/>
            </a:bodyPr>
            <a:lstStyle/>
            <a:p>
              <a:pPr algn="ctr"/>
              <a:r>
                <a:rPr lang="de-DE" sz="1400" dirty="0">
                  <a:solidFill>
                    <a:prstClr val="black"/>
                  </a:solidFill>
                </a:rPr>
                <a:t>Springboot</a:t>
              </a:r>
            </a:p>
          </p:txBody>
        </p:sp>
      </p:grpSp>
      <p:grpSp>
        <p:nvGrpSpPr>
          <p:cNvPr id="225" name="组 224"/>
          <p:cNvGrpSpPr/>
          <p:nvPr/>
        </p:nvGrpSpPr>
        <p:grpSpPr>
          <a:xfrm>
            <a:off x="1210916" y="5050340"/>
            <a:ext cx="4492949" cy="1355697"/>
            <a:chOff x="588910" y="4783879"/>
            <a:chExt cx="4492949" cy="1355697"/>
          </a:xfrm>
        </p:grpSpPr>
        <p:sp>
          <p:nvSpPr>
            <p:cNvPr id="226" name="矩形 225"/>
            <p:cNvSpPr/>
            <p:nvPr/>
          </p:nvSpPr>
          <p:spPr>
            <a:xfrm>
              <a:off x="588910" y="4783879"/>
              <a:ext cx="4492949" cy="419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27" name="矩形 226"/>
            <p:cNvSpPr/>
            <p:nvPr/>
          </p:nvSpPr>
          <p:spPr>
            <a:xfrm>
              <a:off x="2227768" y="4851444"/>
              <a:ext cx="1146852" cy="338554"/>
            </a:xfrm>
            <a:prstGeom prst="rect">
              <a:avLst/>
            </a:prstGeom>
          </p:spPr>
          <p:txBody>
            <a:bodyPr wrap="none">
              <a:spAutoFit/>
            </a:bodyPr>
            <a:lstStyle/>
            <a:p>
              <a:r>
                <a:rPr lang="en-US" altLang="zh-CN" sz="1600" dirty="0">
                  <a:solidFill>
                    <a:prstClr val="white"/>
                  </a:solidFill>
                </a:rPr>
                <a:t>C</a:t>
              </a:r>
              <a:r>
                <a:rPr lang="de-DE" altLang="zh-CN" sz="1600" dirty="0">
                  <a:solidFill>
                    <a:prstClr val="white"/>
                  </a:solidFill>
                </a:rPr>
                <a:t>aaS / PaaS</a:t>
              </a:r>
            </a:p>
          </p:txBody>
        </p:sp>
        <p:grpSp>
          <p:nvGrpSpPr>
            <p:cNvPr id="228" name="组 227"/>
            <p:cNvGrpSpPr/>
            <p:nvPr/>
          </p:nvGrpSpPr>
          <p:grpSpPr>
            <a:xfrm>
              <a:off x="598339" y="5203576"/>
              <a:ext cx="4472817" cy="936000"/>
              <a:chOff x="614822" y="1853462"/>
              <a:chExt cx="3007733" cy="674805"/>
            </a:xfrm>
          </p:grpSpPr>
          <p:sp>
            <p:nvSpPr>
              <p:cNvPr id="235" name="圆角矩形 234"/>
              <p:cNvSpPr/>
              <p:nvPr/>
            </p:nvSpPr>
            <p:spPr>
              <a:xfrm>
                <a:off x="614822"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white"/>
                  </a:solidFill>
                </a:endParaRPr>
              </a:p>
            </p:txBody>
          </p:sp>
          <p:sp>
            <p:nvSpPr>
              <p:cNvPr id="236" name="圆角矩形 235"/>
              <p:cNvSpPr/>
              <p:nvPr/>
            </p:nvSpPr>
            <p:spPr>
              <a:xfrm>
                <a:off x="1617717"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white"/>
                  </a:solidFill>
                </a:endParaRPr>
              </a:p>
            </p:txBody>
          </p:sp>
          <p:sp>
            <p:nvSpPr>
              <p:cNvPr id="237" name="圆角矩形 236"/>
              <p:cNvSpPr/>
              <p:nvPr/>
            </p:nvSpPr>
            <p:spPr>
              <a:xfrm>
                <a:off x="2620136"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white"/>
                  </a:solidFill>
                </a:endParaRPr>
              </a:p>
            </p:txBody>
          </p:sp>
        </p:grpSp>
        <p:pic>
          <p:nvPicPr>
            <p:cNvPr id="229" name="Bild 198"/>
            <p:cNvPicPr>
              <a:picLocks noChangeAspect="1"/>
            </p:cNvPicPr>
            <p:nvPr/>
          </p:nvPicPr>
          <p:blipFill rotWithShape="1">
            <a:blip r:embed="rId18" cstate="screen">
              <a:extLst>
                <a:ext uri="{28A0092B-C50C-407E-A947-70E740481C1C}">
                  <a14:useLocalDpi xmlns:a14="http://schemas.microsoft.com/office/drawing/2010/main"/>
                </a:ext>
              </a:extLst>
            </a:blip>
            <a:srcRect l="-4" b="-23812"/>
            <a:stretch/>
          </p:blipFill>
          <p:spPr>
            <a:xfrm>
              <a:off x="1154723" y="5462505"/>
              <a:ext cx="360000" cy="380631"/>
            </a:xfrm>
            <a:prstGeom prst="rect">
              <a:avLst/>
            </a:prstGeom>
          </p:spPr>
        </p:pic>
        <p:pic>
          <p:nvPicPr>
            <p:cNvPr id="230" name="Bild 215"/>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628327" y="5383833"/>
              <a:ext cx="432000" cy="432000"/>
            </a:xfrm>
            <a:prstGeom prst="rect">
              <a:avLst/>
            </a:prstGeom>
          </p:spPr>
        </p:pic>
        <p:pic>
          <p:nvPicPr>
            <p:cNvPr id="231" name="Bild 220"/>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124165" y="5417130"/>
              <a:ext cx="396000" cy="396000"/>
            </a:xfrm>
            <a:prstGeom prst="rect">
              <a:avLst/>
            </a:prstGeom>
          </p:spPr>
        </p:pic>
        <p:sp>
          <p:nvSpPr>
            <p:cNvPr id="232" name="TextBox 111"/>
            <p:cNvSpPr txBox="1"/>
            <p:nvPr/>
          </p:nvSpPr>
          <p:spPr>
            <a:xfrm>
              <a:off x="897807" y="5821313"/>
              <a:ext cx="904415" cy="307777"/>
            </a:xfrm>
            <a:prstGeom prst="rect">
              <a:avLst/>
            </a:prstGeom>
            <a:noFill/>
          </p:spPr>
          <p:txBody>
            <a:bodyPr wrap="none" rtlCol="0">
              <a:spAutoFit/>
            </a:bodyPr>
            <a:lstStyle/>
            <a:p>
              <a:pPr algn="ctr"/>
              <a:r>
                <a:rPr lang="de-DE" sz="1400" dirty="0">
                  <a:solidFill>
                    <a:prstClr val="black"/>
                  </a:solidFill>
                </a:rPr>
                <a:t>Openshift</a:t>
              </a:r>
            </a:p>
          </p:txBody>
        </p:sp>
        <p:sp>
          <p:nvSpPr>
            <p:cNvPr id="233" name="TextBox 111"/>
            <p:cNvSpPr txBox="1"/>
            <p:nvPr/>
          </p:nvSpPr>
          <p:spPr>
            <a:xfrm>
              <a:off x="2486912" y="5812599"/>
              <a:ext cx="693460" cy="307777"/>
            </a:xfrm>
            <a:prstGeom prst="rect">
              <a:avLst/>
            </a:prstGeom>
            <a:noFill/>
          </p:spPr>
          <p:txBody>
            <a:bodyPr wrap="none" rtlCol="0">
              <a:spAutoFit/>
            </a:bodyPr>
            <a:lstStyle/>
            <a:p>
              <a:pPr algn="ctr"/>
              <a:r>
                <a:rPr lang="de-DE" sz="1400" dirty="0">
                  <a:solidFill>
                    <a:prstClr val="black"/>
                  </a:solidFill>
                </a:rPr>
                <a:t>Docker</a:t>
              </a:r>
            </a:p>
          </p:txBody>
        </p:sp>
        <p:sp>
          <p:nvSpPr>
            <p:cNvPr id="234" name="TextBox 111"/>
            <p:cNvSpPr txBox="1"/>
            <p:nvPr/>
          </p:nvSpPr>
          <p:spPr>
            <a:xfrm>
              <a:off x="3971450" y="5827589"/>
              <a:ext cx="721672" cy="307777"/>
            </a:xfrm>
            <a:prstGeom prst="rect">
              <a:avLst/>
            </a:prstGeom>
            <a:noFill/>
          </p:spPr>
          <p:txBody>
            <a:bodyPr wrap="none" rtlCol="0">
              <a:spAutoFit/>
            </a:bodyPr>
            <a:lstStyle/>
            <a:p>
              <a:pPr algn="ctr"/>
              <a:r>
                <a:rPr lang="de-DE" sz="1400" dirty="0">
                  <a:solidFill>
                    <a:prstClr val="black"/>
                  </a:solidFill>
                </a:rPr>
                <a:t>Ansible</a:t>
              </a:r>
            </a:p>
          </p:txBody>
        </p:sp>
      </p:grpSp>
      <p:grpSp>
        <p:nvGrpSpPr>
          <p:cNvPr id="238" name="组 237"/>
          <p:cNvGrpSpPr/>
          <p:nvPr/>
        </p:nvGrpSpPr>
        <p:grpSpPr>
          <a:xfrm>
            <a:off x="5942135" y="5050340"/>
            <a:ext cx="4745491" cy="1355697"/>
            <a:chOff x="5320129" y="4783879"/>
            <a:chExt cx="4745491" cy="1355697"/>
          </a:xfrm>
        </p:grpSpPr>
        <p:sp>
          <p:nvSpPr>
            <p:cNvPr id="239" name="矩形 238"/>
            <p:cNvSpPr/>
            <p:nvPr/>
          </p:nvSpPr>
          <p:spPr>
            <a:xfrm>
              <a:off x="5320129" y="4783879"/>
              <a:ext cx="4745491" cy="419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40" name="矩形 239"/>
            <p:cNvSpPr/>
            <p:nvPr/>
          </p:nvSpPr>
          <p:spPr>
            <a:xfrm>
              <a:off x="7004982" y="4851444"/>
              <a:ext cx="1331583" cy="338554"/>
            </a:xfrm>
            <a:prstGeom prst="rect">
              <a:avLst/>
            </a:prstGeom>
          </p:spPr>
          <p:txBody>
            <a:bodyPr wrap="none">
              <a:spAutoFit/>
            </a:bodyPr>
            <a:lstStyle/>
            <a:p>
              <a:r>
                <a:rPr lang="de-DE" altLang="zh-CN" sz="1600" dirty="0">
                  <a:solidFill>
                    <a:prstClr val="white"/>
                  </a:solidFill>
                </a:rPr>
                <a:t>Infrastructure</a:t>
              </a:r>
            </a:p>
          </p:txBody>
        </p:sp>
        <p:grpSp>
          <p:nvGrpSpPr>
            <p:cNvPr id="241" name="组 240"/>
            <p:cNvGrpSpPr/>
            <p:nvPr/>
          </p:nvGrpSpPr>
          <p:grpSpPr>
            <a:xfrm>
              <a:off x="5329376" y="5203576"/>
              <a:ext cx="4714570" cy="936000"/>
              <a:chOff x="614822" y="1853462"/>
              <a:chExt cx="4000499" cy="674805"/>
            </a:xfrm>
          </p:grpSpPr>
          <p:sp>
            <p:nvSpPr>
              <p:cNvPr id="250" name="圆角矩形 249"/>
              <p:cNvSpPr/>
              <p:nvPr/>
            </p:nvSpPr>
            <p:spPr>
              <a:xfrm>
                <a:off x="614822"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251" name="圆角矩形 250"/>
              <p:cNvSpPr/>
              <p:nvPr/>
            </p:nvSpPr>
            <p:spPr>
              <a:xfrm>
                <a:off x="1617717"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252" name="圆角矩形 251"/>
              <p:cNvSpPr/>
              <p:nvPr/>
            </p:nvSpPr>
            <p:spPr>
              <a:xfrm>
                <a:off x="2620136"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253" name="圆角矩形 252"/>
              <p:cNvSpPr/>
              <p:nvPr/>
            </p:nvSpPr>
            <p:spPr>
              <a:xfrm>
                <a:off x="3610311" y="1853462"/>
                <a:ext cx="1005010"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grpSp>
        <p:pic>
          <p:nvPicPr>
            <p:cNvPr id="242" name="Bild 200"/>
            <p:cNvPicPr>
              <a:picLocks noChangeAspect="1"/>
            </p:cNvPicPr>
            <p:nvPr/>
          </p:nvPicPr>
          <p:blipFill>
            <a:blip r:embed="rId21" cstate="screen">
              <a:grayscl/>
              <a:extLst>
                <a:ext uri="{28A0092B-C50C-407E-A947-70E740481C1C}">
                  <a14:useLocalDpi xmlns:a14="http://schemas.microsoft.com/office/drawing/2010/main"/>
                </a:ext>
              </a:extLst>
            </a:blip>
            <a:stretch>
              <a:fillRect/>
            </a:stretch>
          </p:blipFill>
          <p:spPr>
            <a:xfrm>
              <a:off x="6766189" y="5498462"/>
              <a:ext cx="670213" cy="252000"/>
            </a:xfrm>
            <a:prstGeom prst="rect">
              <a:avLst/>
            </a:prstGeom>
          </p:spPr>
        </p:pic>
        <p:pic>
          <p:nvPicPr>
            <p:cNvPr id="243" name="Bild 20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304398" y="5448950"/>
              <a:ext cx="324000" cy="324000"/>
            </a:xfrm>
            <a:prstGeom prst="rect">
              <a:avLst/>
            </a:prstGeom>
          </p:spPr>
        </p:pic>
        <p:pic>
          <p:nvPicPr>
            <p:cNvPr id="244" name="Picture 192"/>
            <p:cNvPicPr>
              <a:picLocks noChangeAspect="1"/>
            </p:cNvPicPr>
            <p:nvPr/>
          </p:nvPicPr>
          <p:blipFill>
            <a:blip r:embed="rId23" cstate="print">
              <a:grayscl/>
              <a:extLst>
                <a:ext uri="{28A0092B-C50C-407E-A947-70E740481C1C}">
                  <a14:useLocalDpi xmlns:a14="http://schemas.microsoft.com/office/drawing/2010/main" val="0"/>
                </a:ext>
              </a:extLst>
            </a:blip>
            <a:stretch>
              <a:fillRect/>
            </a:stretch>
          </p:blipFill>
          <p:spPr>
            <a:xfrm>
              <a:off x="5675028" y="5448407"/>
              <a:ext cx="536842" cy="306000"/>
            </a:xfrm>
            <a:prstGeom prst="rect">
              <a:avLst/>
            </a:prstGeom>
          </p:spPr>
        </p:pic>
        <p:pic>
          <p:nvPicPr>
            <p:cNvPr id="245" name="Picture 193"/>
            <p:cNvPicPr>
              <a:picLocks noChangeAspect="1"/>
            </p:cNvPicPr>
            <p:nvPr/>
          </p:nvPicPr>
          <p:blipFill rotWithShape="1">
            <a:blip r:embed="rId24" cstate="print">
              <a:extLst>
                <a:ext uri="{28A0092B-C50C-407E-A947-70E740481C1C}">
                  <a14:useLocalDpi xmlns:a14="http://schemas.microsoft.com/office/drawing/2010/main" val="0"/>
                </a:ext>
              </a:extLst>
            </a:blip>
            <a:srcRect t="35529" b="29807"/>
            <a:stretch/>
          </p:blipFill>
          <p:spPr>
            <a:xfrm>
              <a:off x="7798070" y="5522167"/>
              <a:ext cx="934689" cy="324000"/>
            </a:xfrm>
            <a:prstGeom prst="rect">
              <a:avLst/>
            </a:prstGeom>
          </p:spPr>
        </p:pic>
        <p:sp>
          <p:nvSpPr>
            <p:cNvPr id="246" name="TextBox 111"/>
            <p:cNvSpPr txBox="1"/>
            <p:nvPr/>
          </p:nvSpPr>
          <p:spPr>
            <a:xfrm>
              <a:off x="5636342" y="5827589"/>
              <a:ext cx="602986" cy="307777"/>
            </a:xfrm>
            <a:prstGeom prst="rect">
              <a:avLst/>
            </a:prstGeom>
            <a:noFill/>
          </p:spPr>
          <p:txBody>
            <a:bodyPr wrap="none" rtlCol="0">
              <a:spAutoFit/>
            </a:bodyPr>
            <a:lstStyle/>
            <a:p>
              <a:pPr algn="ctr"/>
              <a:r>
                <a:rPr lang="en-US" altLang="zh-CN" sz="1400" dirty="0">
                  <a:solidFill>
                    <a:prstClr val="black"/>
                  </a:solidFill>
                </a:rPr>
                <a:t>Azure</a:t>
              </a:r>
              <a:endParaRPr lang="de-DE" sz="1400" dirty="0">
                <a:solidFill>
                  <a:prstClr val="black"/>
                </a:solidFill>
              </a:endParaRPr>
            </a:p>
          </p:txBody>
        </p:sp>
        <p:sp>
          <p:nvSpPr>
            <p:cNvPr id="247" name="TextBox 118"/>
            <p:cNvSpPr txBox="1"/>
            <p:nvPr/>
          </p:nvSpPr>
          <p:spPr>
            <a:xfrm>
              <a:off x="6718987" y="5827589"/>
              <a:ext cx="836704" cy="307777"/>
            </a:xfrm>
            <a:prstGeom prst="rect">
              <a:avLst/>
            </a:prstGeom>
            <a:noFill/>
          </p:spPr>
          <p:txBody>
            <a:bodyPr wrap="none" rtlCol="0">
              <a:spAutoFit/>
            </a:bodyPr>
            <a:lstStyle/>
            <a:p>
              <a:pPr algn="ctr"/>
              <a:r>
                <a:rPr lang="de-DE" sz="1400" dirty="0">
                  <a:solidFill>
                    <a:prstClr val="black"/>
                  </a:solidFill>
                </a:rPr>
                <a:t>AWS EC2</a:t>
              </a:r>
            </a:p>
          </p:txBody>
        </p:sp>
        <p:sp>
          <p:nvSpPr>
            <p:cNvPr id="248" name="TextBox 111"/>
            <p:cNvSpPr txBox="1"/>
            <p:nvPr/>
          </p:nvSpPr>
          <p:spPr>
            <a:xfrm>
              <a:off x="9000047" y="5827589"/>
              <a:ext cx="948594" cy="307777"/>
            </a:xfrm>
            <a:prstGeom prst="rect">
              <a:avLst/>
            </a:prstGeom>
            <a:noFill/>
          </p:spPr>
          <p:txBody>
            <a:bodyPr wrap="none" rtlCol="0">
              <a:spAutoFit/>
            </a:bodyPr>
            <a:lstStyle/>
            <a:p>
              <a:pPr algn="ctr"/>
              <a:r>
                <a:rPr lang="de-DE" sz="1400" dirty="0">
                  <a:solidFill>
                    <a:prstClr val="black"/>
                  </a:solidFill>
                </a:rPr>
                <a:t>BareMetal</a:t>
              </a:r>
            </a:p>
          </p:txBody>
        </p:sp>
        <p:sp>
          <p:nvSpPr>
            <p:cNvPr id="249" name="TextBox 111"/>
            <p:cNvSpPr txBox="1"/>
            <p:nvPr/>
          </p:nvSpPr>
          <p:spPr>
            <a:xfrm>
              <a:off x="7882891" y="5827589"/>
              <a:ext cx="793808" cy="307777"/>
            </a:xfrm>
            <a:prstGeom prst="rect">
              <a:avLst/>
            </a:prstGeom>
            <a:noFill/>
          </p:spPr>
          <p:txBody>
            <a:bodyPr wrap="none" rtlCol="0">
              <a:spAutoFit/>
            </a:bodyPr>
            <a:lstStyle/>
            <a:p>
              <a:pPr algn="ctr"/>
              <a:r>
                <a:rPr lang="de-DE" sz="1400" dirty="0">
                  <a:solidFill>
                    <a:prstClr val="black"/>
                  </a:solidFill>
                </a:rPr>
                <a:t>AliCloud</a:t>
              </a:r>
            </a:p>
          </p:txBody>
        </p:sp>
      </p:grpSp>
      <p:grpSp>
        <p:nvGrpSpPr>
          <p:cNvPr id="2" name="Group 1"/>
          <p:cNvGrpSpPr/>
          <p:nvPr/>
        </p:nvGrpSpPr>
        <p:grpSpPr>
          <a:xfrm>
            <a:off x="1229774" y="3501707"/>
            <a:ext cx="9463105" cy="1350990"/>
            <a:chOff x="592778" y="3355166"/>
            <a:chExt cx="9463105" cy="1350990"/>
          </a:xfrm>
        </p:grpSpPr>
        <p:grpSp>
          <p:nvGrpSpPr>
            <p:cNvPr id="202" name="组 201"/>
            <p:cNvGrpSpPr/>
            <p:nvPr/>
          </p:nvGrpSpPr>
          <p:grpSpPr>
            <a:xfrm>
              <a:off x="592778" y="3355166"/>
              <a:ext cx="9463105" cy="1350990"/>
              <a:chOff x="592778" y="3355166"/>
              <a:chExt cx="9463105" cy="1350990"/>
            </a:xfrm>
          </p:grpSpPr>
          <p:sp>
            <p:nvSpPr>
              <p:cNvPr id="203" name="矩形 202"/>
              <p:cNvSpPr/>
              <p:nvPr/>
            </p:nvSpPr>
            <p:spPr>
              <a:xfrm>
                <a:off x="598338" y="3355166"/>
                <a:ext cx="9457545" cy="419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204" name="组 203"/>
              <p:cNvGrpSpPr/>
              <p:nvPr/>
            </p:nvGrpSpPr>
            <p:grpSpPr>
              <a:xfrm>
                <a:off x="592778" y="3770155"/>
                <a:ext cx="9439731" cy="936001"/>
                <a:chOff x="1963335" y="3488343"/>
                <a:chExt cx="7926615" cy="936001"/>
              </a:xfrm>
            </p:grpSpPr>
            <p:sp>
              <p:nvSpPr>
                <p:cNvPr id="218" name="圆角矩形 217"/>
                <p:cNvSpPr/>
                <p:nvPr/>
              </p:nvSpPr>
              <p:spPr>
                <a:xfrm>
                  <a:off x="1963335" y="3488344"/>
                  <a:ext cx="1327074" cy="936000"/>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219" name="圆角矩形 218"/>
                <p:cNvSpPr/>
                <p:nvPr/>
              </p:nvSpPr>
              <p:spPr>
                <a:xfrm>
                  <a:off x="3283731" y="3488344"/>
                  <a:ext cx="1324051" cy="936000"/>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220" name="圆角矩形 219"/>
                <p:cNvSpPr/>
                <p:nvPr/>
              </p:nvSpPr>
              <p:spPr>
                <a:xfrm>
                  <a:off x="4604752" y="3488344"/>
                  <a:ext cx="1320395" cy="936000"/>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grpSp>
              <p:nvGrpSpPr>
                <p:cNvPr id="221" name="组 220"/>
                <p:cNvGrpSpPr/>
                <p:nvPr/>
              </p:nvGrpSpPr>
              <p:grpSpPr>
                <a:xfrm>
                  <a:off x="5924482" y="3488343"/>
                  <a:ext cx="3965468" cy="936000"/>
                  <a:chOff x="605266" y="1853462"/>
                  <a:chExt cx="3010507" cy="674805"/>
                </a:xfrm>
              </p:grpSpPr>
              <p:sp>
                <p:nvSpPr>
                  <p:cNvPr id="222" name="圆角矩形 221"/>
                  <p:cNvSpPr/>
                  <p:nvPr/>
                </p:nvSpPr>
                <p:spPr>
                  <a:xfrm>
                    <a:off x="605266"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223" name="圆角矩形 222"/>
                  <p:cNvSpPr/>
                  <p:nvPr/>
                </p:nvSpPr>
                <p:spPr>
                  <a:xfrm>
                    <a:off x="1608161" y="1853462"/>
                    <a:ext cx="1002419"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sp>
                <p:nvSpPr>
                  <p:cNvPr id="224" name="圆角矩形 223"/>
                  <p:cNvSpPr/>
                  <p:nvPr/>
                </p:nvSpPr>
                <p:spPr>
                  <a:xfrm>
                    <a:off x="2610579" y="1853462"/>
                    <a:ext cx="1005194" cy="674805"/>
                  </a:xfrm>
                  <a:prstGeom prst="roundRect">
                    <a:avLst>
                      <a:gd name="adj" fmla="val 0"/>
                    </a:avLst>
                  </a:prstGeom>
                  <a:solidFill>
                    <a:schemeClr val="bg1"/>
                  </a:solidFill>
                  <a:ln w="15875">
                    <a:solidFill>
                      <a:srgbClr val="4372C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prstClr val="black"/>
                      </a:solidFill>
                    </a:endParaRPr>
                  </a:p>
                </p:txBody>
              </p:sp>
            </p:grpSp>
          </p:grpSp>
          <p:sp>
            <p:nvSpPr>
              <p:cNvPr id="205" name="矩形 204"/>
              <p:cNvSpPr/>
              <p:nvPr/>
            </p:nvSpPr>
            <p:spPr>
              <a:xfrm>
                <a:off x="4662676" y="3389872"/>
                <a:ext cx="1183722" cy="338554"/>
              </a:xfrm>
              <a:prstGeom prst="rect">
                <a:avLst/>
              </a:prstGeom>
            </p:spPr>
            <p:txBody>
              <a:bodyPr wrap="none">
                <a:spAutoFit/>
              </a:bodyPr>
              <a:lstStyle/>
              <a:p>
                <a:r>
                  <a:rPr lang="de-DE" altLang="zh-CN" sz="1600" dirty="0">
                    <a:solidFill>
                      <a:prstClr val="white"/>
                    </a:solidFill>
                  </a:rPr>
                  <a:t>Middleware</a:t>
                </a:r>
              </a:p>
            </p:txBody>
          </p:sp>
          <p:pic>
            <p:nvPicPr>
              <p:cNvPr id="206" name="Picture 162"/>
              <p:cNvPicPr>
                <a:picLocks noChangeAspect="1"/>
              </p:cNvPicPr>
              <p:nvPr/>
            </p:nvPicPr>
            <p:blipFill rotWithShape="1">
              <a:blip r:embed="rId25" cstate="email">
                <a:extLst>
                  <a:ext uri="{28A0092B-C50C-407E-A947-70E740481C1C}">
                    <a14:useLocalDpi xmlns:a14="http://schemas.microsoft.com/office/drawing/2010/main"/>
                  </a:ext>
                </a:extLst>
              </a:blip>
              <a:srcRect/>
              <a:stretch/>
            </p:blipFill>
            <p:spPr>
              <a:xfrm>
                <a:off x="8987783" y="3945533"/>
                <a:ext cx="533213" cy="396000"/>
              </a:xfrm>
              <a:prstGeom prst="rect">
                <a:avLst/>
              </a:prstGeom>
            </p:spPr>
          </p:pic>
          <p:pic>
            <p:nvPicPr>
              <p:cNvPr id="210" name="Picture 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96571" y="3923062"/>
                <a:ext cx="623827" cy="432000"/>
              </a:xfrm>
              <a:prstGeom prst="rect">
                <a:avLst/>
              </a:prstGeom>
            </p:spPr>
          </p:pic>
          <p:pic>
            <p:nvPicPr>
              <p:cNvPr id="211" name="Picture 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719332" y="3928482"/>
                <a:ext cx="396000" cy="396000"/>
              </a:xfrm>
              <a:prstGeom prst="rect">
                <a:avLst/>
              </a:prstGeom>
            </p:spPr>
          </p:pic>
          <p:sp>
            <p:nvSpPr>
              <p:cNvPr id="212" name="TextBox 123"/>
              <p:cNvSpPr txBox="1"/>
              <p:nvPr/>
            </p:nvSpPr>
            <p:spPr>
              <a:xfrm>
                <a:off x="8743171" y="4373913"/>
                <a:ext cx="1010278" cy="307777"/>
              </a:xfrm>
              <a:prstGeom prst="rect">
                <a:avLst/>
              </a:prstGeom>
              <a:noFill/>
            </p:spPr>
            <p:txBody>
              <a:bodyPr wrap="none" rtlCol="0">
                <a:spAutoFit/>
              </a:bodyPr>
              <a:lstStyle/>
              <a:p>
                <a:pPr algn="ctr"/>
                <a:r>
                  <a:rPr lang="de-DE" sz="1400" dirty="0">
                    <a:solidFill>
                      <a:prstClr val="black"/>
                    </a:solidFill>
                  </a:rPr>
                  <a:t>PostgreSQL</a:t>
                </a:r>
              </a:p>
            </p:txBody>
          </p:sp>
          <p:sp>
            <p:nvSpPr>
              <p:cNvPr id="213" name="TextBox 111"/>
              <p:cNvSpPr txBox="1"/>
              <p:nvPr/>
            </p:nvSpPr>
            <p:spPr>
              <a:xfrm>
                <a:off x="2563238" y="4373913"/>
                <a:ext cx="747385" cy="307777"/>
              </a:xfrm>
              <a:prstGeom prst="rect">
                <a:avLst/>
              </a:prstGeom>
              <a:noFill/>
            </p:spPr>
            <p:txBody>
              <a:bodyPr wrap="none" rtlCol="0">
                <a:spAutoFit/>
              </a:bodyPr>
              <a:lstStyle/>
              <a:p>
                <a:pPr algn="ctr"/>
                <a:r>
                  <a:rPr lang="de-DE" sz="1400" dirty="0">
                    <a:solidFill>
                      <a:prstClr val="black"/>
                    </a:solidFill>
                  </a:rPr>
                  <a:t>Logging</a:t>
                </a:r>
              </a:p>
            </p:txBody>
          </p:sp>
          <p:sp>
            <p:nvSpPr>
              <p:cNvPr id="214" name="TextBox 184"/>
              <p:cNvSpPr txBox="1"/>
              <p:nvPr/>
            </p:nvSpPr>
            <p:spPr>
              <a:xfrm>
                <a:off x="5775550" y="4373913"/>
                <a:ext cx="713786" cy="307777"/>
              </a:xfrm>
              <a:prstGeom prst="rect">
                <a:avLst/>
              </a:prstGeom>
              <a:noFill/>
            </p:spPr>
            <p:txBody>
              <a:bodyPr wrap="none" rtlCol="0">
                <a:spAutoFit/>
              </a:bodyPr>
              <a:lstStyle/>
              <a:p>
                <a:pPr algn="ctr"/>
                <a:r>
                  <a:rPr lang="de-DE" sz="1400" dirty="0">
                    <a:solidFill>
                      <a:prstClr val="black"/>
                    </a:solidFill>
                  </a:rPr>
                  <a:t>Tomcat</a:t>
                </a:r>
              </a:p>
            </p:txBody>
          </p:sp>
          <p:sp>
            <p:nvSpPr>
              <p:cNvPr id="215" name="TextBox 108"/>
              <p:cNvSpPr txBox="1"/>
              <p:nvPr/>
            </p:nvSpPr>
            <p:spPr>
              <a:xfrm>
                <a:off x="887902" y="4378097"/>
                <a:ext cx="914417" cy="307777"/>
              </a:xfrm>
              <a:prstGeom prst="rect">
                <a:avLst/>
              </a:prstGeom>
              <a:noFill/>
            </p:spPr>
            <p:txBody>
              <a:bodyPr wrap="none" rtlCol="0">
                <a:spAutoFit/>
              </a:bodyPr>
              <a:lstStyle/>
              <a:p>
                <a:pPr algn="ctr"/>
                <a:r>
                  <a:rPr lang="en-US" altLang="zh-CN" sz="1400" dirty="0">
                    <a:solidFill>
                      <a:prstClr val="black"/>
                    </a:solidFill>
                  </a:rPr>
                  <a:t>MongoDB</a:t>
                </a:r>
                <a:endParaRPr lang="de-DE" sz="1400" dirty="0">
                  <a:solidFill>
                    <a:prstClr val="black"/>
                  </a:solidFill>
                </a:endParaRPr>
              </a:p>
            </p:txBody>
          </p:sp>
          <p:sp>
            <p:nvSpPr>
              <p:cNvPr id="216" name="TextBox 184"/>
              <p:cNvSpPr txBox="1"/>
              <p:nvPr/>
            </p:nvSpPr>
            <p:spPr>
              <a:xfrm>
                <a:off x="7412912" y="4373913"/>
                <a:ext cx="575863" cy="307777"/>
              </a:xfrm>
              <a:prstGeom prst="rect">
                <a:avLst/>
              </a:prstGeom>
              <a:noFill/>
            </p:spPr>
            <p:txBody>
              <a:bodyPr wrap="none" rtlCol="0">
                <a:spAutoFit/>
              </a:bodyPr>
              <a:lstStyle/>
              <a:p>
                <a:pPr algn="ctr"/>
                <a:r>
                  <a:rPr lang="de-DE" sz="1400" dirty="0">
                    <a:solidFill>
                      <a:prstClr val="black"/>
                    </a:solidFill>
                  </a:rPr>
                  <a:t>Redis</a:t>
                </a:r>
              </a:p>
            </p:txBody>
          </p:sp>
          <p:sp>
            <p:nvSpPr>
              <p:cNvPr id="217" name="TextBox 184"/>
              <p:cNvSpPr txBox="1"/>
              <p:nvPr/>
            </p:nvSpPr>
            <p:spPr>
              <a:xfrm>
                <a:off x="4142643" y="4373913"/>
                <a:ext cx="761555" cy="307777"/>
              </a:xfrm>
              <a:prstGeom prst="rect">
                <a:avLst/>
              </a:prstGeom>
              <a:noFill/>
            </p:spPr>
            <p:txBody>
              <a:bodyPr wrap="none" rtlCol="0">
                <a:spAutoFit/>
              </a:bodyPr>
              <a:lstStyle/>
              <a:p>
                <a:pPr algn="ctr"/>
                <a:r>
                  <a:rPr lang="de-DE" sz="1400" dirty="0">
                    <a:solidFill>
                      <a:prstClr val="black"/>
                    </a:solidFill>
                  </a:rPr>
                  <a:t>Grafana</a:t>
                </a:r>
              </a:p>
            </p:txBody>
          </p:sp>
        </p:grpSp>
        <p:pic>
          <p:nvPicPr>
            <p:cNvPr id="273" name="Picture 27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312719" y="3932628"/>
              <a:ext cx="754285" cy="396000"/>
            </a:xfrm>
            <a:prstGeom prst="rect">
              <a:avLst/>
            </a:prstGeom>
          </p:spPr>
        </p:pic>
        <p:pic>
          <p:nvPicPr>
            <p:cNvPr id="274" name="Picture 27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55194" y="3931532"/>
              <a:ext cx="594000" cy="396000"/>
            </a:xfrm>
            <a:prstGeom prst="rect">
              <a:avLst/>
            </a:prstGeom>
          </p:spPr>
        </p:pic>
        <p:pic>
          <p:nvPicPr>
            <p:cNvPr id="275" name="Picture 27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294157" y="3936590"/>
              <a:ext cx="396000" cy="396000"/>
            </a:xfrm>
            <a:prstGeom prst="rect">
              <a:avLst/>
            </a:prstGeom>
          </p:spPr>
        </p:pic>
      </p:grpSp>
      <p:pic>
        <p:nvPicPr>
          <p:cNvPr id="3" name="Picture 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97162" y="1504826"/>
            <a:ext cx="528000" cy="396000"/>
          </a:xfrm>
          <a:prstGeom prst="rect">
            <a:avLst/>
          </a:prstGeom>
        </p:spPr>
      </p:pic>
      <p:grpSp>
        <p:nvGrpSpPr>
          <p:cNvPr id="126" name="组 125"/>
          <p:cNvGrpSpPr/>
          <p:nvPr/>
        </p:nvGrpSpPr>
        <p:grpSpPr>
          <a:xfrm>
            <a:off x="9059092" y="6459634"/>
            <a:ext cx="3063779" cy="261610"/>
            <a:chOff x="9059092" y="6459634"/>
            <a:chExt cx="3063779" cy="261610"/>
          </a:xfrm>
        </p:grpSpPr>
        <p:pic>
          <p:nvPicPr>
            <p:cNvPr id="127" name="图片 12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128" name="文本框 127"/>
            <p:cNvSpPr txBox="1"/>
            <p:nvPr/>
          </p:nvSpPr>
          <p:spPr>
            <a:xfrm>
              <a:off x="10104961" y="6459634"/>
              <a:ext cx="2017910" cy="261610"/>
            </a:xfrm>
            <a:prstGeom prst="rect">
              <a:avLst/>
            </a:prstGeom>
            <a:noFill/>
          </p:spPr>
          <p:txBody>
            <a:bodyPr wrap="square" rtlCol="0">
              <a:spAutoFit/>
            </a:bodyPr>
            <a:lstStyle/>
            <a:p>
              <a:r>
                <a:rPr kumimoji="1" lang="de-DE" altLang="zh-CN" sz="1100" dirty="0">
                  <a:solidFill>
                    <a:prstClr val="black">
                      <a:lumMod val="65000"/>
                      <a:lumOff val="35000"/>
                    </a:prstClr>
                  </a:solidFill>
                </a:rPr>
                <a:t>©</a:t>
              </a:r>
              <a:r>
                <a:rPr kumimoji="1" lang="en-US" altLang="zh-CN" sz="1100" dirty="0">
                  <a:solidFill>
                    <a:prstClr val="black">
                      <a:lumMod val="65000"/>
                      <a:lumOff val="35000"/>
                    </a:prstClr>
                  </a:solidFill>
                </a:rPr>
                <a:t>2019</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NTT</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DATA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China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Tree>
    <p:extLst>
      <p:ext uri="{BB962C8B-B14F-4D97-AF65-F5344CB8AC3E}">
        <p14:creationId xmlns:p14="http://schemas.microsoft.com/office/powerpoint/2010/main" val="22166757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矩形 131"/>
          <p:cNvSpPr/>
          <p:nvPr/>
        </p:nvSpPr>
        <p:spPr>
          <a:xfrm>
            <a:off x="759178" y="153756"/>
            <a:ext cx="2258054" cy="461665"/>
          </a:xfrm>
          <a:prstGeom prst="rect">
            <a:avLst/>
          </a:prstGeom>
        </p:spPr>
        <p:txBody>
          <a:bodyPr wrap="none">
            <a:spAutoFit/>
          </a:bodyPr>
          <a:lstStyle/>
          <a:p>
            <a:r>
              <a:rPr lang="en-US" altLang="zh-CN" sz="2400" dirty="0">
                <a:solidFill>
                  <a:srgbClr val="4473C4"/>
                </a:solidFill>
                <a:latin typeface="Impact" charset="0"/>
                <a:ea typeface="Impact" charset="0"/>
                <a:cs typeface="Impact" charset="0"/>
                <a:sym typeface="Segoe UI" panose="020B0502040204020203" pitchFamily="34" charset="0"/>
              </a:rPr>
              <a:t>Code</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Repository</a:t>
            </a:r>
          </a:p>
        </p:txBody>
      </p:sp>
      <p:sp>
        <p:nvSpPr>
          <p:cNvPr id="133"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4"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6" name="文本框 135"/>
          <p:cNvSpPr txBox="1"/>
          <p:nvPr/>
        </p:nvSpPr>
        <p:spPr>
          <a:xfrm>
            <a:off x="748027" y="542266"/>
            <a:ext cx="1008609" cy="261610"/>
          </a:xfrm>
          <a:prstGeom prst="rect">
            <a:avLst/>
          </a:prstGeom>
          <a:noFill/>
        </p:spPr>
        <p:txBody>
          <a:bodyPr wrap="none" rtlCol="0">
            <a:spAutoFit/>
          </a:bodyPr>
          <a:lstStyle/>
          <a:p>
            <a:r>
              <a:rPr kumimoji="1" lang="de-DE" altLang="zh-CN" sz="1100" dirty="0">
                <a:solidFill>
                  <a:prstClr val="white">
                    <a:lumMod val="50000"/>
                  </a:prstClr>
                </a:solidFill>
              </a:rPr>
              <a:t>Daimler Gitlab</a:t>
            </a:r>
          </a:p>
        </p:txBody>
      </p:sp>
      <p:pic>
        <p:nvPicPr>
          <p:cNvPr id="5" name="Picture 4"/>
          <p:cNvPicPr>
            <a:picLocks noChangeAspect="1"/>
          </p:cNvPicPr>
          <p:nvPr/>
        </p:nvPicPr>
        <p:blipFill>
          <a:blip r:embed="rId3"/>
          <a:stretch>
            <a:fillRect/>
          </a:stretch>
        </p:blipFill>
        <p:spPr>
          <a:xfrm>
            <a:off x="1673921" y="1192386"/>
            <a:ext cx="8632371" cy="4225509"/>
          </a:xfrm>
          <a:prstGeom prst="rect">
            <a:avLst/>
          </a:prstGeom>
          <a:ln w="12700">
            <a:solidFill>
              <a:srgbClr val="272761"/>
            </a:solidFill>
          </a:ln>
        </p:spPr>
      </p:pic>
      <p:sp>
        <p:nvSpPr>
          <p:cNvPr id="7" name="Rectangle 6"/>
          <p:cNvSpPr/>
          <p:nvPr/>
        </p:nvSpPr>
        <p:spPr>
          <a:xfrm>
            <a:off x="3298370" y="5542347"/>
            <a:ext cx="8107378" cy="369332"/>
          </a:xfrm>
          <a:prstGeom prst="rect">
            <a:avLst/>
          </a:prstGeom>
        </p:spPr>
        <p:txBody>
          <a:bodyPr wrap="square">
            <a:spAutoFit/>
          </a:bodyPr>
          <a:lstStyle/>
          <a:p>
            <a:pPr marL="12700">
              <a:spcBef>
                <a:spcPts val="100"/>
              </a:spcBef>
            </a:pPr>
            <a:r>
              <a:rPr lang="en-US" spc="-15" dirty="0">
                <a:solidFill>
                  <a:prstClr val="black"/>
                </a:solidFill>
                <a:cs typeface="Arial"/>
              </a:rPr>
              <a:t>https://</a:t>
            </a:r>
            <a:r>
              <a:rPr lang="en-US" spc="-15" dirty="0">
                <a:solidFill>
                  <a:srgbClr val="FF0000"/>
                </a:solidFill>
                <a:cs typeface="Arial"/>
              </a:rPr>
              <a:t>git.mercedes-benz.com</a:t>
            </a:r>
            <a:r>
              <a:rPr lang="en-US" spc="-15" dirty="0">
                <a:solidFill>
                  <a:prstClr val="black"/>
                </a:solidFill>
                <a:cs typeface="Arial"/>
              </a:rPr>
              <a:t>/china/its/cd/crm/X-Batch</a:t>
            </a:r>
            <a:endParaRPr lang="en-US" dirty="0">
              <a:solidFill>
                <a:prstClr val="black"/>
              </a:solidFill>
              <a:cs typeface="Arial"/>
            </a:endParaRPr>
          </a:p>
        </p:txBody>
      </p:sp>
      <p:grpSp>
        <p:nvGrpSpPr>
          <p:cNvPr id="12" name="组 11"/>
          <p:cNvGrpSpPr/>
          <p:nvPr/>
        </p:nvGrpSpPr>
        <p:grpSpPr>
          <a:xfrm>
            <a:off x="9059092" y="6459634"/>
            <a:ext cx="3063779" cy="261610"/>
            <a:chOff x="9059092" y="6459634"/>
            <a:chExt cx="3063779" cy="261610"/>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14" name="文本框 13"/>
            <p:cNvSpPr txBox="1"/>
            <p:nvPr/>
          </p:nvSpPr>
          <p:spPr>
            <a:xfrm>
              <a:off x="10104961" y="6459634"/>
              <a:ext cx="2017910" cy="261610"/>
            </a:xfrm>
            <a:prstGeom prst="rect">
              <a:avLst/>
            </a:prstGeom>
            <a:noFill/>
          </p:spPr>
          <p:txBody>
            <a:bodyPr wrap="square" rtlCol="0">
              <a:spAutoFit/>
            </a:bodyPr>
            <a:lstStyle/>
            <a:p>
              <a:r>
                <a:rPr kumimoji="1" lang="de-DE" altLang="zh-CN" sz="1100" dirty="0">
                  <a:solidFill>
                    <a:prstClr val="black">
                      <a:lumMod val="65000"/>
                      <a:lumOff val="35000"/>
                    </a:prstClr>
                  </a:solidFill>
                </a:rPr>
                <a:t>©</a:t>
              </a:r>
              <a:r>
                <a:rPr kumimoji="1" lang="en-US" altLang="zh-CN" sz="1100" dirty="0">
                  <a:solidFill>
                    <a:prstClr val="black">
                      <a:lumMod val="65000"/>
                      <a:lumOff val="35000"/>
                    </a:prstClr>
                  </a:solidFill>
                </a:rPr>
                <a:t>2019</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NTT</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DATA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China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Tree>
    <p:extLst>
      <p:ext uri="{BB962C8B-B14F-4D97-AF65-F5344CB8AC3E}">
        <p14:creationId xmlns:p14="http://schemas.microsoft.com/office/powerpoint/2010/main" val="2431619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74443" y="6366358"/>
            <a:ext cx="498703" cy="0"/>
          </a:xfrm>
          <a:custGeom>
            <a:avLst/>
            <a:gdLst/>
            <a:ahLst/>
            <a:cxnLst/>
            <a:rect l="l" t="t" r="r" b="b"/>
            <a:pathLst>
              <a:path w="471169">
                <a:moveTo>
                  <a:pt x="0" y="0"/>
                </a:moveTo>
                <a:lnTo>
                  <a:pt x="470915" y="0"/>
                </a:lnTo>
              </a:path>
            </a:pathLst>
          </a:custGeom>
          <a:ln w="27736">
            <a:solidFill>
              <a:srgbClr val="34A4DA"/>
            </a:solidFill>
          </a:ln>
        </p:spPr>
        <p:txBody>
          <a:bodyPr wrap="square" lIns="0" tIns="0" rIns="0" bIns="0" rtlCol="0"/>
          <a:lstStyle/>
          <a:p>
            <a:endParaRPr sz="1905">
              <a:solidFill>
                <a:prstClr val="black"/>
              </a:solidFill>
            </a:endParaRPr>
          </a:p>
        </p:txBody>
      </p:sp>
      <p:sp>
        <p:nvSpPr>
          <p:cNvPr id="3" name="object 3"/>
          <p:cNvSpPr/>
          <p:nvPr/>
        </p:nvSpPr>
        <p:spPr>
          <a:xfrm>
            <a:off x="2678879" y="6381030"/>
            <a:ext cx="493998" cy="0"/>
          </a:xfrm>
          <a:custGeom>
            <a:avLst/>
            <a:gdLst/>
            <a:ahLst/>
            <a:cxnLst/>
            <a:rect l="l" t="t" r="r" b="b"/>
            <a:pathLst>
              <a:path w="466725">
                <a:moveTo>
                  <a:pt x="0" y="0"/>
                </a:moveTo>
                <a:lnTo>
                  <a:pt x="466725" y="0"/>
                </a:lnTo>
              </a:path>
            </a:pathLst>
          </a:custGeom>
          <a:ln w="3175">
            <a:solidFill>
              <a:srgbClr val="34A4DA"/>
            </a:solidFill>
          </a:ln>
        </p:spPr>
        <p:txBody>
          <a:bodyPr wrap="square" lIns="0" tIns="0" rIns="0" bIns="0" rtlCol="0"/>
          <a:lstStyle/>
          <a:p>
            <a:endParaRPr sz="1905">
              <a:solidFill>
                <a:prstClr val="black"/>
              </a:solidFill>
            </a:endParaRPr>
          </a:p>
        </p:txBody>
      </p:sp>
      <p:sp>
        <p:nvSpPr>
          <p:cNvPr id="4" name="object 4"/>
          <p:cNvSpPr/>
          <p:nvPr/>
        </p:nvSpPr>
        <p:spPr>
          <a:xfrm>
            <a:off x="2719609" y="6125354"/>
            <a:ext cx="0" cy="225828"/>
          </a:xfrm>
          <a:custGeom>
            <a:avLst/>
            <a:gdLst/>
            <a:ahLst/>
            <a:cxnLst/>
            <a:rect l="l" t="t" r="r" b="b"/>
            <a:pathLst>
              <a:path h="213360">
                <a:moveTo>
                  <a:pt x="0" y="0"/>
                </a:moveTo>
                <a:lnTo>
                  <a:pt x="0" y="213359"/>
                </a:lnTo>
              </a:path>
            </a:pathLst>
          </a:custGeom>
          <a:ln w="22606">
            <a:solidFill>
              <a:srgbClr val="34A4DA"/>
            </a:solidFill>
          </a:ln>
        </p:spPr>
        <p:txBody>
          <a:bodyPr wrap="square" lIns="0" tIns="0" rIns="0" bIns="0" rtlCol="0"/>
          <a:lstStyle/>
          <a:p>
            <a:endParaRPr sz="1905">
              <a:solidFill>
                <a:prstClr val="black"/>
              </a:solidFill>
            </a:endParaRPr>
          </a:p>
        </p:txBody>
      </p:sp>
      <p:sp>
        <p:nvSpPr>
          <p:cNvPr id="5" name="object 5"/>
          <p:cNvSpPr/>
          <p:nvPr/>
        </p:nvSpPr>
        <p:spPr>
          <a:xfrm>
            <a:off x="2707645" y="6118633"/>
            <a:ext cx="432164" cy="0"/>
          </a:xfrm>
          <a:custGeom>
            <a:avLst/>
            <a:gdLst/>
            <a:ahLst/>
            <a:cxnLst/>
            <a:rect l="l" t="t" r="r" b="b"/>
            <a:pathLst>
              <a:path w="408305">
                <a:moveTo>
                  <a:pt x="0" y="0"/>
                </a:moveTo>
                <a:lnTo>
                  <a:pt x="408177" y="0"/>
                </a:lnTo>
              </a:path>
            </a:pathLst>
          </a:custGeom>
          <a:ln w="12700">
            <a:solidFill>
              <a:srgbClr val="34A4DA"/>
            </a:solidFill>
          </a:ln>
        </p:spPr>
        <p:txBody>
          <a:bodyPr wrap="square" lIns="0" tIns="0" rIns="0" bIns="0" rtlCol="0"/>
          <a:lstStyle/>
          <a:p>
            <a:endParaRPr sz="1905">
              <a:solidFill>
                <a:prstClr val="black"/>
              </a:solidFill>
            </a:endParaRPr>
          </a:p>
        </p:txBody>
      </p:sp>
      <p:sp>
        <p:nvSpPr>
          <p:cNvPr id="6" name="object 6"/>
          <p:cNvSpPr/>
          <p:nvPr/>
        </p:nvSpPr>
        <p:spPr>
          <a:xfrm>
            <a:off x="2707454" y="6107206"/>
            <a:ext cx="432836" cy="0"/>
          </a:xfrm>
          <a:custGeom>
            <a:avLst/>
            <a:gdLst/>
            <a:ahLst/>
            <a:cxnLst/>
            <a:rect l="l" t="t" r="r" b="b"/>
            <a:pathLst>
              <a:path w="408939">
                <a:moveTo>
                  <a:pt x="0" y="0"/>
                </a:moveTo>
                <a:lnTo>
                  <a:pt x="408719" y="0"/>
                </a:lnTo>
              </a:path>
            </a:pathLst>
          </a:custGeom>
          <a:ln w="8890">
            <a:solidFill>
              <a:srgbClr val="34A4DA"/>
            </a:solidFill>
          </a:ln>
        </p:spPr>
        <p:txBody>
          <a:bodyPr wrap="square" lIns="0" tIns="0" rIns="0" bIns="0" rtlCol="0"/>
          <a:lstStyle/>
          <a:p>
            <a:endParaRPr sz="1905">
              <a:solidFill>
                <a:prstClr val="black"/>
              </a:solidFill>
            </a:endParaRPr>
          </a:p>
        </p:txBody>
      </p:sp>
      <p:sp>
        <p:nvSpPr>
          <p:cNvPr id="7" name="object 7"/>
          <p:cNvSpPr/>
          <p:nvPr/>
        </p:nvSpPr>
        <p:spPr>
          <a:xfrm>
            <a:off x="3127711" y="6125851"/>
            <a:ext cx="0" cy="225828"/>
          </a:xfrm>
          <a:custGeom>
            <a:avLst/>
            <a:gdLst/>
            <a:ahLst/>
            <a:cxnLst/>
            <a:rect l="l" t="t" r="r" b="b"/>
            <a:pathLst>
              <a:path h="213360">
                <a:moveTo>
                  <a:pt x="0" y="0"/>
                </a:moveTo>
                <a:lnTo>
                  <a:pt x="0" y="213360"/>
                </a:lnTo>
              </a:path>
            </a:pathLst>
          </a:custGeom>
          <a:ln w="22606">
            <a:solidFill>
              <a:srgbClr val="34A4DA"/>
            </a:solidFill>
          </a:ln>
        </p:spPr>
        <p:txBody>
          <a:bodyPr wrap="square" lIns="0" tIns="0" rIns="0" bIns="0" rtlCol="0"/>
          <a:lstStyle/>
          <a:p>
            <a:endParaRPr sz="1905">
              <a:solidFill>
                <a:prstClr val="black"/>
              </a:solidFill>
            </a:endParaRPr>
          </a:p>
        </p:txBody>
      </p:sp>
      <p:sp>
        <p:nvSpPr>
          <p:cNvPr id="8" name="object 8"/>
          <p:cNvSpPr/>
          <p:nvPr/>
        </p:nvSpPr>
        <p:spPr>
          <a:xfrm>
            <a:off x="2063095" y="6058412"/>
            <a:ext cx="424771" cy="368314"/>
          </a:xfrm>
          <a:custGeom>
            <a:avLst/>
            <a:gdLst/>
            <a:ahLst/>
            <a:cxnLst/>
            <a:rect l="l" t="t" r="r" b="b"/>
            <a:pathLst>
              <a:path w="401319" h="347979">
                <a:moveTo>
                  <a:pt x="276479" y="161315"/>
                </a:moveTo>
                <a:lnTo>
                  <a:pt x="124333" y="161315"/>
                </a:lnTo>
                <a:lnTo>
                  <a:pt x="127456" y="182114"/>
                </a:lnTo>
                <a:lnTo>
                  <a:pt x="131699" y="196861"/>
                </a:lnTo>
                <a:lnTo>
                  <a:pt x="137656" y="208148"/>
                </a:lnTo>
                <a:lnTo>
                  <a:pt x="145923" y="218567"/>
                </a:lnTo>
                <a:lnTo>
                  <a:pt x="145669" y="234264"/>
                </a:lnTo>
                <a:lnTo>
                  <a:pt x="126720" y="275099"/>
                </a:lnTo>
                <a:lnTo>
                  <a:pt x="86078" y="294006"/>
                </a:lnTo>
                <a:lnTo>
                  <a:pt x="78359" y="294678"/>
                </a:lnTo>
                <a:lnTo>
                  <a:pt x="47845" y="299842"/>
                </a:lnTo>
                <a:lnTo>
                  <a:pt x="26558" y="311173"/>
                </a:lnTo>
                <a:lnTo>
                  <a:pt x="11582" y="327455"/>
                </a:lnTo>
                <a:lnTo>
                  <a:pt x="0" y="347472"/>
                </a:lnTo>
                <a:lnTo>
                  <a:pt x="400812" y="347472"/>
                </a:lnTo>
                <a:lnTo>
                  <a:pt x="374253" y="311173"/>
                </a:lnTo>
                <a:lnTo>
                  <a:pt x="322453" y="294678"/>
                </a:lnTo>
                <a:lnTo>
                  <a:pt x="314733" y="293958"/>
                </a:lnTo>
                <a:lnTo>
                  <a:pt x="307086" y="292538"/>
                </a:lnTo>
                <a:lnTo>
                  <a:pt x="299628" y="290356"/>
                </a:lnTo>
                <a:lnTo>
                  <a:pt x="292481" y="287350"/>
                </a:lnTo>
                <a:lnTo>
                  <a:pt x="290956" y="286537"/>
                </a:lnTo>
                <a:lnTo>
                  <a:pt x="287528" y="284797"/>
                </a:lnTo>
                <a:lnTo>
                  <a:pt x="257452" y="249584"/>
                </a:lnTo>
                <a:lnTo>
                  <a:pt x="254889" y="218567"/>
                </a:lnTo>
                <a:lnTo>
                  <a:pt x="263138" y="208148"/>
                </a:lnTo>
                <a:lnTo>
                  <a:pt x="269065" y="196861"/>
                </a:lnTo>
                <a:lnTo>
                  <a:pt x="273302" y="182114"/>
                </a:lnTo>
                <a:lnTo>
                  <a:pt x="276479" y="161315"/>
                </a:lnTo>
                <a:close/>
              </a:path>
              <a:path w="401319" h="347979">
                <a:moveTo>
                  <a:pt x="283337" y="161315"/>
                </a:moveTo>
                <a:lnTo>
                  <a:pt x="276479" y="161315"/>
                </a:lnTo>
                <a:lnTo>
                  <a:pt x="278256" y="161925"/>
                </a:lnTo>
                <a:lnTo>
                  <a:pt x="282575" y="162839"/>
                </a:lnTo>
                <a:lnTo>
                  <a:pt x="283337" y="161315"/>
                </a:lnTo>
                <a:close/>
              </a:path>
              <a:path w="401319" h="347979">
                <a:moveTo>
                  <a:pt x="115951" y="105371"/>
                </a:moveTo>
                <a:lnTo>
                  <a:pt x="113284" y="105371"/>
                </a:lnTo>
                <a:lnTo>
                  <a:pt x="110236" y="105460"/>
                </a:lnTo>
                <a:lnTo>
                  <a:pt x="103757" y="111353"/>
                </a:lnTo>
                <a:lnTo>
                  <a:pt x="104219" y="125083"/>
                </a:lnTo>
                <a:lnTo>
                  <a:pt x="109182" y="142331"/>
                </a:lnTo>
                <a:lnTo>
                  <a:pt x="116205" y="158775"/>
                </a:lnTo>
                <a:lnTo>
                  <a:pt x="118237" y="162750"/>
                </a:lnTo>
                <a:lnTo>
                  <a:pt x="122555" y="161836"/>
                </a:lnTo>
                <a:lnTo>
                  <a:pt x="124333" y="161315"/>
                </a:lnTo>
                <a:lnTo>
                  <a:pt x="283337" y="161315"/>
                </a:lnTo>
                <a:lnTo>
                  <a:pt x="284606" y="158775"/>
                </a:lnTo>
                <a:lnTo>
                  <a:pt x="291683" y="142331"/>
                </a:lnTo>
                <a:lnTo>
                  <a:pt x="296640" y="125083"/>
                </a:lnTo>
                <a:lnTo>
                  <a:pt x="297072" y="111353"/>
                </a:lnTo>
                <a:lnTo>
                  <a:pt x="290576" y="105460"/>
                </a:lnTo>
                <a:lnTo>
                  <a:pt x="118491" y="105460"/>
                </a:lnTo>
                <a:lnTo>
                  <a:pt x="115951" y="105371"/>
                </a:lnTo>
                <a:close/>
              </a:path>
              <a:path w="401319" h="347979">
                <a:moveTo>
                  <a:pt x="200406" y="0"/>
                </a:moveTo>
                <a:lnTo>
                  <a:pt x="147828" y="14997"/>
                </a:lnTo>
                <a:lnTo>
                  <a:pt x="121539" y="53682"/>
                </a:lnTo>
                <a:lnTo>
                  <a:pt x="117790" y="91435"/>
                </a:lnTo>
                <a:lnTo>
                  <a:pt x="118491" y="105460"/>
                </a:lnTo>
                <a:lnTo>
                  <a:pt x="282448" y="105460"/>
                </a:lnTo>
                <a:lnTo>
                  <a:pt x="283094" y="91398"/>
                </a:lnTo>
                <a:lnTo>
                  <a:pt x="269307" y="31970"/>
                </a:lnTo>
                <a:lnTo>
                  <a:pt x="230088" y="3946"/>
                </a:lnTo>
                <a:lnTo>
                  <a:pt x="200406" y="0"/>
                </a:lnTo>
                <a:close/>
              </a:path>
              <a:path w="401319" h="347979">
                <a:moveTo>
                  <a:pt x="284861" y="105257"/>
                </a:moveTo>
                <a:lnTo>
                  <a:pt x="282448" y="105460"/>
                </a:lnTo>
                <a:lnTo>
                  <a:pt x="290576" y="105460"/>
                </a:lnTo>
                <a:lnTo>
                  <a:pt x="287528" y="105371"/>
                </a:lnTo>
                <a:lnTo>
                  <a:pt x="284861" y="105257"/>
                </a:lnTo>
                <a:close/>
              </a:path>
            </a:pathLst>
          </a:custGeom>
          <a:solidFill>
            <a:srgbClr val="34A4DA"/>
          </a:solidFill>
        </p:spPr>
        <p:txBody>
          <a:bodyPr wrap="square" lIns="0" tIns="0" rIns="0" bIns="0" rtlCol="0"/>
          <a:lstStyle/>
          <a:p>
            <a:endParaRPr sz="1905">
              <a:solidFill>
                <a:prstClr val="black"/>
              </a:solidFill>
            </a:endParaRPr>
          </a:p>
        </p:txBody>
      </p:sp>
      <p:sp>
        <p:nvSpPr>
          <p:cNvPr id="9" name="object 9"/>
          <p:cNvSpPr/>
          <p:nvPr/>
        </p:nvSpPr>
        <p:spPr>
          <a:xfrm>
            <a:off x="3164812" y="5949114"/>
            <a:ext cx="1604317" cy="322611"/>
          </a:xfrm>
          <a:custGeom>
            <a:avLst/>
            <a:gdLst/>
            <a:ahLst/>
            <a:cxnLst/>
            <a:rect l="l" t="t" r="r" b="b"/>
            <a:pathLst>
              <a:path w="1515745" h="304800">
                <a:moveTo>
                  <a:pt x="1436794" y="25519"/>
                </a:moveTo>
                <a:lnTo>
                  <a:pt x="0" y="278714"/>
                </a:lnTo>
                <a:lnTo>
                  <a:pt x="4572" y="304241"/>
                </a:lnTo>
                <a:lnTo>
                  <a:pt x="1441280" y="51026"/>
                </a:lnTo>
                <a:lnTo>
                  <a:pt x="1436794" y="25519"/>
                </a:lnTo>
                <a:close/>
              </a:path>
              <a:path w="1515745" h="304800">
                <a:moveTo>
                  <a:pt x="1510536" y="23266"/>
                </a:moveTo>
                <a:lnTo>
                  <a:pt x="1449577" y="23266"/>
                </a:lnTo>
                <a:lnTo>
                  <a:pt x="1454023" y="48780"/>
                </a:lnTo>
                <a:lnTo>
                  <a:pt x="1441280" y="51026"/>
                </a:lnTo>
                <a:lnTo>
                  <a:pt x="1445767" y="76542"/>
                </a:lnTo>
                <a:lnTo>
                  <a:pt x="1515617" y="24777"/>
                </a:lnTo>
                <a:lnTo>
                  <a:pt x="1510536" y="23266"/>
                </a:lnTo>
                <a:close/>
              </a:path>
              <a:path w="1515745" h="304800">
                <a:moveTo>
                  <a:pt x="1449577" y="23266"/>
                </a:moveTo>
                <a:lnTo>
                  <a:pt x="1436794" y="25519"/>
                </a:lnTo>
                <a:lnTo>
                  <a:pt x="1441280" y="51026"/>
                </a:lnTo>
                <a:lnTo>
                  <a:pt x="1454023" y="48780"/>
                </a:lnTo>
                <a:lnTo>
                  <a:pt x="1449577" y="23266"/>
                </a:lnTo>
                <a:close/>
              </a:path>
              <a:path w="1515745" h="304800">
                <a:moveTo>
                  <a:pt x="1432306" y="0"/>
                </a:moveTo>
                <a:lnTo>
                  <a:pt x="1436794" y="25519"/>
                </a:lnTo>
                <a:lnTo>
                  <a:pt x="1449577" y="23266"/>
                </a:lnTo>
                <a:lnTo>
                  <a:pt x="1510536" y="23266"/>
                </a:lnTo>
                <a:lnTo>
                  <a:pt x="1432306" y="0"/>
                </a:lnTo>
                <a:close/>
              </a:path>
            </a:pathLst>
          </a:custGeom>
          <a:solidFill>
            <a:srgbClr val="34A4DA"/>
          </a:solidFill>
        </p:spPr>
        <p:txBody>
          <a:bodyPr wrap="square" lIns="0" tIns="0" rIns="0" bIns="0" rtlCol="0"/>
          <a:lstStyle/>
          <a:p>
            <a:endParaRPr sz="1905">
              <a:solidFill>
                <a:prstClr val="black"/>
              </a:solidFill>
            </a:endParaRPr>
          </a:p>
        </p:txBody>
      </p:sp>
      <p:sp>
        <p:nvSpPr>
          <p:cNvPr id="10" name="object 10"/>
          <p:cNvSpPr/>
          <p:nvPr/>
        </p:nvSpPr>
        <p:spPr>
          <a:xfrm>
            <a:off x="3224496" y="6104533"/>
            <a:ext cx="110897" cy="110897"/>
          </a:xfrm>
          <a:custGeom>
            <a:avLst/>
            <a:gdLst/>
            <a:ahLst/>
            <a:cxnLst/>
            <a:rect l="l" t="t" r="r" b="b"/>
            <a:pathLst>
              <a:path w="104775" h="104775">
                <a:moveTo>
                  <a:pt x="88900" y="0"/>
                </a:moveTo>
                <a:lnTo>
                  <a:pt x="0" y="15671"/>
                </a:lnTo>
                <a:lnTo>
                  <a:pt x="15621" y="104584"/>
                </a:lnTo>
                <a:lnTo>
                  <a:pt x="104521" y="88912"/>
                </a:lnTo>
                <a:lnTo>
                  <a:pt x="88900" y="0"/>
                </a:lnTo>
                <a:close/>
              </a:path>
            </a:pathLst>
          </a:custGeom>
          <a:solidFill>
            <a:srgbClr val="34A4DA"/>
          </a:solidFill>
        </p:spPr>
        <p:txBody>
          <a:bodyPr wrap="square" lIns="0" tIns="0" rIns="0" bIns="0" rtlCol="0"/>
          <a:lstStyle/>
          <a:p>
            <a:endParaRPr sz="1905">
              <a:solidFill>
                <a:prstClr val="black"/>
              </a:solidFill>
            </a:endParaRPr>
          </a:p>
        </p:txBody>
      </p:sp>
      <p:sp>
        <p:nvSpPr>
          <p:cNvPr id="11" name="object 11"/>
          <p:cNvSpPr/>
          <p:nvPr/>
        </p:nvSpPr>
        <p:spPr>
          <a:xfrm>
            <a:off x="3472772" y="6060107"/>
            <a:ext cx="110897" cy="110897"/>
          </a:xfrm>
          <a:custGeom>
            <a:avLst/>
            <a:gdLst/>
            <a:ahLst/>
            <a:cxnLst/>
            <a:rect l="l" t="t" r="r" b="b"/>
            <a:pathLst>
              <a:path w="104775" h="104775">
                <a:moveTo>
                  <a:pt x="88900" y="0"/>
                </a:moveTo>
                <a:lnTo>
                  <a:pt x="0" y="15671"/>
                </a:lnTo>
                <a:lnTo>
                  <a:pt x="15620" y="104584"/>
                </a:lnTo>
                <a:lnTo>
                  <a:pt x="104520" y="88899"/>
                </a:lnTo>
                <a:lnTo>
                  <a:pt x="88900" y="0"/>
                </a:lnTo>
                <a:close/>
              </a:path>
            </a:pathLst>
          </a:custGeom>
          <a:solidFill>
            <a:srgbClr val="34A4DA"/>
          </a:solidFill>
        </p:spPr>
        <p:txBody>
          <a:bodyPr wrap="square" lIns="0" tIns="0" rIns="0" bIns="0" rtlCol="0"/>
          <a:lstStyle/>
          <a:p>
            <a:endParaRPr sz="1905">
              <a:solidFill>
                <a:prstClr val="black"/>
              </a:solidFill>
            </a:endParaRPr>
          </a:p>
        </p:txBody>
      </p:sp>
      <p:sp>
        <p:nvSpPr>
          <p:cNvPr id="12" name="object 12"/>
          <p:cNvSpPr/>
          <p:nvPr/>
        </p:nvSpPr>
        <p:spPr>
          <a:xfrm>
            <a:off x="3721048" y="6015666"/>
            <a:ext cx="110897" cy="110897"/>
          </a:xfrm>
          <a:custGeom>
            <a:avLst/>
            <a:gdLst/>
            <a:ahLst/>
            <a:cxnLst/>
            <a:rect l="l" t="t" r="r" b="b"/>
            <a:pathLst>
              <a:path w="104775" h="104775">
                <a:moveTo>
                  <a:pt x="88900" y="0"/>
                </a:moveTo>
                <a:lnTo>
                  <a:pt x="0" y="15671"/>
                </a:lnTo>
                <a:lnTo>
                  <a:pt x="15621" y="104584"/>
                </a:lnTo>
                <a:lnTo>
                  <a:pt x="104521" y="88912"/>
                </a:lnTo>
                <a:lnTo>
                  <a:pt x="88900" y="0"/>
                </a:lnTo>
                <a:close/>
              </a:path>
            </a:pathLst>
          </a:custGeom>
          <a:solidFill>
            <a:srgbClr val="34A4DA"/>
          </a:solidFill>
        </p:spPr>
        <p:txBody>
          <a:bodyPr wrap="square" lIns="0" tIns="0" rIns="0" bIns="0" rtlCol="0"/>
          <a:lstStyle/>
          <a:p>
            <a:endParaRPr sz="1905">
              <a:solidFill>
                <a:prstClr val="black"/>
              </a:solidFill>
            </a:endParaRPr>
          </a:p>
        </p:txBody>
      </p:sp>
      <p:sp>
        <p:nvSpPr>
          <p:cNvPr id="13" name="object 13"/>
          <p:cNvSpPr/>
          <p:nvPr/>
        </p:nvSpPr>
        <p:spPr>
          <a:xfrm>
            <a:off x="3969323" y="5971227"/>
            <a:ext cx="110897" cy="110897"/>
          </a:xfrm>
          <a:custGeom>
            <a:avLst/>
            <a:gdLst/>
            <a:ahLst/>
            <a:cxnLst/>
            <a:rect l="l" t="t" r="r" b="b"/>
            <a:pathLst>
              <a:path w="104775" h="104775">
                <a:moveTo>
                  <a:pt x="88900" y="0"/>
                </a:moveTo>
                <a:lnTo>
                  <a:pt x="0" y="15684"/>
                </a:lnTo>
                <a:lnTo>
                  <a:pt x="15620" y="104597"/>
                </a:lnTo>
                <a:lnTo>
                  <a:pt x="104520" y="88912"/>
                </a:lnTo>
                <a:lnTo>
                  <a:pt x="88900" y="0"/>
                </a:lnTo>
                <a:close/>
              </a:path>
            </a:pathLst>
          </a:custGeom>
          <a:solidFill>
            <a:srgbClr val="34A4DA"/>
          </a:solidFill>
        </p:spPr>
        <p:txBody>
          <a:bodyPr wrap="square" lIns="0" tIns="0" rIns="0" bIns="0" rtlCol="0"/>
          <a:lstStyle/>
          <a:p>
            <a:endParaRPr sz="1905">
              <a:solidFill>
                <a:prstClr val="black"/>
              </a:solidFill>
            </a:endParaRPr>
          </a:p>
        </p:txBody>
      </p:sp>
      <p:sp>
        <p:nvSpPr>
          <p:cNvPr id="14" name="object 14"/>
          <p:cNvSpPr/>
          <p:nvPr/>
        </p:nvSpPr>
        <p:spPr>
          <a:xfrm>
            <a:off x="4217465" y="5926801"/>
            <a:ext cx="110897" cy="110897"/>
          </a:xfrm>
          <a:custGeom>
            <a:avLst/>
            <a:gdLst/>
            <a:ahLst/>
            <a:cxnLst/>
            <a:rect l="l" t="t" r="r" b="b"/>
            <a:pathLst>
              <a:path w="104775" h="104775">
                <a:moveTo>
                  <a:pt x="88900" y="0"/>
                </a:moveTo>
                <a:lnTo>
                  <a:pt x="0" y="15671"/>
                </a:lnTo>
                <a:lnTo>
                  <a:pt x="15748" y="104584"/>
                </a:lnTo>
                <a:lnTo>
                  <a:pt x="104648" y="88912"/>
                </a:lnTo>
                <a:lnTo>
                  <a:pt x="88900" y="0"/>
                </a:lnTo>
                <a:close/>
              </a:path>
            </a:pathLst>
          </a:custGeom>
          <a:solidFill>
            <a:srgbClr val="34A4DA"/>
          </a:solidFill>
        </p:spPr>
        <p:txBody>
          <a:bodyPr wrap="square" lIns="0" tIns="0" rIns="0" bIns="0" rtlCol="0"/>
          <a:lstStyle/>
          <a:p>
            <a:endParaRPr sz="1905">
              <a:solidFill>
                <a:prstClr val="black"/>
              </a:solidFill>
            </a:endParaRPr>
          </a:p>
        </p:txBody>
      </p:sp>
      <p:sp>
        <p:nvSpPr>
          <p:cNvPr id="15" name="object 15"/>
          <p:cNvSpPr/>
          <p:nvPr/>
        </p:nvSpPr>
        <p:spPr>
          <a:xfrm>
            <a:off x="4465741" y="5882375"/>
            <a:ext cx="110897" cy="110897"/>
          </a:xfrm>
          <a:custGeom>
            <a:avLst/>
            <a:gdLst/>
            <a:ahLst/>
            <a:cxnLst/>
            <a:rect l="l" t="t" r="r" b="b"/>
            <a:pathLst>
              <a:path w="104775" h="104775">
                <a:moveTo>
                  <a:pt x="88900" y="0"/>
                </a:moveTo>
                <a:lnTo>
                  <a:pt x="0" y="15671"/>
                </a:lnTo>
                <a:lnTo>
                  <a:pt x="15747" y="104584"/>
                </a:lnTo>
                <a:lnTo>
                  <a:pt x="104647" y="88900"/>
                </a:lnTo>
                <a:lnTo>
                  <a:pt x="88900" y="0"/>
                </a:lnTo>
                <a:close/>
              </a:path>
            </a:pathLst>
          </a:custGeom>
          <a:solidFill>
            <a:srgbClr val="34A4DA"/>
          </a:solidFill>
        </p:spPr>
        <p:txBody>
          <a:bodyPr wrap="square" lIns="0" tIns="0" rIns="0" bIns="0" rtlCol="0"/>
          <a:lstStyle/>
          <a:p>
            <a:endParaRPr sz="1905">
              <a:solidFill>
                <a:prstClr val="black"/>
              </a:solidFill>
            </a:endParaRPr>
          </a:p>
        </p:txBody>
      </p:sp>
      <p:sp>
        <p:nvSpPr>
          <p:cNvPr id="16" name="object 16"/>
          <p:cNvSpPr/>
          <p:nvPr/>
        </p:nvSpPr>
        <p:spPr>
          <a:xfrm>
            <a:off x="2682508" y="4930753"/>
            <a:ext cx="498703" cy="0"/>
          </a:xfrm>
          <a:custGeom>
            <a:avLst/>
            <a:gdLst/>
            <a:ahLst/>
            <a:cxnLst/>
            <a:rect l="l" t="t" r="r" b="b"/>
            <a:pathLst>
              <a:path w="471169">
                <a:moveTo>
                  <a:pt x="0" y="0"/>
                </a:moveTo>
                <a:lnTo>
                  <a:pt x="470915" y="0"/>
                </a:lnTo>
              </a:path>
            </a:pathLst>
          </a:custGeom>
          <a:ln w="27686">
            <a:solidFill>
              <a:srgbClr val="34A4DA"/>
            </a:solidFill>
          </a:ln>
        </p:spPr>
        <p:txBody>
          <a:bodyPr wrap="square" lIns="0" tIns="0" rIns="0" bIns="0" rtlCol="0"/>
          <a:lstStyle/>
          <a:p>
            <a:endParaRPr sz="1905">
              <a:solidFill>
                <a:prstClr val="black"/>
              </a:solidFill>
            </a:endParaRPr>
          </a:p>
        </p:txBody>
      </p:sp>
      <p:sp>
        <p:nvSpPr>
          <p:cNvPr id="17" name="object 17"/>
          <p:cNvSpPr/>
          <p:nvPr/>
        </p:nvSpPr>
        <p:spPr>
          <a:xfrm>
            <a:off x="2727673" y="4689736"/>
            <a:ext cx="0" cy="225828"/>
          </a:xfrm>
          <a:custGeom>
            <a:avLst/>
            <a:gdLst/>
            <a:ahLst/>
            <a:cxnLst/>
            <a:rect l="l" t="t" r="r" b="b"/>
            <a:pathLst>
              <a:path h="213360">
                <a:moveTo>
                  <a:pt x="0" y="0"/>
                </a:moveTo>
                <a:lnTo>
                  <a:pt x="0" y="213360"/>
                </a:lnTo>
              </a:path>
            </a:pathLst>
          </a:custGeom>
          <a:ln w="22606">
            <a:solidFill>
              <a:srgbClr val="34A4DA"/>
            </a:solidFill>
          </a:ln>
        </p:spPr>
        <p:txBody>
          <a:bodyPr wrap="square" lIns="0" tIns="0" rIns="0" bIns="0" rtlCol="0"/>
          <a:lstStyle/>
          <a:p>
            <a:endParaRPr sz="1905">
              <a:solidFill>
                <a:prstClr val="black"/>
              </a:solidFill>
            </a:endParaRPr>
          </a:p>
        </p:txBody>
      </p:sp>
      <p:sp>
        <p:nvSpPr>
          <p:cNvPr id="18" name="object 18"/>
          <p:cNvSpPr/>
          <p:nvPr/>
        </p:nvSpPr>
        <p:spPr>
          <a:xfrm>
            <a:off x="2715710" y="4683015"/>
            <a:ext cx="432164" cy="0"/>
          </a:xfrm>
          <a:custGeom>
            <a:avLst/>
            <a:gdLst/>
            <a:ahLst/>
            <a:cxnLst/>
            <a:rect l="l" t="t" r="r" b="b"/>
            <a:pathLst>
              <a:path w="408305">
                <a:moveTo>
                  <a:pt x="0" y="0"/>
                </a:moveTo>
                <a:lnTo>
                  <a:pt x="408177" y="0"/>
                </a:lnTo>
              </a:path>
            </a:pathLst>
          </a:custGeom>
          <a:ln w="12700">
            <a:solidFill>
              <a:srgbClr val="34A4DA"/>
            </a:solidFill>
          </a:ln>
        </p:spPr>
        <p:txBody>
          <a:bodyPr wrap="square" lIns="0" tIns="0" rIns="0" bIns="0" rtlCol="0"/>
          <a:lstStyle/>
          <a:p>
            <a:endParaRPr sz="1905">
              <a:solidFill>
                <a:prstClr val="black"/>
              </a:solidFill>
            </a:endParaRPr>
          </a:p>
        </p:txBody>
      </p:sp>
      <p:sp>
        <p:nvSpPr>
          <p:cNvPr id="19" name="object 19"/>
          <p:cNvSpPr/>
          <p:nvPr/>
        </p:nvSpPr>
        <p:spPr>
          <a:xfrm>
            <a:off x="2715519" y="4671589"/>
            <a:ext cx="432836" cy="0"/>
          </a:xfrm>
          <a:custGeom>
            <a:avLst/>
            <a:gdLst/>
            <a:ahLst/>
            <a:cxnLst/>
            <a:rect l="l" t="t" r="r" b="b"/>
            <a:pathLst>
              <a:path w="408939">
                <a:moveTo>
                  <a:pt x="0" y="0"/>
                </a:moveTo>
                <a:lnTo>
                  <a:pt x="408718" y="0"/>
                </a:lnTo>
              </a:path>
            </a:pathLst>
          </a:custGeom>
          <a:ln w="8889">
            <a:solidFill>
              <a:srgbClr val="34A4DA"/>
            </a:solidFill>
          </a:ln>
        </p:spPr>
        <p:txBody>
          <a:bodyPr wrap="square" lIns="0" tIns="0" rIns="0" bIns="0" rtlCol="0"/>
          <a:lstStyle/>
          <a:p>
            <a:endParaRPr sz="1905">
              <a:solidFill>
                <a:prstClr val="black"/>
              </a:solidFill>
            </a:endParaRPr>
          </a:p>
        </p:txBody>
      </p:sp>
      <p:sp>
        <p:nvSpPr>
          <p:cNvPr id="20" name="object 20"/>
          <p:cNvSpPr/>
          <p:nvPr/>
        </p:nvSpPr>
        <p:spPr>
          <a:xfrm>
            <a:off x="3135776" y="4690273"/>
            <a:ext cx="0" cy="225828"/>
          </a:xfrm>
          <a:custGeom>
            <a:avLst/>
            <a:gdLst/>
            <a:ahLst/>
            <a:cxnLst/>
            <a:rect l="l" t="t" r="r" b="b"/>
            <a:pathLst>
              <a:path h="213360">
                <a:moveTo>
                  <a:pt x="0" y="0"/>
                </a:moveTo>
                <a:lnTo>
                  <a:pt x="0" y="213359"/>
                </a:lnTo>
              </a:path>
            </a:pathLst>
          </a:custGeom>
          <a:ln w="22606">
            <a:solidFill>
              <a:srgbClr val="34A4DA"/>
            </a:solidFill>
          </a:ln>
        </p:spPr>
        <p:txBody>
          <a:bodyPr wrap="square" lIns="0" tIns="0" rIns="0" bIns="0" rtlCol="0"/>
          <a:lstStyle/>
          <a:p>
            <a:endParaRPr sz="1905">
              <a:solidFill>
                <a:prstClr val="black"/>
              </a:solidFill>
            </a:endParaRPr>
          </a:p>
        </p:txBody>
      </p:sp>
      <p:sp>
        <p:nvSpPr>
          <p:cNvPr id="21" name="object 21"/>
          <p:cNvSpPr/>
          <p:nvPr/>
        </p:nvSpPr>
        <p:spPr>
          <a:xfrm>
            <a:off x="2071161" y="4621181"/>
            <a:ext cx="424771" cy="368314"/>
          </a:xfrm>
          <a:custGeom>
            <a:avLst/>
            <a:gdLst/>
            <a:ahLst/>
            <a:cxnLst/>
            <a:rect l="l" t="t" r="r" b="b"/>
            <a:pathLst>
              <a:path w="401319" h="347979">
                <a:moveTo>
                  <a:pt x="276478" y="161289"/>
                </a:moveTo>
                <a:lnTo>
                  <a:pt x="124332" y="161289"/>
                </a:lnTo>
                <a:lnTo>
                  <a:pt x="127456" y="182080"/>
                </a:lnTo>
                <a:lnTo>
                  <a:pt x="131698" y="196834"/>
                </a:lnTo>
                <a:lnTo>
                  <a:pt x="137656" y="208135"/>
                </a:lnTo>
                <a:lnTo>
                  <a:pt x="145922" y="218566"/>
                </a:lnTo>
                <a:lnTo>
                  <a:pt x="145669" y="234314"/>
                </a:lnTo>
                <a:lnTo>
                  <a:pt x="126720" y="275141"/>
                </a:lnTo>
                <a:lnTo>
                  <a:pt x="86078" y="293991"/>
                </a:lnTo>
                <a:lnTo>
                  <a:pt x="78358" y="294639"/>
                </a:lnTo>
                <a:lnTo>
                  <a:pt x="47845" y="299841"/>
                </a:lnTo>
                <a:lnTo>
                  <a:pt x="26558" y="311197"/>
                </a:lnTo>
                <a:lnTo>
                  <a:pt x="11582" y="327483"/>
                </a:lnTo>
                <a:lnTo>
                  <a:pt x="0" y="347471"/>
                </a:lnTo>
                <a:lnTo>
                  <a:pt x="400811" y="347471"/>
                </a:lnTo>
                <a:lnTo>
                  <a:pt x="374253" y="311197"/>
                </a:lnTo>
                <a:lnTo>
                  <a:pt x="322452" y="294639"/>
                </a:lnTo>
                <a:lnTo>
                  <a:pt x="314733" y="293937"/>
                </a:lnTo>
                <a:lnTo>
                  <a:pt x="307086" y="292544"/>
                </a:lnTo>
                <a:lnTo>
                  <a:pt x="299628" y="290389"/>
                </a:lnTo>
                <a:lnTo>
                  <a:pt x="292481" y="287400"/>
                </a:lnTo>
                <a:lnTo>
                  <a:pt x="290956" y="286511"/>
                </a:lnTo>
                <a:lnTo>
                  <a:pt x="289306" y="285749"/>
                </a:lnTo>
                <a:lnTo>
                  <a:pt x="257452" y="249606"/>
                </a:lnTo>
                <a:lnTo>
                  <a:pt x="254888" y="218566"/>
                </a:lnTo>
                <a:lnTo>
                  <a:pt x="263138" y="208135"/>
                </a:lnTo>
                <a:lnTo>
                  <a:pt x="269065" y="196834"/>
                </a:lnTo>
                <a:lnTo>
                  <a:pt x="273302" y="182080"/>
                </a:lnTo>
                <a:lnTo>
                  <a:pt x="276478" y="161289"/>
                </a:lnTo>
                <a:close/>
              </a:path>
              <a:path w="401319" h="347979">
                <a:moveTo>
                  <a:pt x="283336" y="161289"/>
                </a:moveTo>
                <a:lnTo>
                  <a:pt x="276478" y="161289"/>
                </a:lnTo>
                <a:lnTo>
                  <a:pt x="278256" y="161924"/>
                </a:lnTo>
                <a:lnTo>
                  <a:pt x="282575" y="162813"/>
                </a:lnTo>
                <a:lnTo>
                  <a:pt x="283336" y="161289"/>
                </a:lnTo>
                <a:close/>
              </a:path>
              <a:path w="401319" h="347979">
                <a:moveTo>
                  <a:pt x="290575" y="105409"/>
                </a:moveTo>
                <a:lnTo>
                  <a:pt x="110235" y="105409"/>
                </a:lnTo>
                <a:lnTo>
                  <a:pt x="103757" y="111333"/>
                </a:lnTo>
                <a:lnTo>
                  <a:pt x="104219" y="125079"/>
                </a:lnTo>
                <a:lnTo>
                  <a:pt x="109182" y="142325"/>
                </a:lnTo>
                <a:lnTo>
                  <a:pt x="116204" y="158749"/>
                </a:lnTo>
                <a:lnTo>
                  <a:pt x="118236" y="162686"/>
                </a:lnTo>
                <a:lnTo>
                  <a:pt x="122554" y="161797"/>
                </a:lnTo>
                <a:lnTo>
                  <a:pt x="124332" y="161289"/>
                </a:lnTo>
                <a:lnTo>
                  <a:pt x="283336" y="161289"/>
                </a:lnTo>
                <a:lnTo>
                  <a:pt x="284606" y="158749"/>
                </a:lnTo>
                <a:lnTo>
                  <a:pt x="291683" y="142325"/>
                </a:lnTo>
                <a:lnTo>
                  <a:pt x="296640" y="125079"/>
                </a:lnTo>
                <a:lnTo>
                  <a:pt x="297072" y="111333"/>
                </a:lnTo>
                <a:lnTo>
                  <a:pt x="290575" y="105409"/>
                </a:lnTo>
                <a:close/>
              </a:path>
              <a:path w="401319" h="347979">
                <a:moveTo>
                  <a:pt x="200406" y="0"/>
                </a:moveTo>
                <a:lnTo>
                  <a:pt x="147827" y="15001"/>
                </a:lnTo>
                <a:lnTo>
                  <a:pt x="121538" y="53720"/>
                </a:lnTo>
                <a:lnTo>
                  <a:pt x="117788" y="91404"/>
                </a:lnTo>
                <a:lnTo>
                  <a:pt x="118490" y="105409"/>
                </a:lnTo>
                <a:lnTo>
                  <a:pt x="282447" y="105409"/>
                </a:lnTo>
                <a:lnTo>
                  <a:pt x="283094" y="91404"/>
                </a:lnTo>
                <a:lnTo>
                  <a:pt x="269307" y="31986"/>
                </a:lnTo>
                <a:lnTo>
                  <a:pt x="230088" y="3946"/>
                </a:lnTo>
                <a:lnTo>
                  <a:pt x="200406" y="0"/>
                </a:lnTo>
                <a:close/>
              </a:path>
              <a:path w="401319" h="347979">
                <a:moveTo>
                  <a:pt x="284860" y="105282"/>
                </a:moveTo>
                <a:lnTo>
                  <a:pt x="282447" y="105409"/>
                </a:lnTo>
                <a:lnTo>
                  <a:pt x="287527" y="105409"/>
                </a:lnTo>
                <a:lnTo>
                  <a:pt x="284860" y="105282"/>
                </a:lnTo>
                <a:close/>
              </a:path>
            </a:pathLst>
          </a:custGeom>
          <a:solidFill>
            <a:srgbClr val="34A4DA"/>
          </a:solidFill>
        </p:spPr>
        <p:txBody>
          <a:bodyPr wrap="square" lIns="0" tIns="0" rIns="0" bIns="0" rtlCol="0"/>
          <a:lstStyle/>
          <a:p>
            <a:endParaRPr sz="1905">
              <a:solidFill>
                <a:prstClr val="black"/>
              </a:solidFill>
            </a:endParaRPr>
          </a:p>
        </p:txBody>
      </p:sp>
      <p:sp>
        <p:nvSpPr>
          <p:cNvPr id="22" name="object 22"/>
          <p:cNvSpPr/>
          <p:nvPr/>
        </p:nvSpPr>
        <p:spPr>
          <a:xfrm>
            <a:off x="3164812" y="4816630"/>
            <a:ext cx="1604317" cy="321939"/>
          </a:xfrm>
          <a:custGeom>
            <a:avLst/>
            <a:gdLst/>
            <a:ahLst/>
            <a:cxnLst/>
            <a:rect l="l" t="t" r="r" b="b"/>
            <a:pathLst>
              <a:path w="1515745" h="304164">
                <a:moveTo>
                  <a:pt x="1436787" y="278669"/>
                </a:moveTo>
                <a:lnTo>
                  <a:pt x="1432306" y="304165"/>
                </a:lnTo>
                <a:lnTo>
                  <a:pt x="1510491" y="280924"/>
                </a:lnTo>
                <a:lnTo>
                  <a:pt x="1449577" y="280924"/>
                </a:lnTo>
                <a:lnTo>
                  <a:pt x="1436787" y="278669"/>
                </a:lnTo>
                <a:close/>
              </a:path>
              <a:path w="1515745" h="304164">
                <a:moveTo>
                  <a:pt x="1441273" y="253150"/>
                </a:moveTo>
                <a:lnTo>
                  <a:pt x="1436787" y="278669"/>
                </a:lnTo>
                <a:lnTo>
                  <a:pt x="1449577" y="280924"/>
                </a:lnTo>
                <a:lnTo>
                  <a:pt x="1454023" y="255397"/>
                </a:lnTo>
                <a:lnTo>
                  <a:pt x="1441273" y="253150"/>
                </a:lnTo>
                <a:close/>
              </a:path>
              <a:path w="1515745" h="304164">
                <a:moveTo>
                  <a:pt x="1445767" y="227584"/>
                </a:moveTo>
                <a:lnTo>
                  <a:pt x="1441273" y="253150"/>
                </a:lnTo>
                <a:lnTo>
                  <a:pt x="1454023" y="255397"/>
                </a:lnTo>
                <a:lnTo>
                  <a:pt x="1449577" y="280924"/>
                </a:lnTo>
                <a:lnTo>
                  <a:pt x="1510491" y="280924"/>
                </a:lnTo>
                <a:lnTo>
                  <a:pt x="1515617" y="279400"/>
                </a:lnTo>
                <a:lnTo>
                  <a:pt x="1445767" y="227584"/>
                </a:lnTo>
                <a:close/>
              </a:path>
              <a:path w="1515745" h="304164">
                <a:moveTo>
                  <a:pt x="4572" y="0"/>
                </a:moveTo>
                <a:lnTo>
                  <a:pt x="0" y="25400"/>
                </a:lnTo>
                <a:lnTo>
                  <a:pt x="1436787" y="278669"/>
                </a:lnTo>
                <a:lnTo>
                  <a:pt x="1441273" y="253150"/>
                </a:lnTo>
                <a:lnTo>
                  <a:pt x="4572" y="0"/>
                </a:lnTo>
                <a:close/>
              </a:path>
            </a:pathLst>
          </a:custGeom>
          <a:solidFill>
            <a:srgbClr val="34A4DA"/>
          </a:solidFill>
        </p:spPr>
        <p:txBody>
          <a:bodyPr wrap="square" lIns="0" tIns="0" rIns="0" bIns="0" rtlCol="0"/>
          <a:lstStyle/>
          <a:p>
            <a:endParaRPr sz="1905">
              <a:solidFill>
                <a:prstClr val="black"/>
              </a:solidFill>
            </a:endParaRPr>
          </a:p>
        </p:txBody>
      </p:sp>
      <p:sp>
        <p:nvSpPr>
          <p:cNvPr id="23" name="object 23"/>
          <p:cNvSpPr/>
          <p:nvPr/>
        </p:nvSpPr>
        <p:spPr>
          <a:xfrm>
            <a:off x="3290495" y="4734498"/>
            <a:ext cx="110897" cy="110897"/>
          </a:xfrm>
          <a:custGeom>
            <a:avLst/>
            <a:gdLst/>
            <a:ahLst/>
            <a:cxnLst/>
            <a:rect l="l" t="t" r="r" b="b"/>
            <a:pathLst>
              <a:path w="104775" h="104775">
                <a:moveTo>
                  <a:pt x="15621" y="0"/>
                </a:moveTo>
                <a:lnTo>
                  <a:pt x="0" y="88900"/>
                </a:lnTo>
                <a:lnTo>
                  <a:pt x="88900" y="104648"/>
                </a:lnTo>
                <a:lnTo>
                  <a:pt x="104521" y="15621"/>
                </a:lnTo>
                <a:lnTo>
                  <a:pt x="15621" y="0"/>
                </a:lnTo>
                <a:close/>
              </a:path>
            </a:pathLst>
          </a:custGeom>
          <a:solidFill>
            <a:srgbClr val="34A4DA"/>
          </a:solidFill>
        </p:spPr>
        <p:txBody>
          <a:bodyPr wrap="square" lIns="0" tIns="0" rIns="0" bIns="0" rtlCol="0"/>
          <a:lstStyle/>
          <a:p>
            <a:endParaRPr sz="1905">
              <a:solidFill>
                <a:prstClr val="black"/>
              </a:solidFill>
            </a:endParaRPr>
          </a:p>
        </p:txBody>
      </p:sp>
      <p:sp>
        <p:nvSpPr>
          <p:cNvPr id="24" name="object 24"/>
          <p:cNvSpPr/>
          <p:nvPr/>
        </p:nvSpPr>
        <p:spPr>
          <a:xfrm>
            <a:off x="3538772" y="4778992"/>
            <a:ext cx="110897" cy="110897"/>
          </a:xfrm>
          <a:custGeom>
            <a:avLst/>
            <a:gdLst/>
            <a:ahLst/>
            <a:cxnLst/>
            <a:rect l="l" t="t" r="r" b="b"/>
            <a:pathLst>
              <a:path w="104775" h="104775">
                <a:moveTo>
                  <a:pt x="15621" y="0"/>
                </a:moveTo>
                <a:lnTo>
                  <a:pt x="0" y="88899"/>
                </a:lnTo>
                <a:lnTo>
                  <a:pt x="88900" y="104520"/>
                </a:lnTo>
                <a:lnTo>
                  <a:pt x="104521" y="15620"/>
                </a:lnTo>
                <a:lnTo>
                  <a:pt x="15621" y="0"/>
                </a:lnTo>
                <a:close/>
              </a:path>
            </a:pathLst>
          </a:custGeom>
          <a:solidFill>
            <a:srgbClr val="34A4DA"/>
          </a:solidFill>
        </p:spPr>
        <p:txBody>
          <a:bodyPr wrap="square" lIns="0" tIns="0" rIns="0" bIns="0" rtlCol="0"/>
          <a:lstStyle/>
          <a:p>
            <a:endParaRPr sz="1905">
              <a:solidFill>
                <a:prstClr val="black"/>
              </a:solidFill>
            </a:endParaRPr>
          </a:p>
        </p:txBody>
      </p:sp>
      <p:sp>
        <p:nvSpPr>
          <p:cNvPr id="25" name="object 25"/>
          <p:cNvSpPr/>
          <p:nvPr/>
        </p:nvSpPr>
        <p:spPr>
          <a:xfrm>
            <a:off x="3787048" y="4817167"/>
            <a:ext cx="110897" cy="110897"/>
          </a:xfrm>
          <a:custGeom>
            <a:avLst/>
            <a:gdLst/>
            <a:ahLst/>
            <a:cxnLst/>
            <a:rect l="l" t="t" r="r" b="b"/>
            <a:pathLst>
              <a:path w="104775" h="104775">
                <a:moveTo>
                  <a:pt x="15620" y="0"/>
                </a:moveTo>
                <a:lnTo>
                  <a:pt x="0" y="88900"/>
                </a:lnTo>
                <a:lnTo>
                  <a:pt x="88900" y="104520"/>
                </a:lnTo>
                <a:lnTo>
                  <a:pt x="104520" y="15620"/>
                </a:lnTo>
                <a:lnTo>
                  <a:pt x="15620" y="0"/>
                </a:lnTo>
                <a:close/>
              </a:path>
            </a:pathLst>
          </a:custGeom>
          <a:solidFill>
            <a:srgbClr val="34A4DA"/>
          </a:solidFill>
        </p:spPr>
        <p:txBody>
          <a:bodyPr wrap="square" lIns="0" tIns="0" rIns="0" bIns="0" rtlCol="0"/>
          <a:lstStyle/>
          <a:p>
            <a:endParaRPr sz="1905">
              <a:solidFill>
                <a:prstClr val="black"/>
              </a:solidFill>
            </a:endParaRPr>
          </a:p>
        </p:txBody>
      </p:sp>
      <p:sp>
        <p:nvSpPr>
          <p:cNvPr id="26" name="object 26"/>
          <p:cNvSpPr/>
          <p:nvPr/>
        </p:nvSpPr>
        <p:spPr>
          <a:xfrm>
            <a:off x="4035324" y="4867978"/>
            <a:ext cx="110897" cy="110897"/>
          </a:xfrm>
          <a:custGeom>
            <a:avLst/>
            <a:gdLst/>
            <a:ahLst/>
            <a:cxnLst/>
            <a:rect l="l" t="t" r="r" b="b"/>
            <a:pathLst>
              <a:path w="104775" h="104775">
                <a:moveTo>
                  <a:pt x="15621" y="0"/>
                </a:moveTo>
                <a:lnTo>
                  <a:pt x="0" y="88899"/>
                </a:lnTo>
                <a:lnTo>
                  <a:pt x="88900" y="104520"/>
                </a:lnTo>
                <a:lnTo>
                  <a:pt x="104521" y="15620"/>
                </a:lnTo>
                <a:lnTo>
                  <a:pt x="15621" y="0"/>
                </a:lnTo>
                <a:close/>
              </a:path>
            </a:pathLst>
          </a:custGeom>
          <a:solidFill>
            <a:srgbClr val="34A4DA"/>
          </a:solidFill>
        </p:spPr>
        <p:txBody>
          <a:bodyPr wrap="square" lIns="0" tIns="0" rIns="0" bIns="0" rtlCol="0"/>
          <a:lstStyle/>
          <a:p>
            <a:endParaRPr sz="1905">
              <a:solidFill>
                <a:prstClr val="black"/>
              </a:solidFill>
            </a:endParaRPr>
          </a:p>
        </p:txBody>
      </p:sp>
      <p:sp>
        <p:nvSpPr>
          <p:cNvPr id="27" name="object 27"/>
          <p:cNvSpPr/>
          <p:nvPr/>
        </p:nvSpPr>
        <p:spPr>
          <a:xfrm>
            <a:off x="4283466" y="4912472"/>
            <a:ext cx="110897" cy="110897"/>
          </a:xfrm>
          <a:custGeom>
            <a:avLst/>
            <a:gdLst/>
            <a:ahLst/>
            <a:cxnLst/>
            <a:rect l="l" t="t" r="r" b="b"/>
            <a:pathLst>
              <a:path w="104775" h="104775">
                <a:moveTo>
                  <a:pt x="15747" y="0"/>
                </a:moveTo>
                <a:lnTo>
                  <a:pt x="0" y="88900"/>
                </a:lnTo>
                <a:lnTo>
                  <a:pt x="88900" y="104521"/>
                </a:lnTo>
                <a:lnTo>
                  <a:pt x="104647" y="15621"/>
                </a:lnTo>
                <a:lnTo>
                  <a:pt x="15747" y="0"/>
                </a:lnTo>
                <a:close/>
              </a:path>
            </a:pathLst>
          </a:custGeom>
          <a:solidFill>
            <a:srgbClr val="34A4DA"/>
          </a:solidFill>
        </p:spPr>
        <p:txBody>
          <a:bodyPr wrap="square" lIns="0" tIns="0" rIns="0" bIns="0" rtlCol="0"/>
          <a:lstStyle/>
          <a:p>
            <a:endParaRPr sz="1905">
              <a:solidFill>
                <a:prstClr val="black"/>
              </a:solidFill>
            </a:endParaRPr>
          </a:p>
        </p:txBody>
      </p:sp>
      <p:sp>
        <p:nvSpPr>
          <p:cNvPr id="28" name="object 28"/>
          <p:cNvSpPr/>
          <p:nvPr/>
        </p:nvSpPr>
        <p:spPr>
          <a:xfrm>
            <a:off x="4531742" y="4956832"/>
            <a:ext cx="110897" cy="110897"/>
          </a:xfrm>
          <a:custGeom>
            <a:avLst/>
            <a:gdLst/>
            <a:ahLst/>
            <a:cxnLst/>
            <a:rect l="l" t="t" r="r" b="b"/>
            <a:pathLst>
              <a:path w="104775" h="104775">
                <a:moveTo>
                  <a:pt x="15748" y="0"/>
                </a:moveTo>
                <a:lnTo>
                  <a:pt x="0" y="89027"/>
                </a:lnTo>
                <a:lnTo>
                  <a:pt x="88900" y="104648"/>
                </a:lnTo>
                <a:lnTo>
                  <a:pt x="104648" y="15748"/>
                </a:lnTo>
                <a:lnTo>
                  <a:pt x="15748" y="0"/>
                </a:lnTo>
                <a:close/>
              </a:path>
            </a:pathLst>
          </a:custGeom>
          <a:solidFill>
            <a:srgbClr val="34A4DA"/>
          </a:solidFill>
        </p:spPr>
        <p:txBody>
          <a:bodyPr wrap="square" lIns="0" tIns="0" rIns="0" bIns="0" rtlCol="0"/>
          <a:lstStyle/>
          <a:p>
            <a:endParaRPr sz="1905">
              <a:solidFill>
                <a:prstClr val="black"/>
              </a:solidFill>
            </a:endParaRPr>
          </a:p>
        </p:txBody>
      </p:sp>
      <p:sp>
        <p:nvSpPr>
          <p:cNvPr id="29" name="object 29"/>
          <p:cNvSpPr/>
          <p:nvPr/>
        </p:nvSpPr>
        <p:spPr>
          <a:xfrm>
            <a:off x="2677668" y="5625966"/>
            <a:ext cx="498703" cy="0"/>
          </a:xfrm>
          <a:custGeom>
            <a:avLst/>
            <a:gdLst/>
            <a:ahLst/>
            <a:cxnLst/>
            <a:rect l="l" t="t" r="r" b="b"/>
            <a:pathLst>
              <a:path w="471169">
                <a:moveTo>
                  <a:pt x="0" y="0"/>
                </a:moveTo>
                <a:lnTo>
                  <a:pt x="470916" y="0"/>
                </a:lnTo>
              </a:path>
            </a:pathLst>
          </a:custGeom>
          <a:ln w="27736">
            <a:solidFill>
              <a:srgbClr val="34A4DA"/>
            </a:solidFill>
          </a:ln>
        </p:spPr>
        <p:txBody>
          <a:bodyPr wrap="square" lIns="0" tIns="0" rIns="0" bIns="0" rtlCol="0"/>
          <a:lstStyle/>
          <a:p>
            <a:endParaRPr sz="1905">
              <a:solidFill>
                <a:prstClr val="black"/>
              </a:solidFill>
            </a:endParaRPr>
          </a:p>
        </p:txBody>
      </p:sp>
      <p:sp>
        <p:nvSpPr>
          <p:cNvPr id="30" name="object 30"/>
          <p:cNvSpPr/>
          <p:nvPr/>
        </p:nvSpPr>
        <p:spPr>
          <a:xfrm>
            <a:off x="2682105" y="5640638"/>
            <a:ext cx="493998" cy="0"/>
          </a:xfrm>
          <a:custGeom>
            <a:avLst/>
            <a:gdLst/>
            <a:ahLst/>
            <a:cxnLst/>
            <a:rect l="l" t="t" r="r" b="b"/>
            <a:pathLst>
              <a:path w="466725">
                <a:moveTo>
                  <a:pt x="0" y="0"/>
                </a:moveTo>
                <a:lnTo>
                  <a:pt x="466725" y="0"/>
                </a:lnTo>
              </a:path>
            </a:pathLst>
          </a:custGeom>
          <a:ln w="3175">
            <a:solidFill>
              <a:srgbClr val="34A4DA"/>
            </a:solidFill>
          </a:ln>
        </p:spPr>
        <p:txBody>
          <a:bodyPr wrap="square" lIns="0" tIns="0" rIns="0" bIns="0" rtlCol="0"/>
          <a:lstStyle/>
          <a:p>
            <a:endParaRPr sz="1905">
              <a:solidFill>
                <a:prstClr val="black"/>
              </a:solidFill>
            </a:endParaRPr>
          </a:p>
        </p:txBody>
      </p:sp>
      <p:sp>
        <p:nvSpPr>
          <p:cNvPr id="31" name="object 31"/>
          <p:cNvSpPr/>
          <p:nvPr/>
        </p:nvSpPr>
        <p:spPr>
          <a:xfrm>
            <a:off x="2722834" y="5386038"/>
            <a:ext cx="0" cy="225828"/>
          </a:xfrm>
          <a:custGeom>
            <a:avLst/>
            <a:gdLst/>
            <a:ahLst/>
            <a:cxnLst/>
            <a:rect l="l" t="t" r="r" b="b"/>
            <a:pathLst>
              <a:path h="213360">
                <a:moveTo>
                  <a:pt x="0" y="0"/>
                </a:moveTo>
                <a:lnTo>
                  <a:pt x="0" y="213359"/>
                </a:lnTo>
              </a:path>
            </a:pathLst>
          </a:custGeom>
          <a:ln w="22606">
            <a:solidFill>
              <a:srgbClr val="34A4DA"/>
            </a:solidFill>
          </a:ln>
        </p:spPr>
        <p:txBody>
          <a:bodyPr wrap="square" lIns="0" tIns="0" rIns="0" bIns="0" rtlCol="0"/>
          <a:lstStyle/>
          <a:p>
            <a:endParaRPr sz="1905">
              <a:solidFill>
                <a:prstClr val="black"/>
              </a:solidFill>
            </a:endParaRPr>
          </a:p>
        </p:txBody>
      </p:sp>
      <p:sp>
        <p:nvSpPr>
          <p:cNvPr id="32" name="object 32"/>
          <p:cNvSpPr/>
          <p:nvPr/>
        </p:nvSpPr>
        <p:spPr>
          <a:xfrm>
            <a:off x="2710871" y="5378645"/>
            <a:ext cx="432164" cy="0"/>
          </a:xfrm>
          <a:custGeom>
            <a:avLst/>
            <a:gdLst/>
            <a:ahLst/>
            <a:cxnLst/>
            <a:rect l="l" t="t" r="r" b="b"/>
            <a:pathLst>
              <a:path w="408305">
                <a:moveTo>
                  <a:pt x="0" y="0"/>
                </a:moveTo>
                <a:lnTo>
                  <a:pt x="408178" y="0"/>
                </a:lnTo>
              </a:path>
            </a:pathLst>
          </a:custGeom>
          <a:ln w="13970">
            <a:solidFill>
              <a:srgbClr val="34A4DA"/>
            </a:solidFill>
          </a:ln>
        </p:spPr>
        <p:txBody>
          <a:bodyPr wrap="square" lIns="0" tIns="0" rIns="0" bIns="0" rtlCol="0"/>
          <a:lstStyle/>
          <a:p>
            <a:endParaRPr sz="1905">
              <a:solidFill>
                <a:prstClr val="black"/>
              </a:solidFill>
            </a:endParaRPr>
          </a:p>
        </p:txBody>
      </p:sp>
      <p:sp>
        <p:nvSpPr>
          <p:cNvPr id="33" name="object 33"/>
          <p:cNvSpPr/>
          <p:nvPr/>
        </p:nvSpPr>
        <p:spPr>
          <a:xfrm>
            <a:off x="2710670" y="5366546"/>
            <a:ext cx="432836" cy="0"/>
          </a:xfrm>
          <a:custGeom>
            <a:avLst/>
            <a:gdLst/>
            <a:ahLst/>
            <a:cxnLst/>
            <a:rect l="l" t="t" r="r" b="b"/>
            <a:pathLst>
              <a:path w="408939">
                <a:moveTo>
                  <a:pt x="0" y="0"/>
                </a:moveTo>
                <a:lnTo>
                  <a:pt x="408749" y="0"/>
                </a:lnTo>
              </a:path>
            </a:pathLst>
          </a:custGeom>
          <a:ln w="8890">
            <a:solidFill>
              <a:srgbClr val="34A4DA"/>
            </a:solidFill>
          </a:ln>
        </p:spPr>
        <p:txBody>
          <a:bodyPr wrap="square" lIns="0" tIns="0" rIns="0" bIns="0" rtlCol="0"/>
          <a:lstStyle/>
          <a:p>
            <a:endParaRPr sz="1905">
              <a:solidFill>
                <a:prstClr val="black"/>
              </a:solidFill>
            </a:endParaRPr>
          </a:p>
        </p:txBody>
      </p:sp>
      <p:sp>
        <p:nvSpPr>
          <p:cNvPr id="34" name="object 34"/>
          <p:cNvSpPr/>
          <p:nvPr/>
        </p:nvSpPr>
        <p:spPr>
          <a:xfrm>
            <a:off x="3130937" y="5385499"/>
            <a:ext cx="0" cy="225828"/>
          </a:xfrm>
          <a:custGeom>
            <a:avLst/>
            <a:gdLst/>
            <a:ahLst/>
            <a:cxnLst/>
            <a:rect l="l" t="t" r="r" b="b"/>
            <a:pathLst>
              <a:path h="213360">
                <a:moveTo>
                  <a:pt x="0" y="0"/>
                </a:moveTo>
                <a:lnTo>
                  <a:pt x="0" y="213321"/>
                </a:lnTo>
              </a:path>
            </a:pathLst>
          </a:custGeom>
          <a:ln w="22606">
            <a:solidFill>
              <a:srgbClr val="34A4DA"/>
            </a:solidFill>
          </a:ln>
        </p:spPr>
        <p:txBody>
          <a:bodyPr wrap="square" lIns="0" tIns="0" rIns="0" bIns="0" rtlCol="0"/>
          <a:lstStyle/>
          <a:p>
            <a:endParaRPr sz="1905">
              <a:solidFill>
                <a:prstClr val="black"/>
              </a:solidFill>
            </a:endParaRPr>
          </a:p>
        </p:txBody>
      </p:sp>
      <p:sp>
        <p:nvSpPr>
          <p:cNvPr id="35" name="object 35"/>
          <p:cNvSpPr/>
          <p:nvPr/>
        </p:nvSpPr>
        <p:spPr>
          <a:xfrm>
            <a:off x="2067934" y="5318021"/>
            <a:ext cx="424771" cy="368314"/>
          </a:xfrm>
          <a:custGeom>
            <a:avLst/>
            <a:gdLst/>
            <a:ahLst/>
            <a:cxnLst/>
            <a:rect l="l" t="t" r="r" b="b"/>
            <a:pathLst>
              <a:path w="401319" h="347979">
                <a:moveTo>
                  <a:pt x="276479" y="161315"/>
                </a:moveTo>
                <a:lnTo>
                  <a:pt x="124332" y="161315"/>
                </a:lnTo>
                <a:lnTo>
                  <a:pt x="127456" y="182114"/>
                </a:lnTo>
                <a:lnTo>
                  <a:pt x="131698" y="196861"/>
                </a:lnTo>
                <a:lnTo>
                  <a:pt x="137656" y="208148"/>
                </a:lnTo>
                <a:lnTo>
                  <a:pt x="145923" y="218567"/>
                </a:lnTo>
                <a:lnTo>
                  <a:pt x="145669" y="234264"/>
                </a:lnTo>
                <a:lnTo>
                  <a:pt x="126720" y="275099"/>
                </a:lnTo>
                <a:lnTo>
                  <a:pt x="86078" y="294006"/>
                </a:lnTo>
                <a:lnTo>
                  <a:pt x="78358" y="294678"/>
                </a:lnTo>
                <a:lnTo>
                  <a:pt x="47845" y="299842"/>
                </a:lnTo>
                <a:lnTo>
                  <a:pt x="26558" y="311173"/>
                </a:lnTo>
                <a:lnTo>
                  <a:pt x="11582" y="327455"/>
                </a:lnTo>
                <a:lnTo>
                  <a:pt x="0" y="347472"/>
                </a:lnTo>
                <a:lnTo>
                  <a:pt x="400812" y="347472"/>
                </a:lnTo>
                <a:lnTo>
                  <a:pt x="374253" y="311173"/>
                </a:lnTo>
                <a:lnTo>
                  <a:pt x="322452" y="294678"/>
                </a:lnTo>
                <a:lnTo>
                  <a:pt x="314733" y="293958"/>
                </a:lnTo>
                <a:lnTo>
                  <a:pt x="307086" y="292538"/>
                </a:lnTo>
                <a:lnTo>
                  <a:pt x="299628" y="290356"/>
                </a:lnTo>
                <a:lnTo>
                  <a:pt x="292481" y="287350"/>
                </a:lnTo>
                <a:lnTo>
                  <a:pt x="290956" y="286537"/>
                </a:lnTo>
                <a:lnTo>
                  <a:pt x="287527" y="284797"/>
                </a:lnTo>
                <a:lnTo>
                  <a:pt x="257452" y="249584"/>
                </a:lnTo>
                <a:lnTo>
                  <a:pt x="254888" y="218567"/>
                </a:lnTo>
                <a:lnTo>
                  <a:pt x="263138" y="208148"/>
                </a:lnTo>
                <a:lnTo>
                  <a:pt x="269065" y="196861"/>
                </a:lnTo>
                <a:lnTo>
                  <a:pt x="273302" y="182114"/>
                </a:lnTo>
                <a:lnTo>
                  <a:pt x="276479" y="161315"/>
                </a:lnTo>
                <a:close/>
              </a:path>
              <a:path w="401319" h="347979">
                <a:moveTo>
                  <a:pt x="283337" y="161315"/>
                </a:moveTo>
                <a:lnTo>
                  <a:pt x="276479" y="161315"/>
                </a:lnTo>
                <a:lnTo>
                  <a:pt x="278256" y="161925"/>
                </a:lnTo>
                <a:lnTo>
                  <a:pt x="282575" y="162839"/>
                </a:lnTo>
                <a:lnTo>
                  <a:pt x="283337" y="161315"/>
                </a:lnTo>
                <a:close/>
              </a:path>
              <a:path w="401319" h="347979">
                <a:moveTo>
                  <a:pt x="115950" y="105371"/>
                </a:moveTo>
                <a:lnTo>
                  <a:pt x="113283" y="105371"/>
                </a:lnTo>
                <a:lnTo>
                  <a:pt x="110236" y="105460"/>
                </a:lnTo>
                <a:lnTo>
                  <a:pt x="103757" y="111353"/>
                </a:lnTo>
                <a:lnTo>
                  <a:pt x="104219" y="125083"/>
                </a:lnTo>
                <a:lnTo>
                  <a:pt x="109182" y="142331"/>
                </a:lnTo>
                <a:lnTo>
                  <a:pt x="116205" y="158775"/>
                </a:lnTo>
                <a:lnTo>
                  <a:pt x="118237" y="162750"/>
                </a:lnTo>
                <a:lnTo>
                  <a:pt x="122555" y="161836"/>
                </a:lnTo>
                <a:lnTo>
                  <a:pt x="124332" y="161315"/>
                </a:lnTo>
                <a:lnTo>
                  <a:pt x="283337" y="161315"/>
                </a:lnTo>
                <a:lnTo>
                  <a:pt x="284606" y="158775"/>
                </a:lnTo>
                <a:lnTo>
                  <a:pt x="291683" y="142331"/>
                </a:lnTo>
                <a:lnTo>
                  <a:pt x="296640" y="125083"/>
                </a:lnTo>
                <a:lnTo>
                  <a:pt x="297072" y="111353"/>
                </a:lnTo>
                <a:lnTo>
                  <a:pt x="290575" y="105460"/>
                </a:lnTo>
                <a:lnTo>
                  <a:pt x="118490" y="105460"/>
                </a:lnTo>
                <a:lnTo>
                  <a:pt x="115950" y="105371"/>
                </a:lnTo>
                <a:close/>
              </a:path>
              <a:path w="401319" h="347979">
                <a:moveTo>
                  <a:pt x="200406" y="0"/>
                </a:moveTo>
                <a:lnTo>
                  <a:pt x="147827" y="15001"/>
                </a:lnTo>
                <a:lnTo>
                  <a:pt x="121538" y="53721"/>
                </a:lnTo>
                <a:lnTo>
                  <a:pt x="117790" y="91441"/>
                </a:lnTo>
                <a:lnTo>
                  <a:pt x="118490" y="105460"/>
                </a:lnTo>
                <a:lnTo>
                  <a:pt x="282448" y="105460"/>
                </a:lnTo>
                <a:lnTo>
                  <a:pt x="283094" y="91404"/>
                </a:lnTo>
                <a:lnTo>
                  <a:pt x="269307" y="31986"/>
                </a:lnTo>
                <a:lnTo>
                  <a:pt x="230088" y="3946"/>
                </a:lnTo>
                <a:lnTo>
                  <a:pt x="200406" y="0"/>
                </a:lnTo>
                <a:close/>
              </a:path>
              <a:path w="401319" h="347979">
                <a:moveTo>
                  <a:pt x="284861" y="105257"/>
                </a:moveTo>
                <a:lnTo>
                  <a:pt x="282448" y="105460"/>
                </a:lnTo>
                <a:lnTo>
                  <a:pt x="290575" y="105460"/>
                </a:lnTo>
                <a:lnTo>
                  <a:pt x="287527" y="105371"/>
                </a:lnTo>
                <a:lnTo>
                  <a:pt x="284861" y="105257"/>
                </a:lnTo>
                <a:close/>
              </a:path>
            </a:pathLst>
          </a:custGeom>
          <a:solidFill>
            <a:srgbClr val="34A4DA"/>
          </a:solidFill>
        </p:spPr>
        <p:txBody>
          <a:bodyPr wrap="square" lIns="0" tIns="0" rIns="0" bIns="0" rtlCol="0"/>
          <a:lstStyle/>
          <a:p>
            <a:endParaRPr sz="1905">
              <a:solidFill>
                <a:prstClr val="black"/>
              </a:solidFill>
            </a:endParaRPr>
          </a:p>
        </p:txBody>
      </p:sp>
      <p:sp>
        <p:nvSpPr>
          <p:cNvPr id="36" name="object 36"/>
          <p:cNvSpPr/>
          <p:nvPr/>
        </p:nvSpPr>
        <p:spPr>
          <a:xfrm>
            <a:off x="3172070" y="5461582"/>
            <a:ext cx="1590875" cy="82669"/>
          </a:xfrm>
          <a:custGeom>
            <a:avLst/>
            <a:gdLst/>
            <a:ahLst/>
            <a:cxnLst/>
            <a:rect l="l" t="t" r="r" b="b"/>
            <a:pathLst>
              <a:path w="1503045" h="78104">
                <a:moveTo>
                  <a:pt x="1424940" y="0"/>
                </a:moveTo>
                <a:lnTo>
                  <a:pt x="1424940" y="77723"/>
                </a:lnTo>
                <a:lnTo>
                  <a:pt x="1476756" y="51815"/>
                </a:lnTo>
                <a:lnTo>
                  <a:pt x="1437894" y="51815"/>
                </a:lnTo>
                <a:lnTo>
                  <a:pt x="1437894" y="25907"/>
                </a:lnTo>
                <a:lnTo>
                  <a:pt x="1476756" y="25907"/>
                </a:lnTo>
                <a:lnTo>
                  <a:pt x="1424940" y="0"/>
                </a:lnTo>
                <a:close/>
              </a:path>
              <a:path w="1503045" h="78104">
                <a:moveTo>
                  <a:pt x="1424940" y="25907"/>
                </a:moveTo>
                <a:lnTo>
                  <a:pt x="0" y="25907"/>
                </a:lnTo>
                <a:lnTo>
                  <a:pt x="0" y="51815"/>
                </a:lnTo>
                <a:lnTo>
                  <a:pt x="1424940" y="51815"/>
                </a:lnTo>
                <a:lnTo>
                  <a:pt x="1424940" y="25907"/>
                </a:lnTo>
                <a:close/>
              </a:path>
              <a:path w="1503045" h="78104">
                <a:moveTo>
                  <a:pt x="1476756" y="25907"/>
                </a:moveTo>
                <a:lnTo>
                  <a:pt x="1437894" y="25907"/>
                </a:lnTo>
                <a:lnTo>
                  <a:pt x="1437894" y="51815"/>
                </a:lnTo>
                <a:lnTo>
                  <a:pt x="1476756" y="51815"/>
                </a:lnTo>
                <a:lnTo>
                  <a:pt x="1502664" y="38862"/>
                </a:lnTo>
                <a:lnTo>
                  <a:pt x="1476756" y="25907"/>
                </a:lnTo>
                <a:close/>
              </a:path>
            </a:pathLst>
          </a:custGeom>
          <a:solidFill>
            <a:srgbClr val="34A4DA"/>
          </a:solidFill>
        </p:spPr>
        <p:txBody>
          <a:bodyPr wrap="square" lIns="0" tIns="0" rIns="0" bIns="0" rtlCol="0"/>
          <a:lstStyle/>
          <a:p>
            <a:endParaRPr sz="1905">
              <a:solidFill>
                <a:prstClr val="black"/>
              </a:solidFill>
            </a:endParaRPr>
          </a:p>
        </p:txBody>
      </p:sp>
      <p:sp>
        <p:nvSpPr>
          <p:cNvPr id="37" name="object 37"/>
          <p:cNvSpPr/>
          <p:nvPr/>
        </p:nvSpPr>
        <p:spPr>
          <a:xfrm>
            <a:off x="3256755" y="5387382"/>
            <a:ext cx="95439" cy="95439"/>
          </a:xfrm>
          <a:custGeom>
            <a:avLst/>
            <a:gdLst/>
            <a:ahLst/>
            <a:cxnLst/>
            <a:rect l="l" t="t" r="r" b="b"/>
            <a:pathLst>
              <a:path w="90169" h="90170">
                <a:moveTo>
                  <a:pt x="0" y="89915"/>
                </a:moveTo>
                <a:lnTo>
                  <a:pt x="89916" y="89915"/>
                </a:lnTo>
                <a:lnTo>
                  <a:pt x="89916" y="0"/>
                </a:lnTo>
                <a:lnTo>
                  <a:pt x="0" y="0"/>
                </a:lnTo>
                <a:lnTo>
                  <a:pt x="0" y="89915"/>
                </a:lnTo>
                <a:close/>
              </a:path>
            </a:pathLst>
          </a:custGeom>
          <a:solidFill>
            <a:srgbClr val="34A4DA"/>
          </a:solidFill>
        </p:spPr>
        <p:txBody>
          <a:bodyPr wrap="square" lIns="0" tIns="0" rIns="0" bIns="0" rtlCol="0"/>
          <a:lstStyle/>
          <a:p>
            <a:endParaRPr sz="1905">
              <a:solidFill>
                <a:prstClr val="black"/>
              </a:solidFill>
            </a:endParaRPr>
          </a:p>
        </p:txBody>
      </p:sp>
      <p:sp>
        <p:nvSpPr>
          <p:cNvPr id="38" name="object 38"/>
          <p:cNvSpPr/>
          <p:nvPr/>
        </p:nvSpPr>
        <p:spPr>
          <a:xfrm>
            <a:off x="3506779" y="5387382"/>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34A4DA"/>
          </a:solidFill>
        </p:spPr>
        <p:txBody>
          <a:bodyPr wrap="square" lIns="0" tIns="0" rIns="0" bIns="0" rtlCol="0"/>
          <a:lstStyle/>
          <a:p>
            <a:endParaRPr sz="1905">
              <a:solidFill>
                <a:prstClr val="black"/>
              </a:solidFill>
            </a:endParaRPr>
          </a:p>
        </p:txBody>
      </p:sp>
      <p:sp>
        <p:nvSpPr>
          <p:cNvPr id="39" name="object 39"/>
          <p:cNvSpPr/>
          <p:nvPr/>
        </p:nvSpPr>
        <p:spPr>
          <a:xfrm>
            <a:off x="3755189" y="5387382"/>
            <a:ext cx="96783" cy="95439"/>
          </a:xfrm>
          <a:custGeom>
            <a:avLst/>
            <a:gdLst/>
            <a:ahLst/>
            <a:cxnLst/>
            <a:rect l="l" t="t" r="r" b="b"/>
            <a:pathLst>
              <a:path w="91439" h="90170">
                <a:moveTo>
                  <a:pt x="0" y="89915"/>
                </a:moveTo>
                <a:lnTo>
                  <a:pt x="91439" y="89915"/>
                </a:lnTo>
                <a:lnTo>
                  <a:pt x="91439" y="0"/>
                </a:lnTo>
                <a:lnTo>
                  <a:pt x="0" y="0"/>
                </a:lnTo>
                <a:lnTo>
                  <a:pt x="0" y="89915"/>
                </a:lnTo>
                <a:close/>
              </a:path>
            </a:pathLst>
          </a:custGeom>
          <a:solidFill>
            <a:srgbClr val="34A4DA"/>
          </a:solidFill>
        </p:spPr>
        <p:txBody>
          <a:bodyPr wrap="square" lIns="0" tIns="0" rIns="0" bIns="0" rtlCol="0"/>
          <a:lstStyle/>
          <a:p>
            <a:endParaRPr sz="1905">
              <a:solidFill>
                <a:prstClr val="black"/>
              </a:solidFill>
            </a:endParaRPr>
          </a:p>
        </p:txBody>
      </p:sp>
      <p:sp>
        <p:nvSpPr>
          <p:cNvPr id="40" name="object 40"/>
          <p:cNvSpPr/>
          <p:nvPr/>
        </p:nvSpPr>
        <p:spPr>
          <a:xfrm>
            <a:off x="4005212" y="5387382"/>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34A4DA"/>
          </a:solidFill>
        </p:spPr>
        <p:txBody>
          <a:bodyPr wrap="square" lIns="0" tIns="0" rIns="0" bIns="0" rtlCol="0"/>
          <a:lstStyle/>
          <a:p>
            <a:endParaRPr sz="1905">
              <a:solidFill>
                <a:prstClr val="black"/>
              </a:solidFill>
            </a:endParaRPr>
          </a:p>
        </p:txBody>
      </p:sp>
      <p:sp>
        <p:nvSpPr>
          <p:cNvPr id="41" name="object 41"/>
          <p:cNvSpPr/>
          <p:nvPr/>
        </p:nvSpPr>
        <p:spPr>
          <a:xfrm>
            <a:off x="4255235" y="5387382"/>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34A4DA"/>
          </a:solidFill>
        </p:spPr>
        <p:txBody>
          <a:bodyPr wrap="square" lIns="0" tIns="0" rIns="0" bIns="0" rtlCol="0"/>
          <a:lstStyle/>
          <a:p>
            <a:endParaRPr sz="1905">
              <a:solidFill>
                <a:prstClr val="black"/>
              </a:solidFill>
            </a:endParaRPr>
          </a:p>
        </p:txBody>
      </p:sp>
      <p:sp>
        <p:nvSpPr>
          <p:cNvPr id="42" name="object 42"/>
          <p:cNvSpPr/>
          <p:nvPr/>
        </p:nvSpPr>
        <p:spPr>
          <a:xfrm>
            <a:off x="4505260" y="5387382"/>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34A4DA"/>
          </a:solidFill>
        </p:spPr>
        <p:txBody>
          <a:bodyPr wrap="square" lIns="0" tIns="0" rIns="0" bIns="0" rtlCol="0"/>
          <a:lstStyle/>
          <a:p>
            <a:endParaRPr sz="1905">
              <a:solidFill>
                <a:prstClr val="black"/>
              </a:solidFill>
            </a:endParaRPr>
          </a:p>
        </p:txBody>
      </p:sp>
      <p:sp>
        <p:nvSpPr>
          <p:cNvPr id="43" name="object 43"/>
          <p:cNvSpPr/>
          <p:nvPr/>
        </p:nvSpPr>
        <p:spPr>
          <a:xfrm>
            <a:off x="4752056" y="4677638"/>
            <a:ext cx="1184250" cy="1648676"/>
          </a:xfrm>
          <a:custGeom>
            <a:avLst/>
            <a:gdLst/>
            <a:ahLst/>
            <a:cxnLst/>
            <a:rect l="l" t="t" r="r" b="b"/>
            <a:pathLst>
              <a:path w="1118870" h="1557654">
                <a:moveTo>
                  <a:pt x="992886" y="0"/>
                </a:moveTo>
                <a:lnTo>
                  <a:pt x="125730" y="0"/>
                </a:lnTo>
                <a:lnTo>
                  <a:pt x="76831" y="9894"/>
                </a:lnTo>
                <a:lnTo>
                  <a:pt x="36861" y="36861"/>
                </a:lnTo>
                <a:lnTo>
                  <a:pt x="9894" y="76831"/>
                </a:lnTo>
                <a:lnTo>
                  <a:pt x="0" y="125729"/>
                </a:lnTo>
                <a:lnTo>
                  <a:pt x="0" y="1431848"/>
                </a:lnTo>
                <a:lnTo>
                  <a:pt x="9894" y="1480718"/>
                </a:lnTo>
                <a:lnTo>
                  <a:pt x="36861" y="1520672"/>
                </a:lnTo>
                <a:lnTo>
                  <a:pt x="76831" y="1547634"/>
                </a:lnTo>
                <a:lnTo>
                  <a:pt x="125730" y="1557527"/>
                </a:lnTo>
                <a:lnTo>
                  <a:pt x="992886" y="1557527"/>
                </a:lnTo>
                <a:lnTo>
                  <a:pt x="1041784" y="1547634"/>
                </a:lnTo>
                <a:lnTo>
                  <a:pt x="1081754" y="1520672"/>
                </a:lnTo>
                <a:lnTo>
                  <a:pt x="1093626" y="1503083"/>
                </a:lnTo>
                <a:lnTo>
                  <a:pt x="125730" y="1503083"/>
                </a:lnTo>
                <a:lnTo>
                  <a:pt x="98042" y="1497467"/>
                </a:lnTo>
                <a:lnTo>
                  <a:pt x="75390" y="1482172"/>
                </a:lnTo>
                <a:lnTo>
                  <a:pt x="60096" y="1459524"/>
                </a:lnTo>
                <a:lnTo>
                  <a:pt x="54483" y="1431848"/>
                </a:lnTo>
                <a:lnTo>
                  <a:pt x="54483" y="125729"/>
                </a:lnTo>
                <a:lnTo>
                  <a:pt x="60096" y="98042"/>
                </a:lnTo>
                <a:lnTo>
                  <a:pt x="75390" y="75390"/>
                </a:lnTo>
                <a:lnTo>
                  <a:pt x="98042" y="60096"/>
                </a:lnTo>
                <a:lnTo>
                  <a:pt x="125730" y="54482"/>
                </a:lnTo>
                <a:lnTo>
                  <a:pt x="1093643" y="54482"/>
                </a:lnTo>
                <a:lnTo>
                  <a:pt x="1081754" y="36861"/>
                </a:lnTo>
                <a:lnTo>
                  <a:pt x="1041784" y="9894"/>
                </a:lnTo>
                <a:lnTo>
                  <a:pt x="992886" y="0"/>
                </a:lnTo>
                <a:close/>
              </a:path>
              <a:path w="1118870" h="1557654">
                <a:moveTo>
                  <a:pt x="1093643" y="54482"/>
                </a:moveTo>
                <a:lnTo>
                  <a:pt x="992886" y="54482"/>
                </a:lnTo>
                <a:lnTo>
                  <a:pt x="1020573" y="60096"/>
                </a:lnTo>
                <a:lnTo>
                  <a:pt x="1043225" y="75390"/>
                </a:lnTo>
                <a:lnTo>
                  <a:pt x="1058519" y="98042"/>
                </a:lnTo>
                <a:lnTo>
                  <a:pt x="1064133" y="125729"/>
                </a:lnTo>
                <a:lnTo>
                  <a:pt x="1064133" y="1431848"/>
                </a:lnTo>
                <a:lnTo>
                  <a:pt x="1058519" y="1459524"/>
                </a:lnTo>
                <a:lnTo>
                  <a:pt x="1043225" y="1482172"/>
                </a:lnTo>
                <a:lnTo>
                  <a:pt x="1020573" y="1497467"/>
                </a:lnTo>
                <a:lnTo>
                  <a:pt x="992886" y="1503083"/>
                </a:lnTo>
                <a:lnTo>
                  <a:pt x="1093626" y="1503083"/>
                </a:lnTo>
                <a:lnTo>
                  <a:pt x="1108721" y="1480718"/>
                </a:lnTo>
                <a:lnTo>
                  <a:pt x="1118616" y="1431848"/>
                </a:lnTo>
                <a:lnTo>
                  <a:pt x="1118616" y="125729"/>
                </a:lnTo>
                <a:lnTo>
                  <a:pt x="1108721" y="76831"/>
                </a:lnTo>
                <a:lnTo>
                  <a:pt x="1093643" y="54482"/>
                </a:lnTo>
                <a:close/>
              </a:path>
              <a:path w="1118870" h="1557654">
                <a:moveTo>
                  <a:pt x="992886" y="92075"/>
                </a:moveTo>
                <a:lnTo>
                  <a:pt x="125730" y="92075"/>
                </a:lnTo>
                <a:lnTo>
                  <a:pt x="112742" y="94726"/>
                </a:lnTo>
                <a:lnTo>
                  <a:pt x="102123" y="101949"/>
                </a:lnTo>
                <a:lnTo>
                  <a:pt x="94958" y="112649"/>
                </a:lnTo>
                <a:lnTo>
                  <a:pt x="92329" y="125729"/>
                </a:lnTo>
                <a:lnTo>
                  <a:pt x="92329" y="1431848"/>
                </a:lnTo>
                <a:lnTo>
                  <a:pt x="94958" y="1444914"/>
                </a:lnTo>
                <a:lnTo>
                  <a:pt x="102123" y="1455593"/>
                </a:lnTo>
                <a:lnTo>
                  <a:pt x="112742" y="1462797"/>
                </a:lnTo>
                <a:lnTo>
                  <a:pt x="125730" y="1465440"/>
                </a:lnTo>
                <a:lnTo>
                  <a:pt x="992886" y="1465440"/>
                </a:lnTo>
                <a:lnTo>
                  <a:pt x="1005873" y="1462797"/>
                </a:lnTo>
                <a:lnTo>
                  <a:pt x="1016492" y="1455593"/>
                </a:lnTo>
                <a:lnTo>
                  <a:pt x="1023657" y="1444914"/>
                </a:lnTo>
                <a:lnTo>
                  <a:pt x="1026287" y="1431848"/>
                </a:lnTo>
                <a:lnTo>
                  <a:pt x="1026287" y="125729"/>
                </a:lnTo>
                <a:lnTo>
                  <a:pt x="1023657" y="112649"/>
                </a:lnTo>
                <a:lnTo>
                  <a:pt x="1016492" y="101949"/>
                </a:lnTo>
                <a:lnTo>
                  <a:pt x="1005873" y="94726"/>
                </a:lnTo>
                <a:lnTo>
                  <a:pt x="992886" y="92075"/>
                </a:lnTo>
                <a:close/>
              </a:path>
            </a:pathLst>
          </a:custGeom>
          <a:solidFill>
            <a:srgbClr val="34A4DA"/>
          </a:solidFill>
        </p:spPr>
        <p:txBody>
          <a:bodyPr wrap="square" lIns="0" tIns="0" rIns="0" bIns="0" rtlCol="0"/>
          <a:lstStyle/>
          <a:p>
            <a:endParaRPr sz="1905">
              <a:solidFill>
                <a:prstClr val="black"/>
              </a:solidFill>
            </a:endParaRPr>
          </a:p>
        </p:txBody>
      </p:sp>
      <p:sp>
        <p:nvSpPr>
          <p:cNvPr id="44" name="object 44"/>
          <p:cNvSpPr/>
          <p:nvPr/>
        </p:nvSpPr>
        <p:spPr>
          <a:xfrm>
            <a:off x="5063376" y="6087447"/>
            <a:ext cx="96783" cy="95439"/>
          </a:xfrm>
          <a:custGeom>
            <a:avLst/>
            <a:gdLst/>
            <a:ahLst/>
            <a:cxnLst/>
            <a:rect l="l" t="t" r="r" b="b"/>
            <a:pathLst>
              <a:path w="91439" h="90170">
                <a:moveTo>
                  <a:pt x="0" y="89915"/>
                </a:moveTo>
                <a:lnTo>
                  <a:pt x="91439" y="89915"/>
                </a:lnTo>
                <a:lnTo>
                  <a:pt x="91439"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45" name="object 45"/>
          <p:cNvSpPr/>
          <p:nvPr/>
        </p:nvSpPr>
        <p:spPr>
          <a:xfrm>
            <a:off x="5190808" y="6087447"/>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46" name="object 46"/>
          <p:cNvSpPr/>
          <p:nvPr/>
        </p:nvSpPr>
        <p:spPr>
          <a:xfrm>
            <a:off x="5318239" y="6087447"/>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47" name="object 47"/>
          <p:cNvSpPr/>
          <p:nvPr/>
        </p:nvSpPr>
        <p:spPr>
          <a:xfrm>
            <a:off x="5445669" y="6087447"/>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48" name="object 48"/>
          <p:cNvSpPr/>
          <p:nvPr/>
        </p:nvSpPr>
        <p:spPr>
          <a:xfrm>
            <a:off x="5571489" y="6087447"/>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49" name="object 49"/>
          <p:cNvSpPr/>
          <p:nvPr/>
        </p:nvSpPr>
        <p:spPr>
          <a:xfrm>
            <a:off x="5698919" y="6087447"/>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50" name="object 50"/>
          <p:cNvSpPr/>
          <p:nvPr/>
        </p:nvSpPr>
        <p:spPr>
          <a:xfrm>
            <a:off x="5061762" y="5953564"/>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51" name="object 51"/>
          <p:cNvSpPr/>
          <p:nvPr/>
        </p:nvSpPr>
        <p:spPr>
          <a:xfrm>
            <a:off x="5187582" y="5953564"/>
            <a:ext cx="96783" cy="95439"/>
          </a:xfrm>
          <a:custGeom>
            <a:avLst/>
            <a:gdLst/>
            <a:ahLst/>
            <a:cxnLst/>
            <a:rect l="l" t="t" r="r" b="b"/>
            <a:pathLst>
              <a:path w="91439" h="90170">
                <a:moveTo>
                  <a:pt x="0" y="89915"/>
                </a:moveTo>
                <a:lnTo>
                  <a:pt x="91439" y="89915"/>
                </a:lnTo>
                <a:lnTo>
                  <a:pt x="91439"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52" name="object 52"/>
          <p:cNvSpPr/>
          <p:nvPr/>
        </p:nvSpPr>
        <p:spPr>
          <a:xfrm>
            <a:off x="5315012" y="5953564"/>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53" name="object 53"/>
          <p:cNvSpPr/>
          <p:nvPr/>
        </p:nvSpPr>
        <p:spPr>
          <a:xfrm>
            <a:off x="5442444" y="5953564"/>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54" name="object 54"/>
          <p:cNvSpPr/>
          <p:nvPr/>
        </p:nvSpPr>
        <p:spPr>
          <a:xfrm>
            <a:off x="5569875" y="5953564"/>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55" name="object 55"/>
          <p:cNvSpPr/>
          <p:nvPr/>
        </p:nvSpPr>
        <p:spPr>
          <a:xfrm>
            <a:off x="5695694" y="5953564"/>
            <a:ext cx="96783" cy="95439"/>
          </a:xfrm>
          <a:custGeom>
            <a:avLst/>
            <a:gdLst/>
            <a:ahLst/>
            <a:cxnLst/>
            <a:rect l="l" t="t" r="r" b="b"/>
            <a:pathLst>
              <a:path w="91439" h="90170">
                <a:moveTo>
                  <a:pt x="0" y="89915"/>
                </a:moveTo>
                <a:lnTo>
                  <a:pt x="91439" y="89915"/>
                </a:lnTo>
                <a:lnTo>
                  <a:pt x="91439"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56" name="object 56"/>
          <p:cNvSpPr/>
          <p:nvPr/>
        </p:nvSpPr>
        <p:spPr>
          <a:xfrm>
            <a:off x="4934331" y="6090674"/>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57" name="object 57"/>
          <p:cNvSpPr/>
          <p:nvPr/>
        </p:nvSpPr>
        <p:spPr>
          <a:xfrm>
            <a:off x="4931105" y="5956789"/>
            <a:ext cx="96783" cy="95439"/>
          </a:xfrm>
          <a:custGeom>
            <a:avLst/>
            <a:gdLst/>
            <a:ahLst/>
            <a:cxnLst/>
            <a:rect l="l" t="t" r="r" b="b"/>
            <a:pathLst>
              <a:path w="91439" h="90170">
                <a:moveTo>
                  <a:pt x="0" y="89916"/>
                </a:moveTo>
                <a:lnTo>
                  <a:pt x="91439" y="89916"/>
                </a:lnTo>
                <a:lnTo>
                  <a:pt x="91439" y="0"/>
                </a:lnTo>
                <a:lnTo>
                  <a:pt x="0" y="0"/>
                </a:lnTo>
                <a:lnTo>
                  <a:pt x="0" y="89916"/>
                </a:lnTo>
                <a:close/>
              </a:path>
            </a:pathLst>
          </a:custGeom>
          <a:solidFill>
            <a:srgbClr val="FFFFFF"/>
          </a:solidFill>
        </p:spPr>
        <p:txBody>
          <a:bodyPr wrap="square" lIns="0" tIns="0" rIns="0" bIns="0" rtlCol="0"/>
          <a:lstStyle/>
          <a:p>
            <a:endParaRPr sz="1905">
              <a:solidFill>
                <a:prstClr val="black"/>
              </a:solidFill>
            </a:endParaRPr>
          </a:p>
        </p:txBody>
      </p:sp>
      <p:sp>
        <p:nvSpPr>
          <p:cNvPr id="58" name="object 58"/>
          <p:cNvSpPr/>
          <p:nvPr/>
        </p:nvSpPr>
        <p:spPr>
          <a:xfrm>
            <a:off x="5063376" y="5816454"/>
            <a:ext cx="95439" cy="96783"/>
          </a:xfrm>
          <a:custGeom>
            <a:avLst/>
            <a:gdLst/>
            <a:ahLst/>
            <a:cxnLst/>
            <a:rect l="l" t="t" r="r" b="b"/>
            <a:pathLst>
              <a:path w="90170" h="91439">
                <a:moveTo>
                  <a:pt x="0" y="91440"/>
                </a:moveTo>
                <a:lnTo>
                  <a:pt x="89915" y="91440"/>
                </a:lnTo>
                <a:lnTo>
                  <a:pt x="89915" y="0"/>
                </a:lnTo>
                <a:lnTo>
                  <a:pt x="0" y="0"/>
                </a:lnTo>
                <a:lnTo>
                  <a:pt x="0" y="91440"/>
                </a:lnTo>
                <a:close/>
              </a:path>
            </a:pathLst>
          </a:custGeom>
          <a:solidFill>
            <a:srgbClr val="FFFFFF"/>
          </a:solidFill>
        </p:spPr>
        <p:txBody>
          <a:bodyPr wrap="square" lIns="0" tIns="0" rIns="0" bIns="0" rtlCol="0"/>
          <a:lstStyle/>
          <a:p>
            <a:endParaRPr sz="1905">
              <a:solidFill>
                <a:prstClr val="black"/>
              </a:solidFill>
            </a:endParaRPr>
          </a:p>
        </p:txBody>
      </p:sp>
      <p:sp>
        <p:nvSpPr>
          <p:cNvPr id="59" name="object 59"/>
          <p:cNvSpPr/>
          <p:nvPr/>
        </p:nvSpPr>
        <p:spPr>
          <a:xfrm>
            <a:off x="5189195" y="5816454"/>
            <a:ext cx="95439" cy="96783"/>
          </a:xfrm>
          <a:custGeom>
            <a:avLst/>
            <a:gdLst/>
            <a:ahLst/>
            <a:cxnLst/>
            <a:rect l="l" t="t" r="r" b="b"/>
            <a:pathLst>
              <a:path w="90170" h="91439">
                <a:moveTo>
                  <a:pt x="0" y="91440"/>
                </a:moveTo>
                <a:lnTo>
                  <a:pt x="89915" y="91440"/>
                </a:lnTo>
                <a:lnTo>
                  <a:pt x="89915" y="0"/>
                </a:lnTo>
                <a:lnTo>
                  <a:pt x="0" y="0"/>
                </a:lnTo>
                <a:lnTo>
                  <a:pt x="0" y="91440"/>
                </a:lnTo>
                <a:close/>
              </a:path>
            </a:pathLst>
          </a:custGeom>
          <a:solidFill>
            <a:srgbClr val="FFFFFF"/>
          </a:solidFill>
        </p:spPr>
        <p:txBody>
          <a:bodyPr wrap="square" lIns="0" tIns="0" rIns="0" bIns="0" rtlCol="0"/>
          <a:lstStyle/>
          <a:p>
            <a:endParaRPr sz="1905">
              <a:solidFill>
                <a:prstClr val="black"/>
              </a:solidFill>
            </a:endParaRPr>
          </a:p>
        </p:txBody>
      </p:sp>
      <p:sp>
        <p:nvSpPr>
          <p:cNvPr id="60" name="object 60"/>
          <p:cNvSpPr/>
          <p:nvPr/>
        </p:nvSpPr>
        <p:spPr>
          <a:xfrm>
            <a:off x="5316625" y="5816454"/>
            <a:ext cx="95439" cy="96783"/>
          </a:xfrm>
          <a:custGeom>
            <a:avLst/>
            <a:gdLst/>
            <a:ahLst/>
            <a:cxnLst/>
            <a:rect l="l" t="t" r="r" b="b"/>
            <a:pathLst>
              <a:path w="90170" h="91439">
                <a:moveTo>
                  <a:pt x="0" y="91440"/>
                </a:moveTo>
                <a:lnTo>
                  <a:pt x="89915" y="91440"/>
                </a:lnTo>
                <a:lnTo>
                  <a:pt x="89915" y="0"/>
                </a:lnTo>
                <a:lnTo>
                  <a:pt x="0" y="0"/>
                </a:lnTo>
                <a:lnTo>
                  <a:pt x="0" y="91440"/>
                </a:lnTo>
                <a:close/>
              </a:path>
            </a:pathLst>
          </a:custGeom>
          <a:solidFill>
            <a:srgbClr val="FFFFFF"/>
          </a:solidFill>
        </p:spPr>
        <p:txBody>
          <a:bodyPr wrap="square" lIns="0" tIns="0" rIns="0" bIns="0" rtlCol="0"/>
          <a:lstStyle/>
          <a:p>
            <a:endParaRPr sz="1905">
              <a:solidFill>
                <a:prstClr val="black"/>
              </a:solidFill>
            </a:endParaRPr>
          </a:p>
        </p:txBody>
      </p:sp>
      <p:sp>
        <p:nvSpPr>
          <p:cNvPr id="61" name="object 61"/>
          <p:cNvSpPr/>
          <p:nvPr/>
        </p:nvSpPr>
        <p:spPr>
          <a:xfrm>
            <a:off x="5444057" y="5816454"/>
            <a:ext cx="95439" cy="96783"/>
          </a:xfrm>
          <a:custGeom>
            <a:avLst/>
            <a:gdLst/>
            <a:ahLst/>
            <a:cxnLst/>
            <a:rect l="l" t="t" r="r" b="b"/>
            <a:pathLst>
              <a:path w="90170" h="91439">
                <a:moveTo>
                  <a:pt x="0" y="91440"/>
                </a:moveTo>
                <a:lnTo>
                  <a:pt x="89915" y="91440"/>
                </a:lnTo>
                <a:lnTo>
                  <a:pt x="89915" y="0"/>
                </a:lnTo>
                <a:lnTo>
                  <a:pt x="0" y="0"/>
                </a:lnTo>
                <a:lnTo>
                  <a:pt x="0" y="91440"/>
                </a:lnTo>
                <a:close/>
              </a:path>
            </a:pathLst>
          </a:custGeom>
          <a:solidFill>
            <a:srgbClr val="FFFFFF"/>
          </a:solidFill>
        </p:spPr>
        <p:txBody>
          <a:bodyPr wrap="square" lIns="0" tIns="0" rIns="0" bIns="0" rtlCol="0"/>
          <a:lstStyle/>
          <a:p>
            <a:endParaRPr sz="1905">
              <a:solidFill>
                <a:prstClr val="black"/>
              </a:solidFill>
            </a:endParaRPr>
          </a:p>
        </p:txBody>
      </p:sp>
      <p:sp>
        <p:nvSpPr>
          <p:cNvPr id="62" name="object 62"/>
          <p:cNvSpPr/>
          <p:nvPr/>
        </p:nvSpPr>
        <p:spPr>
          <a:xfrm>
            <a:off x="5569875" y="5816454"/>
            <a:ext cx="96783" cy="96783"/>
          </a:xfrm>
          <a:custGeom>
            <a:avLst/>
            <a:gdLst/>
            <a:ahLst/>
            <a:cxnLst/>
            <a:rect l="l" t="t" r="r" b="b"/>
            <a:pathLst>
              <a:path w="91439" h="91439">
                <a:moveTo>
                  <a:pt x="0" y="91440"/>
                </a:moveTo>
                <a:lnTo>
                  <a:pt x="91439" y="91440"/>
                </a:lnTo>
                <a:lnTo>
                  <a:pt x="91439" y="0"/>
                </a:lnTo>
                <a:lnTo>
                  <a:pt x="0" y="0"/>
                </a:lnTo>
                <a:lnTo>
                  <a:pt x="0" y="91440"/>
                </a:lnTo>
                <a:close/>
              </a:path>
            </a:pathLst>
          </a:custGeom>
          <a:solidFill>
            <a:srgbClr val="FFFFFF"/>
          </a:solidFill>
        </p:spPr>
        <p:txBody>
          <a:bodyPr wrap="square" lIns="0" tIns="0" rIns="0" bIns="0" rtlCol="0"/>
          <a:lstStyle/>
          <a:p>
            <a:endParaRPr sz="1905">
              <a:solidFill>
                <a:prstClr val="black"/>
              </a:solidFill>
            </a:endParaRPr>
          </a:p>
        </p:txBody>
      </p:sp>
      <p:sp>
        <p:nvSpPr>
          <p:cNvPr id="63" name="object 63"/>
          <p:cNvSpPr/>
          <p:nvPr/>
        </p:nvSpPr>
        <p:spPr>
          <a:xfrm>
            <a:off x="5697306" y="5816454"/>
            <a:ext cx="95439" cy="96783"/>
          </a:xfrm>
          <a:custGeom>
            <a:avLst/>
            <a:gdLst/>
            <a:ahLst/>
            <a:cxnLst/>
            <a:rect l="l" t="t" r="r" b="b"/>
            <a:pathLst>
              <a:path w="90170" h="91439">
                <a:moveTo>
                  <a:pt x="0" y="91440"/>
                </a:moveTo>
                <a:lnTo>
                  <a:pt x="89915" y="91440"/>
                </a:lnTo>
                <a:lnTo>
                  <a:pt x="89915" y="0"/>
                </a:lnTo>
                <a:lnTo>
                  <a:pt x="0" y="0"/>
                </a:lnTo>
                <a:lnTo>
                  <a:pt x="0" y="91440"/>
                </a:lnTo>
                <a:close/>
              </a:path>
            </a:pathLst>
          </a:custGeom>
          <a:solidFill>
            <a:srgbClr val="FFFFFF"/>
          </a:solidFill>
        </p:spPr>
        <p:txBody>
          <a:bodyPr wrap="square" lIns="0" tIns="0" rIns="0" bIns="0" rtlCol="0"/>
          <a:lstStyle/>
          <a:p>
            <a:endParaRPr sz="1905">
              <a:solidFill>
                <a:prstClr val="black"/>
              </a:solidFill>
            </a:endParaRPr>
          </a:p>
        </p:txBody>
      </p:sp>
      <p:sp>
        <p:nvSpPr>
          <p:cNvPr id="64" name="object 64"/>
          <p:cNvSpPr/>
          <p:nvPr/>
        </p:nvSpPr>
        <p:spPr>
          <a:xfrm>
            <a:off x="5695694" y="5142197"/>
            <a:ext cx="96783" cy="95439"/>
          </a:xfrm>
          <a:custGeom>
            <a:avLst/>
            <a:gdLst/>
            <a:ahLst/>
            <a:cxnLst/>
            <a:rect l="l" t="t" r="r" b="b"/>
            <a:pathLst>
              <a:path w="91439" h="90170">
                <a:moveTo>
                  <a:pt x="0" y="89915"/>
                </a:moveTo>
                <a:lnTo>
                  <a:pt x="91439" y="89915"/>
                </a:lnTo>
                <a:lnTo>
                  <a:pt x="91439"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65" name="object 65"/>
          <p:cNvSpPr/>
          <p:nvPr/>
        </p:nvSpPr>
        <p:spPr>
          <a:xfrm>
            <a:off x="5695694" y="5009926"/>
            <a:ext cx="96783" cy="95439"/>
          </a:xfrm>
          <a:custGeom>
            <a:avLst/>
            <a:gdLst/>
            <a:ahLst/>
            <a:cxnLst/>
            <a:rect l="l" t="t" r="r" b="b"/>
            <a:pathLst>
              <a:path w="91439" h="90170">
                <a:moveTo>
                  <a:pt x="0" y="89916"/>
                </a:moveTo>
                <a:lnTo>
                  <a:pt x="91439" y="89916"/>
                </a:lnTo>
                <a:lnTo>
                  <a:pt x="91439" y="0"/>
                </a:lnTo>
                <a:lnTo>
                  <a:pt x="0" y="0"/>
                </a:lnTo>
                <a:lnTo>
                  <a:pt x="0" y="89916"/>
                </a:lnTo>
                <a:close/>
              </a:path>
            </a:pathLst>
          </a:custGeom>
          <a:solidFill>
            <a:srgbClr val="FFFFFF"/>
          </a:solidFill>
        </p:spPr>
        <p:txBody>
          <a:bodyPr wrap="square" lIns="0" tIns="0" rIns="0" bIns="0" rtlCol="0"/>
          <a:lstStyle/>
          <a:p>
            <a:endParaRPr sz="1905">
              <a:solidFill>
                <a:prstClr val="black"/>
              </a:solidFill>
            </a:endParaRPr>
          </a:p>
        </p:txBody>
      </p:sp>
      <p:sp>
        <p:nvSpPr>
          <p:cNvPr id="66" name="object 66"/>
          <p:cNvSpPr/>
          <p:nvPr/>
        </p:nvSpPr>
        <p:spPr>
          <a:xfrm>
            <a:off x="5318239" y="5551913"/>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67" name="object 67"/>
          <p:cNvSpPr/>
          <p:nvPr/>
        </p:nvSpPr>
        <p:spPr>
          <a:xfrm>
            <a:off x="5319852" y="5680958"/>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68" name="object 68"/>
          <p:cNvSpPr/>
          <p:nvPr/>
        </p:nvSpPr>
        <p:spPr>
          <a:xfrm>
            <a:off x="5445669" y="5680958"/>
            <a:ext cx="96783" cy="95439"/>
          </a:xfrm>
          <a:custGeom>
            <a:avLst/>
            <a:gdLst/>
            <a:ahLst/>
            <a:cxnLst/>
            <a:rect l="l" t="t" r="r" b="b"/>
            <a:pathLst>
              <a:path w="91439" h="90170">
                <a:moveTo>
                  <a:pt x="0" y="89915"/>
                </a:moveTo>
                <a:lnTo>
                  <a:pt x="91439" y="89915"/>
                </a:lnTo>
                <a:lnTo>
                  <a:pt x="91439"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69" name="object 69"/>
          <p:cNvSpPr/>
          <p:nvPr/>
        </p:nvSpPr>
        <p:spPr>
          <a:xfrm>
            <a:off x="5573102" y="5680958"/>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70" name="object 70"/>
          <p:cNvSpPr/>
          <p:nvPr/>
        </p:nvSpPr>
        <p:spPr>
          <a:xfrm>
            <a:off x="5700532" y="5680958"/>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71" name="object 71"/>
          <p:cNvSpPr/>
          <p:nvPr/>
        </p:nvSpPr>
        <p:spPr>
          <a:xfrm>
            <a:off x="5698919" y="5274468"/>
            <a:ext cx="95439" cy="96783"/>
          </a:xfrm>
          <a:custGeom>
            <a:avLst/>
            <a:gdLst/>
            <a:ahLst/>
            <a:cxnLst/>
            <a:rect l="l" t="t" r="r" b="b"/>
            <a:pathLst>
              <a:path w="90170" h="91439">
                <a:moveTo>
                  <a:pt x="0" y="91440"/>
                </a:moveTo>
                <a:lnTo>
                  <a:pt x="89915" y="91440"/>
                </a:lnTo>
                <a:lnTo>
                  <a:pt x="89915" y="0"/>
                </a:lnTo>
                <a:lnTo>
                  <a:pt x="0" y="0"/>
                </a:lnTo>
                <a:lnTo>
                  <a:pt x="0" y="91440"/>
                </a:lnTo>
                <a:close/>
              </a:path>
            </a:pathLst>
          </a:custGeom>
          <a:solidFill>
            <a:srgbClr val="FFFFFF"/>
          </a:solidFill>
        </p:spPr>
        <p:txBody>
          <a:bodyPr wrap="square" lIns="0" tIns="0" rIns="0" bIns="0" rtlCol="0"/>
          <a:lstStyle/>
          <a:p>
            <a:endParaRPr sz="1905">
              <a:solidFill>
                <a:prstClr val="black"/>
              </a:solidFill>
            </a:endParaRPr>
          </a:p>
        </p:txBody>
      </p:sp>
      <p:sp>
        <p:nvSpPr>
          <p:cNvPr id="72" name="object 72"/>
          <p:cNvSpPr/>
          <p:nvPr/>
        </p:nvSpPr>
        <p:spPr>
          <a:xfrm>
            <a:off x="5698919" y="5411577"/>
            <a:ext cx="95439" cy="95439"/>
          </a:xfrm>
          <a:custGeom>
            <a:avLst/>
            <a:gdLst/>
            <a:ahLst/>
            <a:cxnLst/>
            <a:rect l="l" t="t" r="r" b="b"/>
            <a:pathLst>
              <a:path w="90170" h="90170">
                <a:moveTo>
                  <a:pt x="0" y="89916"/>
                </a:moveTo>
                <a:lnTo>
                  <a:pt x="89915" y="89916"/>
                </a:lnTo>
                <a:lnTo>
                  <a:pt x="89915" y="0"/>
                </a:lnTo>
                <a:lnTo>
                  <a:pt x="0" y="0"/>
                </a:lnTo>
                <a:lnTo>
                  <a:pt x="0" y="89916"/>
                </a:lnTo>
                <a:close/>
              </a:path>
            </a:pathLst>
          </a:custGeom>
          <a:solidFill>
            <a:srgbClr val="FFFFFF"/>
          </a:solidFill>
        </p:spPr>
        <p:txBody>
          <a:bodyPr wrap="square" lIns="0" tIns="0" rIns="0" bIns="0" rtlCol="0"/>
          <a:lstStyle/>
          <a:p>
            <a:endParaRPr sz="1905">
              <a:solidFill>
                <a:prstClr val="black"/>
              </a:solidFill>
            </a:endParaRPr>
          </a:p>
        </p:txBody>
      </p:sp>
      <p:sp>
        <p:nvSpPr>
          <p:cNvPr id="73" name="object 73"/>
          <p:cNvSpPr/>
          <p:nvPr/>
        </p:nvSpPr>
        <p:spPr>
          <a:xfrm>
            <a:off x="5569875" y="5411577"/>
            <a:ext cx="95439" cy="95439"/>
          </a:xfrm>
          <a:custGeom>
            <a:avLst/>
            <a:gdLst/>
            <a:ahLst/>
            <a:cxnLst/>
            <a:rect l="l" t="t" r="r" b="b"/>
            <a:pathLst>
              <a:path w="90170" h="90170">
                <a:moveTo>
                  <a:pt x="0" y="89916"/>
                </a:moveTo>
                <a:lnTo>
                  <a:pt x="89915" y="89916"/>
                </a:lnTo>
                <a:lnTo>
                  <a:pt x="89915" y="0"/>
                </a:lnTo>
                <a:lnTo>
                  <a:pt x="0" y="0"/>
                </a:lnTo>
                <a:lnTo>
                  <a:pt x="0" y="89916"/>
                </a:lnTo>
                <a:close/>
              </a:path>
            </a:pathLst>
          </a:custGeom>
          <a:solidFill>
            <a:srgbClr val="FFFFFF"/>
          </a:solidFill>
        </p:spPr>
        <p:txBody>
          <a:bodyPr wrap="square" lIns="0" tIns="0" rIns="0" bIns="0" rtlCol="0"/>
          <a:lstStyle/>
          <a:p>
            <a:endParaRPr sz="1905">
              <a:solidFill>
                <a:prstClr val="black"/>
              </a:solidFill>
            </a:endParaRPr>
          </a:p>
        </p:txBody>
      </p:sp>
      <p:sp>
        <p:nvSpPr>
          <p:cNvPr id="74" name="object 74"/>
          <p:cNvSpPr/>
          <p:nvPr/>
        </p:nvSpPr>
        <p:spPr>
          <a:xfrm>
            <a:off x="5445669" y="5411577"/>
            <a:ext cx="95439" cy="95439"/>
          </a:xfrm>
          <a:custGeom>
            <a:avLst/>
            <a:gdLst/>
            <a:ahLst/>
            <a:cxnLst/>
            <a:rect l="l" t="t" r="r" b="b"/>
            <a:pathLst>
              <a:path w="90170" h="90170">
                <a:moveTo>
                  <a:pt x="0" y="89916"/>
                </a:moveTo>
                <a:lnTo>
                  <a:pt x="89915" y="89916"/>
                </a:lnTo>
                <a:lnTo>
                  <a:pt x="89915" y="0"/>
                </a:lnTo>
                <a:lnTo>
                  <a:pt x="0" y="0"/>
                </a:lnTo>
                <a:lnTo>
                  <a:pt x="0" y="89916"/>
                </a:lnTo>
                <a:close/>
              </a:path>
            </a:pathLst>
          </a:custGeom>
          <a:solidFill>
            <a:srgbClr val="FFFFFF"/>
          </a:solidFill>
        </p:spPr>
        <p:txBody>
          <a:bodyPr wrap="square" lIns="0" tIns="0" rIns="0" bIns="0" rtlCol="0"/>
          <a:lstStyle/>
          <a:p>
            <a:endParaRPr sz="1905">
              <a:solidFill>
                <a:prstClr val="black"/>
              </a:solidFill>
            </a:endParaRPr>
          </a:p>
        </p:txBody>
      </p:sp>
      <p:sp>
        <p:nvSpPr>
          <p:cNvPr id="75" name="object 75"/>
          <p:cNvSpPr/>
          <p:nvPr/>
        </p:nvSpPr>
        <p:spPr>
          <a:xfrm>
            <a:off x="5445669" y="5545460"/>
            <a:ext cx="96783" cy="95439"/>
          </a:xfrm>
          <a:custGeom>
            <a:avLst/>
            <a:gdLst/>
            <a:ahLst/>
            <a:cxnLst/>
            <a:rect l="l" t="t" r="r" b="b"/>
            <a:pathLst>
              <a:path w="91439" h="90170">
                <a:moveTo>
                  <a:pt x="0" y="89915"/>
                </a:moveTo>
                <a:lnTo>
                  <a:pt x="91439" y="89915"/>
                </a:lnTo>
                <a:lnTo>
                  <a:pt x="91439"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76" name="object 76"/>
          <p:cNvSpPr/>
          <p:nvPr/>
        </p:nvSpPr>
        <p:spPr>
          <a:xfrm>
            <a:off x="5573102" y="5545460"/>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77" name="object 77"/>
          <p:cNvSpPr/>
          <p:nvPr/>
        </p:nvSpPr>
        <p:spPr>
          <a:xfrm>
            <a:off x="5700532" y="5545460"/>
            <a:ext cx="95439" cy="95439"/>
          </a:xfrm>
          <a:custGeom>
            <a:avLst/>
            <a:gdLst/>
            <a:ahLst/>
            <a:cxnLst/>
            <a:rect l="l" t="t" r="r" b="b"/>
            <a:pathLst>
              <a:path w="90170" h="90170">
                <a:moveTo>
                  <a:pt x="0" y="89915"/>
                </a:moveTo>
                <a:lnTo>
                  <a:pt x="89915" y="89915"/>
                </a:lnTo>
                <a:lnTo>
                  <a:pt x="89915" y="0"/>
                </a:lnTo>
                <a:lnTo>
                  <a:pt x="0" y="0"/>
                </a:lnTo>
                <a:lnTo>
                  <a:pt x="0" y="89915"/>
                </a:lnTo>
                <a:close/>
              </a:path>
            </a:pathLst>
          </a:custGeom>
          <a:solidFill>
            <a:srgbClr val="FFFFFF"/>
          </a:solidFill>
        </p:spPr>
        <p:txBody>
          <a:bodyPr wrap="square" lIns="0" tIns="0" rIns="0" bIns="0" rtlCol="0"/>
          <a:lstStyle/>
          <a:p>
            <a:endParaRPr sz="1905">
              <a:solidFill>
                <a:prstClr val="black"/>
              </a:solidFill>
            </a:endParaRPr>
          </a:p>
        </p:txBody>
      </p:sp>
      <p:sp>
        <p:nvSpPr>
          <p:cNvPr id="78" name="object 78"/>
          <p:cNvSpPr/>
          <p:nvPr/>
        </p:nvSpPr>
        <p:spPr>
          <a:xfrm>
            <a:off x="4917799" y="5372999"/>
            <a:ext cx="123666" cy="123666"/>
          </a:xfrm>
          <a:custGeom>
            <a:avLst/>
            <a:gdLst/>
            <a:ahLst/>
            <a:cxnLst/>
            <a:rect l="l" t="t" r="r" b="b"/>
            <a:pathLst>
              <a:path w="116839" h="116839">
                <a:moveTo>
                  <a:pt x="32384" y="0"/>
                </a:moveTo>
                <a:lnTo>
                  <a:pt x="0" y="84302"/>
                </a:lnTo>
                <a:lnTo>
                  <a:pt x="84327" y="116649"/>
                </a:lnTo>
                <a:lnTo>
                  <a:pt x="116585" y="32359"/>
                </a:lnTo>
                <a:lnTo>
                  <a:pt x="32384" y="0"/>
                </a:lnTo>
                <a:close/>
              </a:path>
            </a:pathLst>
          </a:custGeom>
          <a:solidFill>
            <a:srgbClr val="FFFFFF"/>
          </a:solidFill>
        </p:spPr>
        <p:txBody>
          <a:bodyPr wrap="square" lIns="0" tIns="0" rIns="0" bIns="0" rtlCol="0"/>
          <a:lstStyle/>
          <a:p>
            <a:endParaRPr sz="1905">
              <a:solidFill>
                <a:prstClr val="black"/>
              </a:solidFill>
            </a:endParaRPr>
          </a:p>
        </p:txBody>
      </p:sp>
      <p:sp>
        <p:nvSpPr>
          <p:cNvPr id="79" name="object 79"/>
          <p:cNvSpPr/>
          <p:nvPr/>
        </p:nvSpPr>
        <p:spPr>
          <a:xfrm>
            <a:off x="4961486" y="5569657"/>
            <a:ext cx="221256" cy="222117"/>
          </a:xfrm>
          <a:prstGeom prst="rect">
            <a:avLst/>
          </a:prstGeom>
          <a:blipFill>
            <a:blip r:embed="rId2" cstate="print"/>
            <a:stretch>
              <a:fillRect/>
            </a:stretch>
          </a:blipFill>
        </p:spPr>
        <p:txBody>
          <a:bodyPr wrap="square" lIns="0" tIns="0" rIns="0" bIns="0" rtlCol="0"/>
          <a:lstStyle/>
          <a:p>
            <a:endParaRPr sz="1905">
              <a:solidFill>
                <a:prstClr val="black"/>
              </a:solidFill>
            </a:endParaRPr>
          </a:p>
        </p:txBody>
      </p:sp>
      <p:sp>
        <p:nvSpPr>
          <p:cNvPr id="80" name="object 80"/>
          <p:cNvSpPr/>
          <p:nvPr/>
        </p:nvSpPr>
        <p:spPr>
          <a:xfrm>
            <a:off x="4927745" y="5132653"/>
            <a:ext cx="133077" cy="133077"/>
          </a:xfrm>
          <a:custGeom>
            <a:avLst/>
            <a:gdLst/>
            <a:ahLst/>
            <a:cxnLst/>
            <a:rect l="l" t="t" r="r" b="b"/>
            <a:pathLst>
              <a:path w="125729" h="125729">
                <a:moveTo>
                  <a:pt x="73914" y="0"/>
                </a:moveTo>
                <a:lnTo>
                  <a:pt x="0" y="51689"/>
                </a:lnTo>
                <a:lnTo>
                  <a:pt x="51689" y="125730"/>
                </a:lnTo>
                <a:lnTo>
                  <a:pt x="125730" y="73914"/>
                </a:lnTo>
                <a:lnTo>
                  <a:pt x="73914" y="0"/>
                </a:lnTo>
                <a:close/>
              </a:path>
            </a:pathLst>
          </a:custGeom>
          <a:solidFill>
            <a:srgbClr val="FFFFFF"/>
          </a:solidFill>
        </p:spPr>
        <p:txBody>
          <a:bodyPr wrap="square" lIns="0" tIns="0" rIns="0" bIns="0" rtlCol="0"/>
          <a:lstStyle/>
          <a:p>
            <a:endParaRPr sz="1905">
              <a:solidFill>
                <a:prstClr val="black"/>
              </a:solidFill>
            </a:endParaRPr>
          </a:p>
        </p:txBody>
      </p:sp>
      <p:sp>
        <p:nvSpPr>
          <p:cNvPr id="81" name="object 81"/>
          <p:cNvSpPr/>
          <p:nvPr/>
        </p:nvSpPr>
        <p:spPr>
          <a:xfrm>
            <a:off x="5205595" y="5430653"/>
            <a:ext cx="122995" cy="122995"/>
          </a:xfrm>
          <a:custGeom>
            <a:avLst/>
            <a:gdLst/>
            <a:ahLst/>
            <a:cxnLst/>
            <a:rect l="l" t="t" r="r" b="b"/>
            <a:pathLst>
              <a:path w="116204" h="116204">
                <a:moveTo>
                  <a:pt x="84836" y="0"/>
                </a:moveTo>
                <a:lnTo>
                  <a:pt x="0" y="30886"/>
                </a:lnTo>
                <a:lnTo>
                  <a:pt x="30861" y="115722"/>
                </a:lnTo>
                <a:lnTo>
                  <a:pt x="115697" y="84848"/>
                </a:lnTo>
                <a:lnTo>
                  <a:pt x="84836" y="0"/>
                </a:lnTo>
                <a:close/>
              </a:path>
            </a:pathLst>
          </a:custGeom>
          <a:solidFill>
            <a:srgbClr val="FFFFFF"/>
          </a:solidFill>
        </p:spPr>
        <p:txBody>
          <a:bodyPr wrap="square" lIns="0" tIns="0" rIns="0" bIns="0" rtlCol="0"/>
          <a:lstStyle/>
          <a:p>
            <a:endParaRPr sz="1905">
              <a:solidFill>
                <a:prstClr val="black"/>
              </a:solidFill>
            </a:endParaRPr>
          </a:p>
        </p:txBody>
      </p:sp>
      <p:sp>
        <p:nvSpPr>
          <p:cNvPr id="82" name="object 82"/>
          <p:cNvSpPr txBox="1"/>
          <p:nvPr/>
        </p:nvSpPr>
        <p:spPr>
          <a:xfrm>
            <a:off x="4740900" y="6386937"/>
            <a:ext cx="1599610" cy="198239"/>
          </a:xfrm>
          <a:prstGeom prst="rect">
            <a:avLst/>
          </a:prstGeom>
        </p:spPr>
        <p:txBody>
          <a:bodyPr vert="horz" wrap="square" lIns="0" tIns="13442" rIns="0" bIns="0" rtlCol="0">
            <a:spAutoFit/>
          </a:bodyPr>
          <a:lstStyle/>
          <a:p>
            <a:pPr marL="13442">
              <a:spcBef>
                <a:spcPts val="106"/>
              </a:spcBef>
            </a:pPr>
            <a:r>
              <a:rPr sz="1200" spc="-42" dirty="0">
                <a:solidFill>
                  <a:srgbClr val="34A4DA"/>
                </a:solidFill>
                <a:cs typeface="Arial"/>
              </a:rPr>
              <a:t>git.mercedes-benz.com</a:t>
            </a:r>
            <a:endParaRPr sz="1200" dirty="0">
              <a:solidFill>
                <a:prstClr val="black"/>
              </a:solidFill>
              <a:cs typeface="Arial"/>
            </a:endParaRPr>
          </a:p>
        </p:txBody>
      </p:sp>
      <p:sp>
        <p:nvSpPr>
          <p:cNvPr id="83" name="object 83"/>
          <p:cNvSpPr/>
          <p:nvPr/>
        </p:nvSpPr>
        <p:spPr>
          <a:xfrm>
            <a:off x="7103890" y="4713126"/>
            <a:ext cx="1685640" cy="1443683"/>
          </a:xfrm>
          <a:prstGeom prst="rect">
            <a:avLst/>
          </a:prstGeom>
          <a:blipFill>
            <a:blip r:embed="rId3" cstate="print"/>
            <a:stretch>
              <a:fillRect/>
            </a:stretch>
          </a:blipFill>
        </p:spPr>
        <p:txBody>
          <a:bodyPr wrap="square" lIns="0" tIns="0" rIns="0" bIns="0" rtlCol="0"/>
          <a:lstStyle/>
          <a:p>
            <a:endParaRPr sz="1905">
              <a:solidFill>
                <a:prstClr val="black"/>
              </a:solidFill>
            </a:endParaRPr>
          </a:p>
        </p:txBody>
      </p:sp>
      <p:sp>
        <p:nvSpPr>
          <p:cNvPr id="84" name="object 84"/>
          <p:cNvSpPr txBox="1"/>
          <p:nvPr/>
        </p:nvSpPr>
        <p:spPr>
          <a:xfrm>
            <a:off x="7452675" y="6287180"/>
            <a:ext cx="1233852" cy="319104"/>
          </a:xfrm>
          <a:prstGeom prst="rect">
            <a:avLst/>
          </a:prstGeom>
        </p:spPr>
        <p:txBody>
          <a:bodyPr vert="horz" wrap="square" lIns="0" tIns="49064" rIns="0" bIns="0" rtlCol="0">
            <a:spAutoFit/>
          </a:bodyPr>
          <a:lstStyle/>
          <a:p>
            <a:pPr marL="27554" marR="5377" indent="-14786">
              <a:lnSpc>
                <a:spcPct val="72500"/>
              </a:lnSpc>
              <a:spcBef>
                <a:spcPts val="386"/>
              </a:spcBef>
            </a:pPr>
            <a:r>
              <a:rPr sz="1200" spc="-16" dirty="0">
                <a:solidFill>
                  <a:srgbClr val="34A4DA"/>
                </a:solidFill>
                <a:cs typeface="Arial"/>
              </a:rPr>
              <a:t>artifact</a:t>
            </a:r>
            <a:r>
              <a:rPr sz="1200" spc="-116" dirty="0">
                <a:solidFill>
                  <a:srgbClr val="34A4DA"/>
                </a:solidFill>
                <a:cs typeface="Arial"/>
              </a:rPr>
              <a:t> </a:t>
            </a:r>
            <a:r>
              <a:rPr sz="1200" spc="-32" dirty="0">
                <a:solidFill>
                  <a:srgbClr val="34A4DA"/>
                </a:solidFill>
                <a:cs typeface="Arial"/>
              </a:rPr>
              <a:t>inventory  </a:t>
            </a:r>
            <a:r>
              <a:rPr sz="1200" spc="-32" dirty="0" err="1">
                <a:solidFill>
                  <a:srgbClr val="34A4DA"/>
                </a:solidFill>
                <a:cs typeface="Arial"/>
              </a:rPr>
              <a:t>docker</a:t>
            </a:r>
            <a:r>
              <a:rPr sz="1200" spc="-64" dirty="0">
                <a:solidFill>
                  <a:srgbClr val="34A4DA"/>
                </a:solidFill>
                <a:cs typeface="Arial"/>
              </a:rPr>
              <a:t> </a:t>
            </a:r>
            <a:r>
              <a:rPr sz="1200" spc="-32" dirty="0" err="1">
                <a:solidFill>
                  <a:srgbClr val="34A4DA"/>
                </a:solidFill>
                <a:cs typeface="Arial"/>
              </a:rPr>
              <a:t>registory</a:t>
            </a:r>
            <a:endParaRPr sz="1200" dirty="0">
              <a:solidFill>
                <a:prstClr val="black"/>
              </a:solidFill>
              <a:cs typeface="Arial"/>
            </a:endParaRPr>
          </a:p>
        </p:txBody>
      </p:sp>
      <p:sp>
        <p:nvSpPr>
          <p:cNvPr id="85" name="object 85"/>
          <p:cNvSpPr/>
          <p:nvPr/>
        </p:nvSpPr>
        <p:spPr>
          <a:xfrm>
            <a:off x="6147349" y="5277694"/>
            <a:ext cx="860295" cy="448967"/>
          </a:xfrm>
          <a:custGeom>
            <a:avLst/>
            <a:gdLst/>
            <a:ahLst/>
            <a:cxnLst/>
            <a:rect l="l" t="t" r="r" b="b"/>
            <a:pathLst>
              <a:path w="812800" h="424179">
                <a:moveTo>
                  <a:pt x="611377" y="0"/>
                </a:moveTo>
                <a:lnTo>
                  <a:pt x="611377" y="103631"/>
                </a:lnTo>
                <a:lnTo>
                  <a:pt x="0" y="103631"/>
                </a:lnTo>
                <a:lnTo>
                  <a:pt x="0" y="320014"/>
                </a:lnTo>
                <a:lnTo>
                  <a:pt x="611377" y="320014"/>
                </a:lnTo>
                <a:lnTo>
                  <a:pt x="611377" y="423672"/>
                </a:lnTo>
                <a:lnTo>
                  <a:pt x="812291" y="211836"/>
                </a:lnTo>
                <a:lnTo>
                  <a:pt x="611377" y="0"/>
                </a:lnTo>
                <a:close/>
              </a:path>
            </a:pathLst>
          </a:custGeom>
          <a:solidFill>
            <a:srgbClr val="34A4DA"/>
          </a:solidFill>
        </p:spPr>
        <p:txBody>
          <a:bodyPr wrap="square" lIns="0" tIns="0" rIns="0" bIns="0" rtlCol="0"/>
          <a:lstStyle/>
          <a:p>
            <a:endParaRPr sz="1905">
              <a:solidFill>
                <a:prstClr val="black"/>
              </a:solidFill>
            </a:endParaRPr>
          </a:p>
        </p:txBody>
      </p:sp>
      <p:sp>
        <p:nvSpPr>
          <p:cNvPr id="86" name="object 86"/>
          <p:cNvSpPr txBox="1"/>
          <p:nvPr/>
        </p:nvSpPr>
        <p:spPr>
          <a:xfrm>
            <a:off x="6381570" y="5403470"/>
            <a:ext cx="335115" cy="198239"/>
          </a:xfrm>
          <a:prstGeom prst="rect">
            <a:avLst/>
          </a:prstGeom>
        </p:spPr>
        <p:txBody>
          <a:bodyPr vert="horz" wrap="square" lIns="0" tIns="13442" rIns="0" bIns="0" rtlCol="0">
            <a:spAutoFit/>
          </a:bodyPr>
          <a:lstStyle/>
          <a:p>
            <a:pPr marL="13442">
              <a:spcBef>
                <a:spcPts val="106"/>
              </a:spcBef>
            </a:pPr>
            <a:r>
              <a:rPr sz="1200" spc="-48" dirty="0">
                <a:solidFill>
                  <a:srgbClr val="FFFFFF"/>
                </a:solidFill>
                <a:cs typeface="Arial"/>
              </a:rPr>
              <a:t>b</a:t>
            </a:r>
            <a:r>
              <a:rPr sz="1200" spc="-53" dirty="0">
                <a:solidFill>
                  <a:srgbClr val="FFFFFF"/>
                </a:solidFill>
                <a:cs typeface="Arial"/>
              </a:rPr>
              <a:t>u</a:t>
            </a:r>
            <a:r>
              <a:rPr sz="1200" spc="-5" dirty="0">
                <a:solidFill>
                  <a:srgbClr val="FFFFFF"/>
                </a:solidFill>
                <a:cs typeface="Arial"/>
              </a:rPr>
              <a:t>il</a:t>
            </a:r>
            <a:r>
              <a:rPr sz="1200" spc="-42" dirty="0">
                <a:solidFill>
                  <a:srgbClr val="FFFFFF"/>
                </a:solidFill>
                <a:cs typeface="Arial"/>
              </a:rPr>
              <a:t>d</a:t>
            </a:r>
            <a:endParaRPr sz="1200" dirty="0">
              <a:solidFill>
                <a:prstClr val="black"/>
              </a:solidFill>
              <a:cs typeface="Arial"/>
            </a:endParaRPr>
          </a:p>
        </p:txBody>
      </p:sp>
      <p:sp>
        <p:nvSpPr>
          <p:cNvPr id="87" name="object 87"/>
          <p:cNvSpPr/>
          <p:nvPr/>
        </p:nvSpPr>
        <p:spPr>
          <a:xfrm>
            <a:off x="6408261" y="5072702"/>
            <a:ext cx="280268" cy="279596"/>
          </a:xfrm>
          <a:custGeom>
            <a:avLst/>
            <a:gdLst/>
            <a:ahLst/>
            <a:cxnLst/>
            <a:rect l="l" t="t" r="r" b="b"/>
            <a:pathLst>
              <a:path w="264795" h="264160">
                <a:moveTo>
                  <a:pt x="213660" y="201168"/>
                </a:moveTo>
                <a:lnTo>
                  <a:pt x="50800" y="201168"/>
                </a:lnTo>
                <a:lnTo>
                  <a:pt x="51307" y="201803"/>
                </a:lnTo>
                <a:lnTo>
                  <a:pt x="52324" y="202819"/>
                </a:lnTo>
                <a:lnTo>
                  <a:pt x="56261" y="207390"/>
                </a:lnTo>
                <a:lnTo>
                  <a:pt x="60705" y="211581"/>
                </a:lnTo>
                <a:lnTo>
                  <a:pt x="68199" y="216915"/>
                </a:lnTo>
                <a:lnTo>
                  <a:pt x="68579" y="218948"/>
                </a:lnTo>
                <a:lnTo>
                  <a:pt x="68071" y="221742"/>
                </a:lnTo>
                <a:lnTo>
                  <a:pt x="66420" y="229108"/>
                </a:lnTo>
                <a:lnTo>
                  <a:pt x="65150" y="236728"/>
                </a:lnTo>
                <a:lnTo>
                  <a:pt x="63373" y="244094"/>
                </a:lnTo>
                <a:lnTo>
                  <a:pt x="62864" y="246506"/>
                </a:lnTo>
                <a:lnTo>
                  <a:pt x="63373" y="247523"/>
                </a:lnTo>
                <a:lnTo>
                  <a:pt x="65658" y="248412"/>
                </a:lnTo>
                <a:lnTo>
                  <a:pt x="75584" y="252075"/>
                </a:lnTo>
                <a:lnTo>
                  <a:pt x="105409" y="263398"/>
                </a:lnTo>
                <a:lnTo>
                  <a:pt x="107568" y="264159"/>
                </a:lnTo>
                <a:lnTo>
                  <a:pt x="108712" y="263906"/>
                </a:lnTo>
                <a:lnTo>
                  <a:pt x="109854" y="261620"/>
                </a:lnTo>
                <a:lnTo>
                  <a:pt x="113537" y="255015"/>
                </a:lnTo>
                <a:lnTo>
                  <a:pt x="117475" y="248412"/>
                </a:lnTo>
                <a:lnTo>
                  <a:pt x="122681" y="239395"/>
                </a:lnTo>
                <a:lnTo>
                  <a:pt x="124205" y="237998"/>
                </a:lnTo>
                <a:lnTo>
                  <a:pt x="144076" y="237998"/>
                </a:lnTo>
                <a:lnTo>
                  <a:pt x="147446" y="237362"/>
                </a:lnTo>
                <a:lnTo>
                  <a:pt x="207574" y="237362"/>
                </a:lnTo>
                <a:lnTo>
                  <a:pt x="205993" y="231902"/>
                </a:lnTo>
                <a:lnTo>
                  <a:pt x="204215" y="224281"/>
                </a:lnTo>
                <a:lnTo>
                  <a:pt x="202056" y="216789"/>
                </a:lnTo>
                <a:lnTo>
                  <a:pt x="201294" y="214375"/>
                </a:lnTo>
                <a:lnTo>
                  <a:pt x="201549" y="212725"/>
                </a:lnTo>
                <a:lnTo>
                  <a:pt x="208152" y="207390"/>
                </a:lnTo>
                <a:lnTo>
                  <a:pt x="212216" y="203200"/>
                </a:lnTo>
                <a:lnTo>
                  <a:pt x="213660" y="201168"/>
                </a:lnTo>
                <a:close/>
              </a:path>
              <a:path w="264795" h="264160">
                <a:moveTo>
                  <a:pt x="207574" y="237362"/>
                </a:moveTo>
                <a:lnTo>
                  <a:pt x="147446" y="237362"/>
                </a:lnTo>
                <a:lnTo>
                  <a:pt x="148843" y="238759"/>
                </a:lnTo>
                <a:lnTo>
                  <a:pt x="150367" y="241046"/>
                </a:lnTo>
                <a:lnTo>
                  <a:pt x="154558" y="247523"/>
                </a:lnTo>
                <a:lnTo>
                  <a:pt x="159003" y="253746"/>
                </a:lnTo>
                <a:lnTo>
                  <a:pt x="163067" y="260096"/>
                </a:lnTo>
                <a:lnTo>
                  <a:pt x="164337" y="262000"/>
                </a:lnTo>
                <a:lnTo>
                  <a:pt x="165226" y="262255"/>
                </a:lnTo>
                <a:lnTo>
                  <a:pt x="167258" y="261365"/>
                </a:lnTo>
                <a:lnTo>
                  <a:pt x="196566" y="248042"/>
                </a:lnTo>
                <a:lnTo>
                  <a:pt x="208661" y="242697"/>
                </a:lnTo>
                <a:lnTo>
                  <a:pt x="208787" y="241553"/>
                </a:lnTo>
                <a:lnTo>
                  <a:pt x="207574" y="237362"/>
                </a:lnTo>
                <a:close/>
              </a:path>
              <a:path w="264795" h="264160">
                <a:moveTo>
                  <a:pt x="144076" y="237998"/>
                </a:moveTo>
                <a:lnTo>
                  <a:pt x="124205" y="237998"/>
                </a:lnTo>
                <a:lnTo>
                  <a:pt x="132968" y="239014"/>
                </a:lnTo>
                <a:lnTo>
                  <a:pt x="138683" y="239014"/>
                </a:lnTo>
                <a:lnTo>
                  <a:pt x="144076" y="237998"/>
                </a:lnTo>
                <a:close/>
              </a:path>
              <a:path w="264795" h="264160">
                <a:moveTo>
                  <a:pt x="17652" y="62611"/>
                </a:moveTo>
                <a:lnTo>
                  <a:pt x="16637" y="63118"/>
                </a:lnTo>
                <a:lnTo>
                  <a:pt x="15701" y="65531"/>
                </a:lnTo>
                <a:lnTo>
                  <a:pt x="12084" y="75384"/>
                </a:lnTo>
                <a:lnTo>
                  <a:pt x="8350" y="85328"/>
                </a:lnTo>
                <a:lnTo>
                  <a:pt x="672" y="105409"/>
                </a:lnTo>
                <a:lnTo>
                  <a:pt x="0" y="107315"/>
                </a:lnTo>
                <a:lnTo>
                  <a:pt x="253" y="108458"/>
                </a:lnTo>
                <a:lnTo>
                  <a:pt x="2539" y="109600"/>
                </a:lnTo>
                <a:lnTo>
                  <a:pt x="9270" y="113284"/>
                </a:lnTo>
                <a:lnTo>
                  <a:pt x="15748" y="117221"/>
                </a:lnTo>
                <a:lnTo>
                  <a:pt x="22351" y="121031"/>
                </a:lnTo>
                <a:lnTo>
                  <a:pt x="24891" y="122428"/>
                </a:lnTo>
                <a:lnTo>
                  <a:pt x="26034" y="123952"/>
                </a:lnTo>
                <a:lnTo>
                  <a:pt x="25018" y="132842"/>
                </a:lnTo>
                <a:lnTo>
                  <a:pt x="25400" y="138684"/>
                </a:lnTo>
                <a:lnTo>
                  <a:pt x="26288" y="144272"/>
                </a:lnTo>
                <a:lnTo>
                  <a:pt x="26669" y="146939"/>
                </a:lnTo>
                <a:lnTo>
                  <a:pt x="25907" y="148336"/>
                </a:lnTo>
                <a:lnTo>
                  <a:pt x="23749" y="149733"/>
                </a:lnTo>
                <a:lnTo>
                  <a:pt x="17144" y="153924"/>
                </a:lnTo>
                <a:lnTo>
                  <a:pt x="10667" y="158623"/>
                </a:lnTo>
                <a:lnTo>
                  <a:pt x="3937" y="162814"/>
                </a:lnTo>
                <a:lnTo>
                  <a:pt x="2031" y="164084"/>
                </a:lnTo>
                <a:lnTo>
                  <a:pt x="1904" y="164973"/>
                </a:lnTo>
                <a:lnTo>
                  <a:pt x="2793" y="167005"/>
                </a:lnTo>
                <a:lnTo>
                  <a:pt x="7266" y="176742"/>
                </a:lnTo>
                <a:lnTo>
                  <a:pt x="11715" y="186515"/>
                </a:lnTo>
                <a:lnTo>
                  <a:pt x="18316" y="201295"/>
                </a:lnTo>
                <a:lnTo>
                  <a:pt x="20446" y="206121"/>
                </a:lnTo>
                <a:lnTo>
                  <a:pt x="21589" y="208534"/>
                </a:lnTo>
                <a:lnTo>
                  <a:pt x="22605" y="208406"/>
                </a:lnTo>
                <a:lnTo>
                  <a:pt x="24764" y="207899"/>
                </a:lnTo>
                <a:lnTo>
                  <a:pt x="32257" y="205740"/>
                </a:lnTo>
                <a:lnTo>
                  <a:pt x="39877" y="203834"/>
                </a:lnTo>
                <a:lnTo>
                  <a:pt x="47370" y="201803"/>
                </a:lnTo>
                <a:lnTo>
                  <a:pt x="49656" y="201295"/>
                </a:lnTo>
                <a:lnTo>
                  <a:pt x="50800" y="201168"/>
                </a:lnTo>
                <a:lnTo>
                  <a:pt x="213660" y="201168"/>
                </a:lnTo>
                <a:lnTo>
                  <a:pt x="215645" y="198374"/>
                </a:lnTo>
                <a:lnTo>
                  <a:pt x="217424" y="195961"/>
                </a:lnTo>
                <a:lnTo>
                  <a:pt x="219328" y="195580"/>
                </a:lnTo>
                <a:lnTo>
                  <a:pt x="249738" y="195580"/>
                </a:lnTo>
                <a:lnTo>
                  <a:pt x="250810" y="192659"/>
                </a:lnTo>
                <a:lnTo>
                  <a:pt x="132206" y="192659"/>
                </a:lnTo>
                <a:lnTo>
                  <a:pt x="108577" y="187888"/>
                </a:lnTo>
                <a:lnTo>
                  <a:pt x="89281" y="174878"/>
                </a:lnTo>
                <a:lnTo>
                  <a:pt x="76271" y="155582"/>
                </a:lnTo>
                <a:lnTo>
                  <a:pt x="71500" y="131953"/>
                </a:lnTo>
                <a:lnTo>
                  <a:pt x="76271" y="108323"/>
                </a:lnTo>
                <a:lnTo>
                  <a:pt x="89281" y="89027"/>
                </a:lnTo>
                <a:lnTo>
                  <a:pt x="108577" y="76017"/>
                </a:lnTo>
                <a:lnTo>
                  <a:pt x="132206" y="71247"/>
                </a:lnTo>
                <a:lnTo>
                  <a:pt x="249938" y="71247"/>
                </a:lnTo>
                <a:lnTo>
                  <a:pt x="248625" y="68325"/>
                </a:lnTo>
                <a:lnTo>
                  <a:pt x="45084" y="68325"/>
                </a:lnTo>
                <a:lnTo>
                  <a:pt x="35051" y="66293"/>
                </a:lnTo>
                <a:lnTo>
                  <a:pt x="27431" y="64896"/>
                </a:lnTo>
                <a:lnTo>
                  <a:pt x="20065" y="63246"/>
                </a:lnTo>
                <a:lnTo>
                  <a:pt x="17652" y="62611"/>
                </a:lnTo>
                <a:close/>
              </a:path>
              <a:path w="264795" h="264160">
                <a:moveTo>
                  <a:pt x="249738" y="195580"/>
                </a:moveTo>
                <a:lnTo>
                  <a:pt x="219328" y="195580"/>
                </a:lnTo>
                <a:lnTo>
                  <a:pt x="221868" y="196087"/>
                </a:lnTo>
                <a:lnTo>
                  <a:pt x="229362" y="197739"/>
                </a:lnTo>
                <a:lnTo>
                  <a:pt x="236981" y="199009"/>
                </a:lnTo>
                <a:lnTo>
                  <a:pt x="244348" y="200659"/>
                </a:lnTo>
                <a:lnTo>
                  <a:pt x="246761" y="201295"/>
                </a:lnTo>
                <a:lnTo>
                  <a:pt x="247776" y="200787"/>
                </a:lnTo>
                <a:lnTo>
                  <a:pt x="248712" y="198374"/>
                </a:lnTo>
                <a:lnTo>
                  <a:pt x="249738" y="195580"/>
                </a:lnTo>
                <a:close/>
              </a:path>
              <a:path w="264795" h="264160">
                <a:moveTo>
                  <a:pt x="249938" y="71247"/>
                </a:moveTo>
                <a:lnTo>
                  <a:pt x="132206" y="71247"/>
                </a:lnTo>
                <a:lnTo>
                  <a:pt x="155836" y="76017"/>
                </a:lnTo>
                <a:lnTo>
                  <a:pt x="175133" y="89027"/>
                </a:lnTo>
                <a:lnTo>
                  <a:pt x="188142" y="108323"/>
                </a:lnTo>
                <a:lnTo>
                  <a:pt x="192912" y="131953"/>
                </a:lnTo>
                <a:lnTo>
                  <a:pt x="188142" y="155582"/>
                </a:lnTo>
                <a:lnTo>
                  <a:pt x="175132" y="174878"/>
                </a:lnTo>
                <a:lnTo>
                  <a:pt x="155836" y="187888"/>
                </a:lnTo>
                <a:lnTo>
                  <a:pt x="132206" y="192659"/>
                </a:lnTo>
                <a:lnTo>
                  <a:pt x="250810" y="192659"/>
                </a:lnTo>
                <a:lnTo>
                  <a:pt x="252329" y="188521"/>
                </a:lnTo>
                <a:lnTo>
                  <a:pt x="256063" y="178577"/>
                </a:lnTo>
                <a:lnTo>
                  <a:pt x="263696" y="158623"/>
                </a:lnTo>
                <a:lnTo>
                  <a:pt x="264413" y="156590"/>
                </a:lnTo>
                <a:lnTo>
                  <a:pt x="264159" y="155448"/>
                </a:lnTo>
                <a:lnTo>
                  <a:pt x="262000" y="154305"/>
                </a:lnTo>
                <a:lnTo>
                  <a:pt x="255269" y="150622"/>
                </a:lnTo>
                <a:lnTo>
                  <a:pt x="248665" y="146684"/>
                </a:lnTo>
                <a:lnTo>
                  <a:pt x="242062" y="142875"/>
                </a:lnTo>
                <a:lnTo>
                  <a:pt x="239521" y="141478"/>
                </a:lnTo>
                <a:lnTo>
                  <a:pt x="238378" y="139953"/>
                </a:lnTo>
                <a:lnTo>
                  <a:pt x="239394" y="131064"/>
                </a:lnTo>
                <a:lnTo>
                  <a:pt x="239013" y="125222"/>
                </a:lnTo>
                <a:lnTo>
                  <a:pt x="238125" y="119634"/>
                </a:lnTo>
                <a:lnTo>
                  <a:pt x="237743" y="117093"/>
                </a:lnTo>
                <a:lnTo>
                  <a:pt x="238505" y="115570"/>
                </a:lnTo>
                <a:lnTo>
                  <a:pt x="240664" y="114173"/>
                </a:lnTo>
                <a:lnTo>
                  <a:pt x="247268" y="109981"/>
                </a:lnTo>
                <a:lnTo>
                  <a:pt x="253745" y="105409"/>
                </a:lnTo>
                <a:lnTo>
                  <a:pt x="260476" y="101092"/>
                </a:lnTo>
                <a:lnTo>
                  <a:pt x="262381" y="99822"/>
                </a:lnTo>
                <a:lnTo>
                  <a:pt x="262508" y="98933"/>
                </a:lnTo>
                <a:lnTo>
                  <a:pt x="261619" y="96900"/>
                </a:lnTo>
                <a:lnTo>
                  <a:pt x="257147" y="87163"/>
                </a:lnTo>
                <a:lnTo>
                  <a:pt x="252698" y="77390"/>
                </a:lnTo>
                <a:lnTo>
                  <a:pt x="249938" y="71247"/>
                </a:lnTo>
                <a:close/>
              </a:path>
              <a:path w="264795" h="264160">
                <a:moveTo>
                  <a:pt x="99187" y="1650"/>
                </a:moveTo>
                <a:lnTo>
                  <a:pt x="97154" y="2540"/>
                </a:lnTo>
                <a:lnTo>
                  <a:pt x="87417" y="7012"/>
                </a:lnTo>
                <a:lnTo>
                  <a:pt x="58038" y="20193"/>
                </a:lnTo>
                <a:lnTo>
                  <a:pt x="55752" y="21336"/>
                </a:lnTo>
                <a:lnTo>
                  <a:pt x="55752" y="22352"/>
                </a:lnTo>
                <a:lnTo>
                  <a:pt x="56297" y="24637"/>
                </a:lnTo>
                <a:lnTo>
                  <a:pt x="58419" y="32003"/>
                </a:lnTo>
                <a:lnTo>
                  <a:pt x="60198" y="39624"/>
                </a:lnTo>
                <a:lnTo>
                  <a:pt x="62356" y="47117"/>
                </a:lnTo>
                <a:lnTo>
                  <a:pt x="63118" y="49530"/>
                </a:lnTo>
                <a:lnTo>
                  <a:pt x="62864" y="51181"/>
                </a:lnTo>
                <a:lnTo>
                  <a:pt x="56261" y="56515"/>
                </a:lnTo>
                <a:lnTo>
                  <a:pt x="52196" y="60833"/>
                </a:lnTo>
                <a:lnTo>
                  <a:pt x="48767" y="65531"/>
                </a:lnTo>
                <a:lnTo>
                  <a:pt x="46989" y="68072"/>
                </a:lnTo>
                <a:lnTo>
                  <a:pt x="45084" y="68325"/>
                </a:lnTo>
                <a:lnTo>
                  <a:pt x="248625" y="68325"/>
                </a:lnTo>
                <a:lnTo>
                  <a:pt x="246206" y="62865"/>
                </a:lnTo>
                <a:lnTo>
                  <a:pt x="214502" y="62865"/>
                </a:lnTo>
                <a:lnTo>
                  <a:pt x="213105" y="62484"/>
                </a:lnTo>
                <a:lnTo>
                  <a:pt x="211708" y="60833"/>
                </a:lnTo>
                <a:lnTo>
                  <a:pt x="208025" y="56261"/>
                </a:lnTo>
                <a:lnTo>
                  <a:pt x="203580" y="52324"/>
                </a:lnTo>
                <a:lnTo>
                  <a:pt x="198881" y="48895"/>
                </a:lnTo>
                <a:lnTo>
                  <a:pt x="196341" y="46990"/>
                </a:lnTo>
                <a:lnTo>
                  <a:pt x="195833" y="45084"/>
                </a:lnTo>
                <a:lnTo>
                  <a:pt x="196341" y="42290"/>
                </a:lnTo>
                <a:lnTo>
                  <a:pt x="197992" y="34798"/>
                </a:lnTo>
                <a:lnTo>
                  <a:pt x="199262" y="27305"/>
                </a:lnTo>
                <a:lnTo>
                  <a:pt x="199473" y="26415"/>
                </a:lnTo>
                <a:lnTo>
                  <a:pt x="117348" y="26415"/>
                </a:lnTo>
                <a:lnTo>
                  <a:pt x="115824" y="25781"/>
                </a:lnTo>
                <a:lnTo>
                  <a:pt x="114426" y="23621"/>
                </a:lnTo>
                <a:lnTo>
                  <a:pt x="110236" y="16890"/>
                </a:lnTo>
                <a:lnTo>
                  <a:pt x="105663" y="10414"/>
                </a:lnTo>
                <a:lnTo>
                  <a:pt x="101345" y="3683"/>
                </a:lnTo>
                <a:lnTo>
                  <a:pt x="100075" y="1905"/>
                </a:lnTo>
                <a:lnTo>
                  <a:pt x="99187" y="1650"/>
                </a:lnTo>
                <a:close/>
              </a:path>
              <a:path w="264795" h="264160">
                <a:moveTo>
                  <a:pt x="242950" y="55499"/>
                </a:moveTo>
                <a:lnTo>
                  <a:pt x="241807" y="55499"/>
                </a:lnTo>
                <a:lnTo>
                  <a:pt x="239649" y="56134"/>
                </a:lnTo>
                <a:lnTo>
                  <a:pt x="232028" y="58293"/>
                </a:lnTo>
                <a:lnTo>
                  <a:pt x="224281" y="60071"/>
                </a:lnTo>
                <a:lnTo>
                  <a:pt x="216662" y="62230"/>
                </a:lnTo>
                <a:lnTo>
                  <a:pt x="214502" y="62865"/>
                </a:lnTo>
                <a:lnTo>
                  <a:pt x="246206" y="62865"/>
                </a:lnTo>
                <a:lnTo>
                  <a:pt x="242950" y="55499"/>
                </a:lnTo>
                <a:close/>
              </a:path>
              <a:path w="264795" h="264160">
                <a:moveTo>
                  <a:pt x="131317" y="24892"/>
                </a:moveTo>
                <a:lnTo>
                  <a:pt x="125475" y="25018"/>
                </a:lnTo>
                <a:lnTo>
                  <a:pt x="119887" y="25908"/>
                </a:lnTo>
                <a:lnTo>
                  <a:pt x="117348" y="26415"/>
                </a:lnTo>
                <a:lnTo>
                  <a:pt x="199473" y="26415"/>
                </a:lnTo>
                <a:lnTo>
                  <a:pt x="199624" y="25781"/>
                </a:lnTo>
                <a:lnTo>
                  <a:pt x="140207" y="25781"/>
                </a:lnTo>
                <a:lnTo>
                  <a:pt x="136905" y="25527"/>
                </a:lnTo>
                <a:lnTo>
                  <a:pt x="131317" y="24892"/>
                </a:lnTo>
                <a:close/>
              </a:path>
              <a:path w="264795" h="264160">
                <a:moveTo>
                  <a:pt x="156209" y="0"/>
                </a:moveTo>
                <a:lnTo>
                  <a:pt x="155448" y="634"/>
                </a:lnTo>
                <a:lnTo>
                  <a:pt x="154558" y="2286"/>
                </a:lnTo>
                <a:lnTo>
                  <a:pt x="150875" y="8890"/>
                </a:lnTo>
                <a:lnTo>
                  <a:pt x="146938" y="15493"/>
                </a:lnTo>
                <a:lnTo>
                  <a:pt x="143128" y="22098"/>
                </a:lnTo>
                <a:lnTo>
                  <a:pt x="141731" y="24637"/>
                </a:lnTo>
                <a:lnTo>
                  <a:pt x="140207" y="25781"/>
                </a:lnTo>
                <a:lnTo>
                  <a:pt x="199624" y="25781"/>
                </a:lnTo>
                <a:lnTo>
                  <a:pt x="201040" y="19812"/>
                </a:lnTo>
                <a:lnTo>
                  <a:pt x="201549" y="17399"/>
                </a:lnTo>
                <a:lnTo>
                  <a:pt x="201040" y="16383"/>
                </a:lnTo>
                <a:lnTo>
                  <a:pt x="198754" y="15493"/>
                </a:lnTo>
                <a:lnTo>
                  <a:pt x="159003" y="508"/>
                </a:lnTo>
                <a:lnTo>
                  <a:pt x="157987" y="253"/>
                </a:lnTo>
                <a:lnTo>
                  <a:pt x="157606" y="127"/>
                </a:lnTo>
                <a:lnTo>
                  <a:pt x="156209" y="0"/>
                </a:lnTo>
                <a:close/>
              </a:path>
            </a:pathLst>
          </a:custGeom>
          <a:solidFill>
            <a:srgbClr val="34A4DA"/>
          </a:solidFill>
        </p:spPr>
        <p:txBody>
          <a:bodyPr wrap="square" lIns="0" tIns="0" rIns="0" bIns="0" rtlCol="0"/>
          <a:lstStyle/>
          <a:p>
            <a:endParaRPr sz="1905">
              <a:solidFill>
                <a:prstClr val="black"/>
              </a:solidFill>
            </a:endParaRPr>
          </a:p>
        </p:txBody>
      </p:sp>
      <p:sp>
        <p:nvSpPr>
          <p:cNvPr id="88" name="object 88"/>
          <p:cNvSpPr/>
          <p:nvPr/>
        </p:nvSpPr>
        <p:spPr>
          <a:xfrm>
            <a:off x="9028264" y="5280919"/>
            <a:ext cx="861639" cy="448967"/>
          </a:xfrm>
          <a:custGeom>
            <a:avLst/>
            <a:gdLst/>
            <a:ahLst/>
            <a:cxnLst/>
            <a:rect l="l" t="t" r="r" b="b"/>
            <a:pathLst>
              <a:path w="814070" h="424179">
                <a:moveTo>
                  <a:pt x="612901" y="0"/>
                </a:moveTo>
                <a:lnTo>
                  <a:pt x="612901" y="103631"/>
                </a:lnTo>
                <a:lnTo>
                  <a:pt x="0" y="103631"/>
                </a:lnTo>
                <a:lnTo>
                  <a:pt x="0" y="320014"/>
                </a:lnTo>
                <a:lnTo>
                  <a:pt x="612901" y="320014"/>
                </a:lnTo>
                <a:lnTo>
                  <a:pt x="612901" y="423672"/>
                </a:lnTo>
                <a:lnTo>
                  <a:pt x="813816" y="211835"/>
                </a:lnTo>
                <a:lnTo>
                  <a:pt x="612901" y="0"/>
                </a:lnTo>
                <a:close/>
              </a:path>
            </a:pathLst>
          </a:custGeom>
          <a:solidFill>
            <a:srgbClr val="34A4DA"/>
          </a:solidFill>
        </p:spPr>
        <p:txBody>
          <a:bodyPr wrap="square" lIns="0" tIns="0" rIns="0" bIns="0" rtlCol="0"/>
          <a:lstStyle/>
          <a:p>
            <a:endParaRPr sz="1905">
              <a:solidFill>
                <a:prstClr val="black"/>
              </a:solidFill>
            </a:endParaRPr>
          </a:p>
        </p:txBody>
      </p:sp>
      <p:sp>
        <p:nvSpPr>
          <p:cNvPr id="89" name="object 89"/>
          <p:cNvSpPr txBox="1"/>
          <p:nvPr/>
        </p:nvSpPr>
        <p:spPr>
          <a:xfrm>
            <a:off x="9173420" y="5400786"/>
            <a:ext cx="485394" cy="198239"/>
          </a:xfrm>
          <a:prstGeom prst="rect">
            <a:avLst/>
          </a:prstGeom>
        </p:spPr>
        <p:txBody>
          <a:bodyPr vert="horz" wrap="square" lIns="0" tIns="13442" rIns="0" bIns="0" rtlCol="0">
            <a:spAutoFit/>
          </a:bodyPr>
          <a:lstStyle/>
          <a:p>
            <a:pPr marL="13442">
              <a:spcBef>
                <a:spcPts val="106"/>
              </a:spcBef>
            </a:pPr>
            <a:r>
              <a:rPr sz="1200" spc="-53" dirty="0">
                <a:solidFill>
                  <a:srgbClr val="FFFFFF"/>
                </a:solidFill>
                <a:cs typeface="Arial"/>
              </a:rPr>
              <a:t>de</a:t>
            </a:r>
            <a:r>
              <a:rPr sz="1200" spc="-32" dirty="0">
                <a:solidFill>
                  <a:srgbClr val="FFFFFF"/>
                </a:solidFill>
                <a:cs typeface="Arial"/>
              </a:rPr>
              <a:t>plo</a:t>
            </a:r>
            <a:r>
              <a:rPr sz="1200" spc="-53" dirty="0">
                <a:solidFill>
                  <a:srgbClr val="FFFFFF"/>
                </a:solidFill>
                <a:cs typeface="Arial"/>
              </a:rPr>
              <a:t>y</a:t>
            </a:r>
            <a:endParaRPr sz="1200" dirty="0">
              <a:solidFill>
                <a:prstClr val="black"/>
              </a:solidFill>
              <a:cs typeface="Arial"/>
            </a:endParaRPr>
          </a:p>
        </p:txBody>
      </p:sp>
      <p:sp>
        <p:nvSpPr>
          <p:cNvPr id="90" name="object 90"/>
          <p:cNvSpPr/>
          <p:nvPr/>
        </p:nvSpPr>
        <p:spPr>
          <a:xfrm>
            <a:off x="9283125" y="5073373"/>
            <a:ext cx="279596" cy="276908"/>
          </a:xfrm>
          <a:custGeom>
            <a:avLst/>
            <a:gdLst/>
            <a:ahLst/>
            <a:cxnLst/>
            <a:rect l="l" t="t" r="r" b="b"/>
            <a:pathLst>
              <a:path w="264159" h="261620">
                <a:moveTo>
                  <a:pt x="169799" y="240029"/>
                </a:moveTo>
                <a:lnTo>
                  <a:pt x="93852" y="240029"/>
                </a:lnTo>
                <a:lnTo>
                  <a:pt x="111505" y="243839"/>
                </a:lnTo>
                <a:lnTo>
                  <a:pt x="113537" y="245109"/>
                </a:lnTo>
                <a:lnTo>
                  <a:pt x="115443" y="246379"/>
                </a:lnTo>
                <a:lnTo>
                  <a:pt x="115950" y="248919"/>
                </a:lnTo>
                <a:lnTo>
                  <a:pt x="118109" y="257809"/>
                </a:lnTo>
                <a:lnTo>
                  <a:pt x="118618" y="260350"/>
                </a:lnTo>
                <a:lnTo>
                  <a:pt x="119125" y="261619"/>
                </a:lnTo>
                <a:lnTo>
                  <a:pt x="144652" y="261619"/>
                </a:lnTo>
                <a:lnTo>
                  <a:pt x="145033" y="260350"/>
                </a:lnTo>
                <a:lnTo>
                  <a:pt x="145541" y="257809"/>
                </a:lnTo>
                <a:lnTo>
                  <a:pt x="147700" y="248919"/>
                </a:lnTo>
                <a:lnTo>
                  <a:pt x="148208" y="246379"/>
                </a:lnTo>
                <a:lnTo>
                  <a:pt x="150113" y="245109"/>
                </a:lnTo>
                <a:lnTo>
                  <a:pt x="152146" y="243839"/>
                </a:lnTo>
                <a:lnTo>
                  <a:pt x="169799" y="240029"/>
                </a:lnTo>
                <a:close/>
              </a:path>
              <a:path w="264159" h="261620">
                <a:moveTo>
                  <a:pt x="91312" y="240029"/>
                </a:moveTo>
                <a:lnTo>
                  <a:pt x="58420" y="240029"/>
                </a:lnTo>
                <a:lnTo>
                  <a:pt x="61722" y="242569"/>
                </a:lnTo>
                <a:lnTo>
                  <a:pt x="77470" y="250189"/>
                </a:lnTo>
                <a:lnTo>
                  <a:pt x="80772" y="252729"/>
                </a:lnTo>
                <a:lnTo>
                  <a:pt x="81025" y="252729"/>
                </a:lnTo>
                <a:lnTo>
                  <a:pt x="83565" y="248919"/>
                </a:lnTo>
                <a:lnTo>
                  <a:pt x="89915" y="242569"/>
                </a:lnTo>
                <a:lnTo>
                  <a:pt x="91312" y="240029"/>
                </a:lnTo>
                <a:close/>
              </a:path>
              <a:path w="264159" h="261620">
                <a:moveTo>
                  <a:pt x="205104" y="240029"/>
                </a:moveTo>
                <a:lnTo>
                  <a:pt x="172338" y="240029"/>
                </a:lnTo>
                <a:lnTo>
                  <a:pt x="173608" y="242569"/>
                </a:lnTo>
                <a:lnTo>
                  <a:pt x="180085" y="248919"/>
                </a:lnTo>
                <a:lnTo>
                  <a:pt x="181482" y="251459"/>
                </a:lnTo>
                <a:lnTo>
                  <a:pt x="182625" y="252729"/>
                </a:lnTo>
                <a:lnTo>
                  <a:pt x="184276" y="251459"/>
                </a:lnTo>
                <a:lnTo>
                  <a:pt x="186181" y="250189"/>
                </a:lnTo>
                <a:lnTo>
                  <a:pt x="201929" y="242569"/>
                </a:lnTo>
                <a:lnTo>
                  <a:pt x="203580" y="241300"/>
                </a:lnTo>
                <a:lnTo>
                  <a:pt x="205104" y="240029"/>
                </a:lnTo>
                <a:close/>
              </a:path>
              <a:path w="264159" h="261620">
                <a:moveTo>
                  <a:pt x="219201" y="208279"/>
                </a:moveTo>
                <a:lnTo>
                  <a:pt x="44450" y="208279"/>
                </a:lnTo>
                <a:lnTo>
                  <a:pt x="47116" y="209550"/>
                </a:lnTo>
                <a:lnTo>
                  <a:pt x="59816" y="220979"/>
                </a:lnTo>
                <a:lnTo>
                  <a:pt x="61340" y="222250"/>
                </a:lnTo>
                <a:lnTo>
                  <a:pt x="62229" y="224789"/>
                </a:lnTo>
                <a:lnTo>
                  <a:pt x="61849" y="227329"/>
                </a:lnTo>
                <a:lnTo>
                  <a:pt x="58674" y="238759"/>
                </a:lnTo>
                <a:lnTo>
                  <a:pt x="58293" y="240029"/>
                </a:lnTo>
                <a:lnTo>
                  <a:pt x="205231" y="240029"/>
                </a:lnTo>
                <a:lnTo>
                  <a:pt x="204977" y="238759"/>
                </a:lnTo>
                <a:lnTo>
                  <a:pt x="201295" y="224789"/>
                </a:lnTo>
                <a:lnTo>
                  <a:pt x="202183" y="222250"/>
                </a:lnTo>
                <a:lnTo>
                  <a:pt x="203834" y="220979"/>
                </a:lnTo>
                <a:lnTo>
                  <a:pt x="216534" y="209550"/>
                </a:lnTo>
                <a:lnTo>
                  <a:pt x="219201" y="208279"/>
                </a:lnTo>
                <a:close/>
              </a:path>
              <a:path w="264159" h="261620">
                <a:moveTo>
                  <a:pt x="248157" y="193039"/>
                </a:moveTo>
                <a:lnTo>
                  <a:pt x="15494" y="193039"/>
                </a:lnTo>
                <a:lnTo>
                  <a:pt x="16382" y="194309"/>
                </a:lnTo>
                <a:lnTo>
                  <a:pt x="17399" y="195579"/>
                </a:lnTo>
                <a:lnTo>
                  <a:pt x="27558" y="210819"/>
                </a:lnTo>
                <a:lnTo>
                  <a:pt x="28701" y="212089"/>
                </a:lnTo>
                <a:lnTo>
                  <a:pt x="29845" y="214629"/>
                </a:lnTo>
                <a:lnTo>
                  <a:pt x="31496" y="213359"/>
                </a:lnTo>
                <a:lnTo>
                  <a:pt x="33274" y="213359"/>
                </a:lnTo>
                <a:lnTo>
                  <a:pt x="44450" y="208279"/>
                </a:lnTo>
                <a:lnTo>
                  <a:pt x="237786" y="208279"/>
                </a:lnTo>
                <a:lnTo>
                  <a:pt x="246252" y="195579"/>
                </a:lnTo>
                <a:lnTo>
                  <a:pt x="247269" y="194309"/>
                </a:lnTo>
                <a:lnTo>
                  <a:pt x="248157" y="193039"/>
                </a:lnTo>
                <a:close/>
              </a:path>
              <a:path w="264159" h="261620">
                <a:moveTo>
                  <a:pt x="237786" y="208279"/>
                </a:moveTo>
                <a:lnTo>
                  <a:pt x="219201" y="208279"/>
                </a:lnTo>
                <a:lnTo>
                  <a:pt x="220979" y="209550"/>
                </a:lnTo>
                <a:lnTo>
                  <a:pt x="230250" y="213359"/>
                </a:lnTo>
                <a:lnTo>
                  <a:pt x="232155" y="213359"/>
                </a:lnTo>
                <a:lnTo>
                  <a:pt x="233806" y="214629"/>
                </a:lnTo>
                <a:lnTo>
                  <a:pt x="234950" y="212089"/>
                </a:lnTo>
                <a:lnTo>
                  <a:pt x="236093" y="210819"/>
                </a:lnTo>
                <a:lnTo>
                  <a:pt x="237786" y="208279"/>
                </a:lnTo>
                <a:close/>
              </a:path>
              <a:path w="264159" h="261620">
                <a:moveTo>
                  <a:pt x="18923" y="69850"/>
                </a:moveTo>
                <a:lnTo>
                  <a:pt x="15112" y="69850"/>
                </a:lnTo>
                <a:lnTo>
                  <a:pt x="14477" y="71119"/>
                </a:lnTo>
                <a:lnTo>
                  <a:pt x="13588" y="72389"/>
                </a:lnTo>
                <a:lnTo>
                  <a:pt x="6350" y="91439"/>
                </a:lnTo>
                <a:lnTo>
                  <a:pt x="5079" y="93979"/>
                </a:lnTo>
                <a:lnTo>
                  <a:pt x="5079" y="95250"/>
                </a:lnTo>
                <a:lnTo>
                  <a:pt x="8000" y="96519"/>
                </a:lnTo>
                <a:lnTo>
                  <a:pt x="16890" y="102869"/>
                </a:lnTo>
                <a:lnTo>
                  <a:pt x="18541" y="104139"/>
                </a:lnTo>
                <a:lnTo>
                  <a:pt x="19557" y="106679"/>
                </a:lnTo>
                <a:lnTo>
                  <a:pt x="19176" y="107950"/>
                </a:lnTo>
                <a:lnTo>
                  <a:pt x="17272" y="120650"/>
                </a:lnTo>
                <a:lnTo>
                  <a:pt x="17145" y="123189"/>
                </a:lnTo>
                <a:lnTo>
                  <a:pt x="15366" y="124459"/>
                </a:lnTo>
                <a:lnTo>
                  <a:pt x="13461" y="125729"/>
                </a:lnTo>
                <a:lnTo>
                  <a:pt x="3428" y="129539"/>
                </a:lnTo>
                <a:lnTo>
                  <a:pt x="1524" y="129539"/>
                </a:lnTo>
                <a:lnTo>
                  <a:pt x="0" y="130809"/>
                </a:lnTo>
                <a:lnTo>
                  <a:pt x="126" y="132079"/>
                </a:lnTo>
                <a:lnTo>
                  <a:pt x="253" y="134619"/>
                </a:lnTo>
                <a:lnTo>
                  <a:pt x="2031" y="153669"/>
                </a:lnTo>
                <a:lnTo>
                  <a:pt x="2412" y="154939"/>
                </a:lnTo>
                <a:lnTo>
                  <a:pt x="2539" y="157479"/>
                </a:lnTo>
                <a:lnTo>
                  <a:pt x="6350" y="157479"/>
                </a:lnTo>
                <a:lnTo>
                  <a:pt x="16509" y="158750"/>
                </a:lnTo>
                <a:lnTo>
                  <a:pt x="18541" y="158750"/>
                </a:lnTo>
                <a:lnTo>
                  <a:pt x="20574" y="161289"/>
                </a:lnTo>
                <a:lnTo>
                  <a:pt x="21208" y="162559"/>
                </a:lnTo>
                <a:lnTo>
                  <a:pt x="25907" y="176529"/>
                </a:lnTo>
                <a:lnTo>
                  <a:pt x="26670" y="177800"/>
                </a:lnTo>
                <a:lnTo>
                  <a:pt x="26161" y="180339"/>
                </a:lnTo>
                <a:lnTo>
                  <a:pt x="24764" y="181609"/>
                </a:lnTo>
                <a:lnTo>
                  <a:pt x="16509" y="190500"/>
                </a:lnTo>
                <a:lnTo>
                  <a:pt x="15366" y="193039"/>
                </a:lnTo>
                <a:lnTo>
                  <a:pt x="248284" y="193039"/>
                </a:lnTo>
                <a:lnTo>
                  <a:pt x="247776" y="191769"/>
                </a:lnTo>
                <a:lnTo>
                  <a:pt x="131699" y="191769"/>
                </a:lnTo>
                <a:lnTo>
                  <a:pt x="108142" y="186689"/>
                </a:lnTo>
                <a:lnTo>
                  <a:pt x="88884" y="173989"/>
                </a:lnTo>
                <a:lnTo>
                  <a:pt x="75888" y="154939"/>
                </a:lnTo>
                <a:lnTo>
                  <a:pt x="71120" y="130809"/>
                </a:lnTo>
                <a:lnTo>
                  <a:pt x="75870" y="107950"/>
                </a:lnTo>
                <a:lnTo>
                  <a:pt x="88836" y="88900"/>
                </a:lnTo>
                <a:lnTo>
                  <a:pt x="108088" y="74929"/>
                </a:lnTo>
                <a:lnTo>
                  <a:pt x="131699" y="71119"/>
                </a:lnTo>
                <a:lnTo>
                  <a:pt x="29845" y="71119"/>
                </a:lnTo>
                <a:lnTo>
                  <a:pt x="18923" y="69850"/>
                </a:lnTo>
                <a:close/>
              </a:path>
              <a:path w="264159" h="261620">
                <a:moveTo>
                  <a:pt x="248284" y="69850"/>
                </a:moveTo>
                <a:lnTo>
                  <a:pt x="246506" y="69850"/>
                </a:lnTo>
                <a:lnTo>
                  <a:pt x="233552" y="71119"/>
                </a:lnTo>
                <a:lnTo>
                  <a:pt x="131699" y="71119"/>
                </a:lnTo>
                <a:lnTo>
                  <a:pt x="155328" y="74929"/>
                </a:lnTo>
                <a:lnTo>
                  <a:pt x="174625" y="88900"/>
                </a:lnTo>
                <a:lnTo>
                  <a:pt x="187634" y="107950"/>
                </a:lnTo>
                <a:lnTo>
                  <a:pt x="192404" y="130809"/>
                </a:lnTo>
                <a:lnTo>
                  <a:pt x="187634" y="154939"/>
                </a:lnTo>
                <a:lnTo>
                  <a:pt x="174625" y="173989"/>
                </a:lnTo>
                <a:lnTo>
                  <a:pt x="155328" y="186689"/>
                </a:lnTo>
                <a:lnTo>
                  <a:pt x="131699" y="191769"/>
                </a:lnTo>
                <a:lnTo>
                  <a:pt x="247776" y="191769"/>
                </a:lnTo>
                <a:lnTo>
                  <a:pt x="247269" y="190500"/>
                </a:lnTo>
                <a:lnTo>
                  <a:pt x="245872" y="189229"/>
                </a:lnTo>
                <a:lnTo>
                  <a:pt x="237616" y="180339"/>
                </a:lnTo>
                <a:lnTo>
                  <a:pt x="236981" y="177800"/>
                </a:lnTo>
                <a:lnTo>
                  <a:pt x="237744" y="176529"/>
                </a:lnTo>
                <a:lnTo>
                  <a:pt x="242443" y="162559"/>
                </a:lnTo>
                <a:lnTo>
                  <a:pt x="243077" y="161289"/>
                </a:lnTo>
                <a:lnTo>
                  <a:pt x="245109" y="158750"/>
                </a:lnTo>
                <a:lnTo>
                  <a:pt x="247141" y="158750"/>
                </a:lnTo>
                <a:lnTo>
                  <a:pt x="257301" y="157479"/>
                </a:lnTo>
                <a:lnTo>
                  <a:pt x="260984" y="157479"/>
                </a:lnTo>
                <a:lnTo>
                  <a:pt x="261238" y="154939"/>
                </a:lnTo>
                <a:lnTo>
                  <a:pt x="261620" y="153669"/>
                </a:lnTo>
                <a:lnTo>
                  <a:pt x="263398" y="134619"/>
                </a:lnTo>
                <a:lnTo>
                  <a:pt x="263525" y="132079"/>
                </a:lnTo>
                <a:lnTo>
                  <a:pt x="263651" y="130809"/>
                </a:lnTo>
                <a:lnTo>
                  <a:pt x="263398" y="130809"/>
                </a:lnTo>
                <a:lnTo>
                  <a:pt x="262000" y="129539"/>
                </a:lnTo>
                <a:lnTo>
                  <a:pt x="259969" y="129539"/>
                </a:lnTo>
                <a:lnTo>
                  <a:pt x="249935" y="125729"/>
                </a:lnTo>
                <a:lnTo>
                  <a:pt x="248030" y="124459"/>
                </a:lnTo>
                <a:lnTo>
                  <a:pt x="246379" y="123189"/>
                </a:lnTo>
                <a:lnTo>
                  <a:pt x="246125" y="120650"/>
                </a:lnTo>
                <a:lnTo>
                  <a:pt x="244221" y="107950"/>
                </a:lnTo>
                <a:lnTo>
                  <a:pt x="243839" y="106679"/>
                </a:lnTo>
                <a:lnTo>
                  <a:pt x="244982" y="104139"/>
                </a:lnTo>
                <a:lnTo>
                  <a:pt x="246633" y="102869"/>
                </a:lnTo>
                <a:lnTo>
                  <a:pt x="255397" y="96519"/>
                </a:lnTo>
                <a:lnTo>
                  <a:pt x="257048" y="95250"/>
                </a:lnTo>
                <a:lnTo>
                  <a:pt x="258445" y="95250"/>
                </a:lnTo>
                <a:lnTo>
                  <a:pt x="258318" y="93979"/>
                </a:lnTo>
                <a:lnTo>
                  <a:pt x="257809" y="92709"/>
                </a:lnTo>
                <a:lnTo>
                  <a:pt x="257175" y="91439"/>
                </a:lnTo>
                <a:lnTo>
                  <a:pt x="249935" y="72389"/>
                </a:lnTo>
                <a:lnTo>
                  <a:pt x="248284" y="69850"/>
                </a:lnTo>
                <a:close/>
              </a:path>
              <a:path w="264159" h="261620">
                <a:moveTo>
                  <a:pt x="131699" y="92709"/>
                </a:moveTo>
                <a:lnTo>
                  <a:pt x="116478" y="95250"/>
                </a:lnTo>
                <a:lnTo>
                  <a:pt x="104044" y="104139"/>
                </a:lnTo>
                <a:lnTo>
                  <a:pt x="95658" y="115569"/>
                </a:lnTo>
                <a:lnTo>
                  <a:pt x="92582" y="132079"/>
                </a:lnTo>
                <a:lnTo>
                  <a:pt x="95658" y="146050"/>
                </a:lnTo>
                <a:lnTo>
                  <a:pt x="104044" y="158750"/>
                </a:lnTo>
                <a:lnTo>
                  <a:pt x="116478" y="167639"/>
                </a:lnTo>
                <a:lnTo>
                  <a:pt x="131699" y="170179"/>
                </a:lnTo>
                <a:lnTo>
                  <a:pt x="146992" y="167639"/>
                </a:lnTo>
                <a:lnTo>
                  <a:pt x="159464" y="158750"/>
                </a:lnTo>
                <a:lnTo>
                  <a:pt x="167864" y="146050"/>
                </a:lnTo>
                <a:lnTo>
                  <a:pt x="170941" y="132079"/>
                </a:lnTo>
                <a:lnTo>
                  <a:pt x="167864" y="115569"/>
                </a:lnTo>
                <a:lnTo>
                  <a:pt x="159464" y="104139"/>
                </a:lnTo>
                <a:lnTo>
                  <a:pt x="146992" y="95250"/>
                </a:lnTo>
                <a:lnTo>
                  <a:pt x="131699" y="92709"/>
                </a:lnTo>
                <a:close/>
              </a:path>
              <a:path w="264159" h="261620">
                <a:moveTo>
                  <a:pt x="58165" y="22859"/>
                </a:moveTo>
                <a:lnTo>
                  <a:pt x="56641" y="22859"/>
                </a:lnTo>
                <a:lnTo>
                  <a:pt x="55245" y="24129"/>
                </a:lnTo>
                <a:lnTo>
                  <a:pt x="37083" y="39369"/>
                </a:lnTo>
                <a:lnTo>
                  <a:pt x="35813" y="40639"/>
                </a:lnTo>
                <a:lnTo>
                  <a:pt x="36449" y="41909"/>
                </a:lnTo>
                <a:lnTo>
                  <a:pt x="37464" y="44450"/>
                </a:lnTo>
                <a:lnTo>
                  <a:pt x="42545" y="53339"/>
                </a:lnTo>
                <a:lnTo>
                  <a:pt x="43560" y="55879"/>
                </a:lnTo>
                <a:lnTo>
                  <a:pt x="43306" y="58419"/>
                </a:lnTo>
                <a:lnTo>
                  <a:pt x="42036" y="59689"/>
                </a:lnTo>
                <a:lnTo>
                  <a:pt x="35559" y="68579"/>
                </a:lnTo>
                <a:lnTo>
                  <a:pt x="34416" y="69850"/>
                </a:lnTo>
                <a:lnTo>
                  <a:pt x="31876" y="71119"/>
                </a:lnTo>
                <a:lnTo>
                  <a:pt x="231521" y="71119"/>
                </a:lnTo>
                <a:lnTo>
                  <a:pt x="228980" y="69850"/>
                </a:lnTo>
                <a:lnTo>
                  <a:pt x="227964" y="68579"/>
                </a:lnTo>
                <a:lnTo>
                  <a:pt x="221360" y="59689"/>
                </a:lnTo>
                <a:lnTo>
                  <a:pt x="220090" y="58419"/>
                </a:lnTo>
                <a:lnTo>
                  <a:pt x="219963" y="55879"/>
                </a:lnTo>
                <a:lnTo>
                  <a:pt x="220852" y="53339"/>
                </a:lnTo>
                <a:lnTo>
                  <a:pt x="226059" y="44450"/>
                </a:lnTo>
                <a:lnTo>
                  <a:pt x="227710" y="40639"/>
                </a:lnTo>
                <a:lnTo>
                  <a:pt x="226313" y="39369"/>
                </a:lnTo>
                <a:lnTo>
                  <a:pt x="224916" y="38100"/>
                </a:lnTo>
                <a:lnTo>
                  <a:pt x="217360" y="31750"/>
                </a:lnTo>
                <a:lnTo>
                  <a:pt x="70484" y="31750"/>
                </a:lnTo>
                <a:lnTo>
                  <a:pt x="68960" y="30479"/>
                </a:lnTo>
                <a:lnTo>
                  <a:pt x="59816" y="24129"/>
                </a:lnTo>
                <a:lnTo>
                  <a:pt x="58165" y="22859"/>
                </a:lnTo>
                <a:close/>
              </a:path>
              <a:path w="264159" h="261620">
                <a:moveTo>
                  <a:pt x="114680" y="0"/>
                </a:moveTo>
                <a:lnTo>
                  <a:pt x="112775" y="0"/>
                </a:lnTo>
                <a:lnTo>
                  <a:pt x="110744" y="1269"/>
                </a:lnTo>
                <a:lnTo>
                  <a:pt x="91185" y="5079"/>
                </a:lnTo>
                <a:lnTo>
                  <a:pt x="89280" y="6350"/>
                </a:lnTo>
                <a:lnTo>
                  <a:pt x="87375" y="6350"/>
                </a:lnTo>
                <a:lnTo>
                  <a:pt x="87502" y="24129"/>
                </a:lnTo>
                <a:lnTo>
                  <a:pt x="85978" y="25400"/>
                </a:lnTo>
                <a:lnTo>
                  <a:pt x="84200" y="26669"/>
                </a:lnTo>
                <a:lnTo>
                  <a:pt x="75056" y="31750"/>
                </a:lnTo>
                <a:lnTo>
                  <a:pt x="188340" y="31750"/>
                </a:lnTo>
                <a:lnTo>
                  <a:pt x="179197" y="26669"/>
                </a:lnTo>
                <a:lnTo>
                  <a:pt x="177419" y="25400"/>
                </a:lnTo>
                <a:lnTo>
                  <a:pt x="175895" y="24129"/>
                </a:lnTo>
                <a:lnTo>
                  <a:pt x="176022" y="21589"/>
                </a:lnTo>
                <a:lnTo>
                  <a:pt x="176078" y="16509"/>
                </a:lnTo>
                <a:lnTo>
                  <a:pt x="124840" y="16509"/>
                </a:lnTo>
                <a:lnTo>
                  <a:pt x="122427" y="15239"/>
                </a:lnTo>
                <a:lnTo>
                  <a:pt x="121538" y="13969"/>
                </a:lnTo>
                <a:lnTo>
                  <a:pt x="116331" y="3809"/>
                </a:lnTo>
                <a:lnTo>
                  <a:pt x="115443" y="1269"/>
                </a:lnTo>
                <a:lnTo>
                  <a:pt x="114680" y="0"/>
                </a:lnTo>
                <a:close/>
              </a:path>
              <a:path w="264159" h="261620">
                <a:moveTo>
                  <a:pt x="206755" y="22859"/>
                </a:moveTo>
                <a:lnTo>
                  <a:pt x="205231" y="22859"/>
                </a:lnTo>
                <a:lnTo>
                  <a:pt x="203580" y="24129"/>
                </a:lnTo>
                <a:lnTo>
                  <a:pt x="194436" y="30479"/>
                </a:lnTo>
                <a:lnTo>
                  <a:pt x="192912" y="31750"/>
                </a:lnTo>
                <a:lnTo>
                  <a:pt x="217360" y="31750"/>
                </a:lnTo>
                <a:lnTo>
                  <a:pt x="209803" y="25400"/>
                </a:lnTo>
                <a:lnTo>
                  <a:pt x="208152" y="24129"/>
                </a:lnTo>
                <a:lnTo>
                  <a:pt x="206755" y="22859"/>
                </a:lnTo>
                <a:close/>
              </a:path>
              <a:path w="264159" h="261620">
                <a:moveTo>
                  <a:pt x="150749" y="0"/>
                </a:moveTo>
                <a:lnTo>
                  <a:pt x="148716" y="0"/>
                </a:lnTo>
                <a:lnTo>
                  <a:pt x="147954" y="1269"/>
                </a:lnTo>
                <a:lnTo>
                  <a:pt x="141985" y="13969"/>
                </a:lnTo>
                <a:lnTo>
                  <a:pt x="140970" y="15239"/>
                </a:lnTo>
                <a:lnTo>
                  <a:pt x="138683" y="16509"/>
                </a:lnTo>
                <a:lnTo>
                  <a:pt x="176078" y="16509"/>
                </a:lnTo>
                <a:lnTo>
                  <a:pt x="176149" y="6350"/>
                </a:lnTo>
                <a:lnTo>
                  <a:pt x="174244" y="6350"/>
                </a:lnTo>
                <a:lnTo>
                  <a:pt x="172338" y="5079"/>
                </a:lnTo>
                <a:lnTo>
                  <a:pt x="152653" y="1269"/>
                </a:lnTo>
                <a:lnTo>
                  <a:pt x="150749" y="0"/>
                </a:lnTo>
                <a:close/>
              </a:path>
            </a:pathLst>
          </a:custGeom>
          <a:solidFill>
            <a:srgbClr val="34A4DA"/>
          </a:solidFill>
        </p:spPr>
        <p:txBody>
          <a:bodyPr wrap="square" lIns="0" tIns="0" rIns="0" bIns="0" rtlCol="0"/>
          <a:lstStyle/>
          <a:p>
            <a:endParaRPr sz="1905">
              <a:solidFill>
                <a:prstClr val="black"/>
              </a:solidFill>
            </a:endParaRPr>
          </a:p>
        </p:txBody>
      </p:sp>
      <p:sp>
        <p:nvSpPr>
          <p:cNvPr id="91" name="object 91"/>
          <p:cNvSpPr/>
          <p:nvPr/>
        </p:nvSpPr>
        <p:spPr>
          <a:xfrm>
            <a:off x="9975127" y="4669573"/>
            <a:ext cx="1580792" cy="1580793"/>
          </a:xfrm>
          <a:prstGeom prst="rect">
            <a:avLst/>
          </a:prstGeom>
          <a:blipFill>
            <a:blip r:embed="rId4" cstate="print"/>
            <a:stretch>
              <a:fillRect/>
            </a:stretch>
          </a:blipFill>
        </p:spPr>
        <p:txBody>
          <a:bodyPr wrap="square" lIns="0" tIns="0" rIns="0" bIns="0" rtlCol="0"/>
          <a:lstStyle/>
          <a:p>
            <a:endParaRPr sz="1905">
              <a:solidFill>
                <a:prstClr val="black"/>
              </a:solidFill>
            </a:endParaRPr>
          </a:p>
        </p:txBody>
      </p:sp>
      <p:sp>
        <p:nvSpPr>
          <p:cNvPr id="92" name="object 92"/>
          <p:cNvSpPr txBox="1"/>
          <p:nvPr/>
        </p:nvSpPr>
        <p:spPr>
          <a:xfrm>
            <a:off x="10126853" y="6376701"/>
            <a:ext cx="1394930" cy="198239"/>
          </a:xfrm>
          <a:prstGeom prst="rect">
            <a:avLst/>
          </a:prstGeom>
        </p:spPr>
        <p:txBody>
          <a:bodyPr vert="horz" wrap="square" lIns="0" tIns="13442" rIns="0" bIns="0" rtlCol="0">
            <a:spAutoFit/>
          </a:bodyPr>
          <a:lstStyle/>
          <a:p>
            <a:pPr marL="13442">
              <a:spcBef>
                <a:spcPts val="106"/>
              </a:spcBef>
            </a:pPr>
            <a:r>
              <a:rPr sz="1200" spc="-26" dirty="0">
                <a:solidFill>
                  <a:srgbClr val="34A4DA"/>
                </a:solidFill>
                <a:cs typeface="Arial"/>
              </a:rPr>
              <a:t>runtime</a:t>
            </a:r>
            <a:r>
              <a:rPr sz="1200" spc="-90" dirty="0">
                <a:solidFill>
                  <a:srgbClr val="34A4DA"/>
                </a:solidFill>
                <a:cs typeface="Arial"/>
              </a:rPr>
              <a:t> </a:t>
            </a:r>
            <a:r>
              <a:rPr sz="1200" spc="-42" dirty="0">
                <a:solidFill>
                  <a:srgbClr val="34A4DA"/>
                </a:solidFill>
                <a:cs typeface="Arial"/>
              </a:rPr>
              <a:t>environments</a:t>
            </a:r>
            <a:endParaRPr sz="1200" dirty="0">
              <a:solidFill>
                <a:prstClr val="black"/>
              </a:solidFill>
              <a:cs typeface="Arial"/>
            </a:endParaRPr>
          </a:p>
        </p:txBody>
      </p:sp>
      <p:sp>
        <p:nvSpPr>
          <p:cNvPr id="93" name="object 93"/>
          <p:cNvSpPr/>
          <p:nvPr/>
        </p:nvSpPr>
        <p:spPr>
          <a:xfrm>
            <a:off x="2005026" y="2922501"/>
            <a:ext cx="2505072" cy="1188821"/>
          </a:xfrm>
          <a:prstGeom prst="rect">
            <a:avLst/>
          </a:prstGeom>
          <a:blipFill>
            <a:blip r:embed="rId5" cstate="print"/>
            <a:stretch>
              <a:fillRect/>
            </a:stretch>
          </a:blipFill>
        </p:spPr>
        <p:txBody>
          <a:bodyPr wrap="square" lIns="0" tIns="0" rIns="0" bIns="0" rtlCol="0"/>
          <a:lstStyle/>
          <a:p>
            <a:endParaRPr sz="1905">
              <a:solidFill>
                <a:prstClr val="black"/>
              </a:solidFill>
            </a:endParaRPr>
          </a:p>
        </p:txBody>
      </p:sp>
      <p:sp>
        <p:nvSpPr>
          <p:cNvPr id="94" name="object 94"/>
          <p:cNvSpPr/>
          <p:nvPr/>
        </p:nvSpPr>
        <p:spPr>
          <a:xfrm>
            <a:off x="2227088" y="2750147"/>
            <a:ext cx="185501" cy="321267"/>
          </a:xfrm>
          <a:custGeom>
            <a:avLst/>
            <a:gdLst/>
            <a:ahLst/>
            <a:cxnLst/>
            <a:rect l="l" t="t" r="r" b="b"/>
            <a:pathLst>
              <a:path w="175260" h="303530">
                <a:moveTo>
                  <a:pt x="87630" y="0"/>
                </a:moveTo>
                <a:lnTo>
                  <a:pt x="53524" y="7000"/>
                </a:lnTo>
                <a:lnTo>
                  <a:pt x="25669" y="26098"/>
                </a:lnTo>
                <a:lnTo>
                  <a:pt x="6887" y="54435"/>
                </a:lnTo>
                <a:lnTo>
                  <a:pt x="0" y="89153"/>
                </a:lnTo>
                <a:lnTo>
                  <a:pt x="255" y="95958"/>
                </a:lnTo>
                <a:lnTo>
                  <a:pt x="1000" y="102631"/>
                </a:lnTo>
                <a:lnTo>
                  <a:pt x="2196" y="109138"/>
                </a:lnTo>
                <a:lnTo>
                  <a:pt x="3937" y="115950"/>
                </a:lnTo>
                <a:lnTo>
                  <a:pt x="4318" y="116839"/>
                </a:lnTo>
                <a:lnTo>
                  <a:pt x="5587" y="120776"/>
                </a:lnTo>
                <a:lnTo>
                  <a:pt x="29797" y="180721"/>
                </a:lnTo>
                <a:lnTo>
                  <a:pt x="44196" y="226567"/>
                </a:lnTo>
                <a:lnTo>
                  <a:pt x="45847" y="237362"/>
                </a:lnTo>
                <a:lnTo>
                  <a:pt x="46228" y="238378"/>
                </a:lnTo>
                <a:lnTo>
                  <a:pt x="47243" y="239775"/>
                </a:lnTo>
                <a:lnTo>
                  <a:pt x="128269" y="239775"/>
                </a:lnTo>
                <a:lnTo>
                  <a:pt x="129286" y="238378"/>
                </a:lnTo>
                <a:lnTo>
                  <a:pt x="129667" y="237362"/>
                </a:lnTo>
                <a:lnTo>
                  <a:pt x="131444" y="226567"/>
                </a:lnTo>
                <a:lnTo>
                  <a:pt x="137483" y="203205"/>
                </a:lnTo>
                <a:lnTo>
                  <a:pt x="150891" y="167497"/>
                </a:lnTo>
                <a:lnTo>
                  <a:pt x="164609" y="133574"/>
                </a:lnTo>
                <a:lnTo>
                  <a:pt x="171577" y="115570"/>
                </a:lnTo>
                <a:lnTo>
                  <a:pt x="171577" y="114935"/>
                </a:lnTo>
                <a:lnTo>
                  <a:pt x="173170" y="108745"/>
                </a:lnTo>
                <a:lnTo>
                  <a:pt x="174323" y="102377"/>
                </a:lnTo>
                <a:lnTo>
                  <a:pt x="175023" y="95843"/>
                </a:lnTo>
                <a:lnTo>
                  <a:pt x="175260" y="89153"/>
                </a:lnTo>
                <a:lnTo>
                  <a:pt x="168372" y="54435"/>
                </a:lnTo>
                <a:lnTo>
                  <a:pt x="149590" y="26098"/>
                </a:lnTo>
                <a:lnTo>
                  <a:pt x="121735" y="7000"/>
                </a:lnTo>
                <a:lnTo>
                  <a:pt x="87630" y="0"/>
                </a:lnTo>
                <a:close/>
              </a:path>
              <a:path w="175260" h="303530">
                <a:moveTo>
                  <a:pt x="103759" y="290957"/>
                </a:moveTo>
                <a:lnTo>
                  <a:pt x="71500" y="290957"/>
                </a:lnTo>
                <a:lnTo>
                  <a:pt x="72390" y="297814"/>
                </a:lnTo>
                <a:lnTo>
                  <a:pt x="79248" y="303275"/>
                </a:lnTo>
                <a:lnTo>
                  <a:pt x="96012" y="303275"/>
                </a:lnTo>
                <a:lnTo>
                  <a:pt x="102869" y="297814"/>
                </a:lnTo>
                <a:lnTo>
                  <a:pt x="103759" y="290957"/>
                </a:lnTo>
                <a:close/>
              </a:path>
              <a:path w="175260" h="303530">
                <a:moveTo>
                  <a:pt x="116967" y="279273"/>
                </a:moveTo>
                <a:lnTo>
                  <a:pt x="58293" y="279273"/>
                </a:lnTo>
                <a:lnTo>
                  <a:pt x="58293" y="288798"/>
                </a:lnTo>
                <a:lnTo>
                  <a:pt x="60452" y="290957"/>
                </a:lnTo>
                <a:lnTo>
                  <a:pt x="114808" y="290957"/>
                </a:lnTo>
                <a:lnTo>
                  <a:pt x="116967" y="288798"/>
                </a:lnTo>
                <a:lnTo>
                  <a:pt x="116967" y="279273"/>
                </a:lnTo>
                <a:close/>
              </a:path>
              <a:path w="175260" h="303530">
                <a:moveTo>
                  <a:pt x="127000" y="248412"/>
                </a:moveTo>
                <a:lnTo>
                  <a:pt x="48260" y="248412"/>
                </a:lnTo>
                <a:lnTo>
                  <a:pt x="48133" y="248920"/>
                </a:lnTo>
                <a:lnTo>
                  <a:pt x="48006" y="249300"/>
                </a:lnTo>
                <a:lnTo>
                  <a:pt x="48006" y="261112"/>
                </a:lnTo>
                <a:lnTo>
                  <a:pt x="50165" y="263525"/>
                </a:lnTo>
                <a:lnTo>
                  <a:pt x="52831" y="263905"/>
                </a:lnTo>
                <a:lnTo>
                  <a:pt x="52197" y="264795"/>
                </a:lnTo>
                <a:lnTo>
                  <a:pt x="51816" y="265811"/>
                </a:lnTo>
                <a:lnTo>
                  <a:pt x="51816" y="277113"/>
                </a:lnTo>
                <a:lnTo>
                  <a:pt x="53975" y="279273"/>
                </a:lnTo>
                <a:lnTo>
                  <a:pt x="121285" y="279273"/>
                </a:lnTo>
                <a:lnTo>
                  <a:pt x="123443" y="277113"/>
                </a:lnTo>
                <a:lnTo>
                  <a:pt x="123443" y="265811"/>
                </a:lnTo>
                <a:lnTo>
                  <a:pt x="123062" y="264795"/>
                </a:lnTo>
                <a:lnTo>
                  <a:pt x="122428" y="263905"/>
                </a:lnTo>
                <a:lnTo>
                  <a:pt x="125094" y="263525"/>
                </a:lnTo>
                <a:lnTo>
                  <a:pt x="127254" y="261112"/>
                </a:lnTo>
                <a:lnTo>
                  <a:pt x="127127" y="248920"/>
                </a:lnTo>
                <a:lnTo>
                  <a:pt x="127000" y="248412"/>
                </a:lnTo>
                <a:close/>
              </a:path>
            </a:pathLst>
          </a:custGeom>
          <a:solidFill>
            <a:srgbClr val="34A4DA"/>
          </a:solidFill>
        </p:spPr>
        <p:txBody>
          <a:bodyPr wrap="square" lIns="0" tIns="0" rIns="0" bIns="0" rtlCol="0"/>
          <a:lstStyle/>
          <a:p>
            <a:endParaRPr sz="1905">
              <a:solidFill>
                <a:prstClr val="black"/>
              </a:solidFill>
            </a:endParaRPr>
          </a:p>
        </p:txBody>
      </p:sp>
      <p:sp>
        <p:nvSpPr>
          <p:cNvPr id="95" name="object 95"/>
          <p:cNvSpPr/>
          <p:nvPr/>
        </p:nvSpPr>
        <p:spPr>
          <a:xfrm>
            <a:off x="2877360" y="2793458"/>
            <a:ext cx="555684" cy="287660"/>
          </a:xfrm>
          <a:custGeom>
            <a:avLst/>
            <a:gdLst/>
            <a:ahLst/>
            <a:cxnLst/>
            <a:rect l="l" t="t" r="r" b="b"/>
            <a:pathLst>
              <a:path w="628014" h="271780">
                <a:moveTo>
                  <a:pt x="0" y="271272"/>
                </a:moveTo>
                <a:lnTo>
                  <a:pt x="627888" y="271272"/>
                </a:lnTo>
                <a:lnTo>
                  <a:pt x="627888" y="0"/>
                </a:lnTo>
                <a:lnTo>
                  <a:pt x="0" y="0"/>
                </a:lnTo>
                <a:lnTo>
                  <a:pt x="0" y="271272"/>
                </a:lnTo>
                <a:close/>
              </a:path>
            </a:pathLst>
          </a:custGeom>
          <a:solidFill>
            <a:srgbClr val="FFFFFF"/>
          </a:solidFill>
        </p:spPr>
        <p:txBody>
          <a:bodyPr wrap="square" lIns="0" tIns="0" rIns="0" bIns="0" rtlCol="0"/>
          <a:lstStyle/>
          <a:p>
            <a:endParaRPr sz="1905">
              <a:solidFill>
                <a:prstClr val="black"/>
              </a:solidFill>
            </a:endParaRPr>
          </a:p>
        </p:txBody>
      </p:sp>
      <p:sp>
        <p:nvSpPr>
          <p:cNvPr id="96" name="object 96"/>
          <p:cNvSpPr txBox="1"/>
          <p:nvPr/>
        </p:nvSpPr>
        <p:spPr>
          <a:xfrm>
            <a:off x="2570315" y="2817539"/>
            <a:ext cx="924892" cy="229017"/>
          </a:xfrm>
          <a:prstGeom prst="rect">
            <a:avLst/>
          </a:prstGeom>
          <a:solidFill>
            <a:schemeClr val="bg1"/>
          </a:solidFill>
        </p:spPr>
        <p:txBody>
          <a:bodyPr vert="horz" wrap="square" lIns="0" tIns="13442" rIns="0" bIns="0" rtlCol="0">
            <a:spAutoFit/>
          </a:bodyPr>
          <a:lstStyle/>
          <a:p>
            <a:pPr marL="13442">
              <a:spcBef>
                <a:spcPts val="106"/>
              </a:spcBef>
            </a:pPr>
            <a:r>
              <a:rPr lang="en-US" sz="1400" spc="-42" dirty="0">
                <a:solidFill>
                  <a:srgbClr val="212121"/>
                </a:solidFill>
                <a:cs typeface="Arial"/>
              </a:rPr>
              <a:t>Insights</a:t>
            </a:r>
            <a:endParaRPr sz="1400" dirty="0">
              <a:solidFill>
                <a:prstClr val="black"/>
              </a:solidFill>
              <a:cs typeface="Arial"/>
            </a:endParaRPr>
          </a:p>
        </p:txBody>
      </p:sp>
      <p:sp>
        <p:nvSpPr>
          <p:cNvPr id="97" name="object 97"/>
          <p:cNvSpPr/>
          <p:nvPr/>
        </p:nvSpPr>
        <p:spPr>
          <a:xfrm>
            <a:off x="4635918" y="2922501"/>
            <a:ext cx="3121258" cy="1188821"/>
          </a:xfrm>
          <a:prstGeom prst="rect">
            <a:avLst/>
          </a:prstGeom>
          <a:blipFill>
            <a:blip r:embed="rId6" cstate="print"/>
            <a:stretch>
              <a:fillRect/>
            </a:stretch>
          </a:blipFill>
        </p:spPr>
        <p:txBody>
          <a:bodyPr wrap="square" lIns="0" tIns="0" rIns="0" bIns="0" rtlCol="0"/>
          <a:lstStyle/>
          <a:p>
            <a:endParaRPr sz="1905">
              <a:solidFill>
                <a:prstClr val="black"/>
              </a:solidFill>
            </a:endParaRPr>
          </a:p>
        </p:txBody>
      </p:sp>
      <p:sp>
        <p:nvSpPr>
          <p:cNvPr id="98" name="object 98"/>
          <p:cNvSpPr/>
          <p:nvPr/>
        </p:nvSpPr>
        <p:spPr>
          <a:xfrm>
            <a:off x="4772490" y="2798296"/>
            <a:ext cx="214535" cy="253518"/>
          </a:xfrm>
          <a:prstGeom prst="rect">
            <a:avLst/>
          </a:prstGeom>
          <a:blipFill>
            <a:blip r:embed="rId7" cstate="print"/>
            <a:stretch>
              <a:fillRect/>
            </a:stretch>
          </a:blipFill>
        </p:spPr>
        <p:txBody>
          <a:bodyPr wrap="square" lIns="0" tIns="0" rIns="0" bIns="0" rtlCol="0"/>
          <a:lstStyle/>
          <a:p>
            <a:endParaRPr sz="1905">
              <a:solidFill>
                <a:prstClr val="black"/>
              </a:solidFill>
            </a:endParaRPr>
          </a:p>
        </p:txBody>
      </p:sp>
      <p:sp>
        <p:nvSpPr>
          <p:cNvPr id="99" name="object 99"/>
          <p:cNvSpPr/>
          <p:nvPr/>
        </p:nvSpPr>
        <p:spPr>
          <a:xfrm>
            <a:off x="4960336" y="2793457"/>
            <a:ext cx="567929" cy="325971"/>
          </a:xfrm>
          <a:custGeom>
            <a:avLst/>
            <a:gdLst/>
            <a:ahLst/>
            <a:cxnLst/>
            <a:rect l="l" t="t" r="r" b="b"/>
            <a:pathLst>
              <a:path w="536575" h="307975">
                <a:moveTo>
                  <a:pt x="0" y="307848"/>
                </a:moveTo>
                <a:lnTo>
                  <a:pt x="536448" y="307848"/>
                </a:lnTo>
                <a:lnTo>
                  <a:pt x="536448" y="0"/>
                </a:lnTo>
                <a:lnTo>
                  <a:pt x="0" y="0"/>
                </a:lnTo>
                <a:lnTo>
                  <a:pt x="0" y="307848"/>
                </a:lnTo>
                <a:close/>
              </a:path>
            </a:pathLst>
          </a:custGeom>
          <a:solidFill>
            <a:srgbClr val="FFFFFF"/>
          </a:solidFill>
        </p:spPr>
        <p:txBody>
          <a:bodyPr wrap="square" lIns="0" tIns="0" rIns="0" bIns="0" rtlCol="0"/>
          <a:lstStyle/>
          <a:p>
            <a:endParaRPr sz="1400" dirty="0">
              <a:solidFill>
                <a:prstClr val="black"/>
              </a:solidFill>
            </a:endParaRPr>
          </a:p>
        </p:txBody>
      </p:sp>
      <p:sp>
        <p:nvSpPr>
          <p:cNvPr id="100" name="object 100"/>
          <p:cNvSpPr txBox="1"/>
          <p:nvPr/>
        </p:nvSpPr>
        <p:spPr>
          <a:xfrm>
            <a:off x="4987619" y="2821951"/>
            <a:ext cx="686490" cy="229017"/>
          </a:xfrm>
          <a:prstGeom prst="rect">
            <a:avLst/>
          </a:prstGeom>
        </p:spPr>
        <p:txBody>
          <a:bodyPr vert="horz" wrap="square" lIns="0" tIns="13442" rIns="0" bIns="0" rtlCol="0">
            <a:spAutoFit/>
          </a:bodyPr>
          <a:lstStyle/>
          <a:p>
            <a:pPr marL="13442">
              <a:spcBef>
                <a:spcPts val="106"/>
              </a:spcBef>
            </a:pPr>
            <a:r>
              <a:rPr sz="1400" spc="-106" dirty="0">
                <a:solidFill>
                  <a:srgbClr val="212121"/>
                </a:solidFill>
                <a:cs typeface="Arial"/>
              </a:rPr>
              <a:t>Q</a:t>
            </a:r>
            <a:r>
              <a:rPr lang="en-US" sz="1400" spc="-106" dirty="0">
                <a:solidFill>
                  <a:srgbClr val="212121"/>
                </a:solidFill>
                <a:cs typeface="Arial"/>
              </a:rPr>
              <a:t>uality</a:t>
            </a:r>
            <a:endParaRPr sz="1400" dirty="0">
              <a:solidFill>
                <a:prstClr val="black"/>
              </a:solidFill>
              <a:cs typeface="Arial"/>
            </a:endParaRPr>
          </a:p>
        </p:txBody>
      </p:sp>
      <p:sp>
        <p:nvSpPr>
          <p:cNvPr id="101" name="object 101"/>
          <p:cNvSpPr/>
          <p:nvPr/>
        </p:nvSpPr>
        <p:spPr>
          <a:xfrm>
            <a:off x="7826537" y="2922501"/>
            <a:ext cx="3760029" cy="1188821"/>
          </a:xfrm>
          <a:prstGeom prst="rect">
            <a:avLst/>
          </a:prstGeom>
          <a:blipFill>
            <a:blip r:embed="rId8" cstate="print"/>
            <a:stretch>
              <a:fillRect/>
            </a:stretch>
          </a:blipFill>
        </p:spPr>
        <p:txBody>
          <a:bodyPr wrap="square" lIns="0" tIns="0" rIns="0" bIns="0" rtlCol="0"/>
          <a:lstStyle/>
          <a:p>
            <a:endParaRPr sz="1905">
              <a:solidFill>
                <a:prstClr val="black"/>
              </a:solidFill>
            </a:endParaRPr>
          </a:p>
        </p:txBody>
      </p:sp>
      <p:sp>
        <p:nvSpPr>
          <p:cNvPr id="102" name="object 102"/>
          <p:cNvSpPr/>
          <p:nvPr/>
        </p:nvSpPr>
        <p:spPr>
          <a:xfrm>
            <a:off x="8002361" y="2761195"/>
            <a:ext cx="215074" cy="327988"/>
          </a:xfrm>
          <a:custGeom>
            <a:avLst/>
            <a:gdLst/>
            <a:ahLst/>
            <a:cxnLst/>
            <a:rect l="l" t="t" r="r" b="b"/>
            <a:pathLst>
              <a:path w="203200" h="309880">
                <a:moveTo>
                  <a:pt x="101345" y="0"/>
                </a:moveTo>
                <a:lnTo>
                  <a:pt x="71518" y="6062"/>
                </a:lnTo>
                <a:lnTo>
                  <a:pt x="47132" y="22590"/>
                </a:lnTo>
                <a:lnTo>
                  <a:pt x="30676" y="47095"/>
                </a:lnTo>
                <a:lnTo>
                  <a:pt x="24637" y="77088"/>
                </a:lnTo>
                <a:lnTo>
                  <a:pt x="24637" y="140843"/>
                </a:lnTo>
                <a:lnTo>
                  <a:pt x="14305" y="155223"/>
                </a:lnTo>
                <a:lnTo>
                  <a:pt x="6556" y="171307"/>
                </a:lnTo>
                <a:lnTo>
                  <a:pt x="1688" y="188795"/>
                </a:lnTo>
                <a:lnTo>
                  <a:pt x="0" y="207390"/>
                </a:lnTo>
                <a:lnTo>
                  <a:pt x="7959" y="247114"/>
                </a:lnTo>
                <a:lnTo>
                  <a:pt x="29670" y="279526"/>
                </a:lnTo>
                <a:lnTo>
                  <a:pt x="61882" y="301367"/>
                </a:lnTo>
                <a:lnTo>
                  <a:pt x="101345" y="309372"/>
                </a:lnTo>
                <a:lnTo>
                  <a:pt x="140809" y="301367"/>
                </a:lnTo>
                <a:lnTo>
                  <a:pt x="173021" y="279526"/>
                </a:lnTo>
                <a:lnTo>
                  <a:pt x="185101" y="261493"/>
                </a:lnTo>
                <a:lnTo>
                  <a:pt x="101345" y="261493"/>
                </a:lnTo>
                <a:lnTo>
                  <a:pt x="80414" y="257254"/>
                </a:lnTo>
                <a:lnTo>
                  <a:pt x="63341" y="245681"/>
                </a:lnTo>
                <a:lnTo>
                  <a:pt x="51839" y="228488"/>
                </a:lnTo>
                <a:lnTo>
                  <a:pt x="47625" y="207390"/>
                </a:lnTo>
                <a:lnTo>
                  <a:pt x="51839" y="186366"/>
                </a:lnTo>
                <a:lnTo>
                  <a:pt x="63341" y="169211"/>
                </a:lnTo>
                <a:lnTo>
                  <a:pt x="80414" y="157652"/>
                </a:lnTo>
                <a:lnTo>
                  <a:pt x="101345" y="153415"/>
                </a:lnTo>
                <a:lnTo>
                  <a:pt x="187087" y="153415"/>
                </a:lnTo>
                <a:lnTo>
                  <a:pt x="178053" y="140843"/>
                </a:lnTo>
                <a:lnTo>
                  <a:pt x="178053" y="113157"/>
                </a:lnTo>
                <a:lnTo>
                  <a:pt x="62991" y="113157"/>
                </a:lnTo>
                <a:lnTo>
                  <a:pt x="63017" y="77088"/>
                </a:lnTo>
                <a:lnTo>
                  <a:pt x="66020" y="62235"/>
                </a:lnTo>
                <a:lnTo>
                  <a:pt x="74263" y="49958"/>
                </a:lnTo>
                <a:lnTo>
                  <a:pt x="86459" y="41657"/>
                </a:lnTo>
                <a:lnTo>
                  <a:pt x="101345" y="38608"/>
                </a:lnTo>
                <a:lnTo>
                  <a:pt x="166315" y="38608"/>
                </a:lnTo>
                <a:lnTo>
                  <a:pt x="155559" y="22590"/>
                </a:lnTo>
                <a:lnTo>
                  <a:pt x="131173" y="6062"/>
                </a:lnTo>
                <a:lnTo>
                  <a:pt x="101345" y="0"/>
                </a:lnTo>
                <a:close/>
              </a:path>
              <a:path w="203200" h="309880">
                <a:moveTo>
                  <a:pt x="187087" y="153415"/>
                </a:moveTo>
                <a:lnTo>
                  <a:pt x="101345" y="153415"/>
                </a:lnTo>
                <a:lnTo>
                  <a:pt x="122277" y="157652"/>
                </a:lnTo>
                <a:lnTo>
                  <a:pt x="139350" y="169211"/>
                </a:lnTo>
                <a:lnTo>
                  <a:pt x="150852" y="186366"/>
                </a:lnTo>
                <a:lnTo>
                  <a:pt x="155066" y="207390"/>
                </a:lnTo>
                <a:lnTo>
                  <a:pt x="150852" y="228488"/>
                </a:lnTo>
                <a:lnTo>
                  <a:pt x="139350" y="245681"/>
                </a:lnTo>
                <a:lnTo>
                  <a:pt x="122277" y="257254"/>
                </a:lnTo>
                <a:lnTo>
                  <a:pt x="101345" y="261493"/>
                </a:lnTo>
                <a:lnTo>
                  <a:pt x="185101" y="261493"/>
                </a:lnTo>
                <a:lnTo>
                  <a:pt x="194732" y="247114"/>
                </a:lnTo>
                <a:lnTo>
                  <a:pt x="202691" y="207390"/>
                </a:lnTo>
                <a:lnTo>
                  <a:pt x="201003" y="188795"/>
                </a:lnTo>
                <a:lnTo>
                  <a:pt x="196135" y="171307"/>
                </a:lnTo>
                <a:lnTo>
                  <a:pt x="188386" y="155223"/>
                </a:lnTo>
                <a:lnTo>
                  <a:pt x="187087" y="153415"/>
                </a:lnTo>
                <a:close/>
              </a:path>
              <a:path w="203200" h="309880">
                <a:moveTo>
                  <a:pt x="101345" y="162306"/>
                </a:moveTo>
                <a:lnTo>
                  <a:pt x="59809" y="190513"/>
                </a:lnTo>
                <a:lnTo>
                  <a:pt x="56546" y="207470"/>
                </a:lnTo>
                <a:lnTo>
                  <a:pt x="59809" y="224450"/>
                </a:lnTo>
                <a:lnTo>
                  <a:pt x="69595" y="239395"/>
                </a:lnTo>
                <a:lnTo>
                  <a:pt x="84447" y="249253"/>
                </a:lnTo>
                <a:lnTo>
                  <a:pt x="101345" y="252539"/>
                </a:lnTo>
                <a:lnTo>
                  <a:pt x="118244" y="249253"/>
                </a:lnTo>
                <a:lnTo>
                  <a:pt x="133095" y="239395"/>
                </a:lnTo>
                <a:lnTo>
                  <a:pt x="142882" y="224450"/>
                </a:lnTo>
                <a:lnTo>
                  <a:pt x="146145" y="207470"/>
                </a:lnTo>
                <a:lnTo>
                  <a:pt x="142882" y="190513"/>
                </a:lnTo>
                <a:lnTo>
                  <a:pt x="109896" y="163139"/>
                </a:lnTo>
                <a:lnTo>
                  <a:pt x="101345" y="162306"/>
                </a:lnTo>
                <a:close/>
              </a:path>
              <a:path w="203200" h="309880">
                <a:moveTo>
                  <a:pt x="101345" y="105537"/>
                </a:moveTo>
                <a:lnTo>
                  <a:pt x="91281" y="106031"/>
                </a:lnTo>
                <a:lnTo>
                  <a:pt x="81502" y="107489"/>
                </a:lnTo>
                <a:lnTo>
                  <a:pt x="72056" y="109876"/>
                </a:lnTo>
                <a:lnTo>
                  <a:pt x="62991" y="113157"/>
                </a:lnTo>
                <a:lnTo>
                  <a:pt x="139700" y="113157"/>
                </a:lnTo>
                <a:lnTo>
                  <a:pt x="130635" y="109876"/>
                </a:lnTo>
                <a:lnTo>
                  <a:pt x="121189" y="107489"/>
                </a:lnTo>
                <a:lnTo>
                  <a:pt x="111410" y="106031"/>
                </a:lnTo>
                <a:lnTo>
                  <a:pt x="101345" y="105537"/>
                </a:lnTo>
                <a:close/>
              </a:path>
              <a:path w="203200" h="309880">
                <a:moveTo>
                  <a:pt x="166315" y="38608"/>
                </a:moveTo>
                <a:lnTo>
                  <a:pt x="101345" y="38608"/>
                </a:lnTo>
                <a:lnTo>
                  <a:pt x="116232" y="41657"/>
                </a:lnTo>
                <a:lnTo>
                  <a:pt x="128428" y="49958"/>
                </a:lnTo>
                <a:lnTo>
                  <a:pt x="136671" y="62235"/>
                </a:lnTo>
                <a:lnTo>
                  <a:pt x="139674" y="77088"/>
                </a:lnTo>
                <a:lnTo>
                  <a:pt x="139700" y="113157"/>
                </a:lnTo>
                <a:lnTo>
                  <a:pt x="178053" y="113157"/>
                </a:lnTo>
                <a:lnTo>
                  <a:pt x="178053" y="77088"/>
                </a:lnTo>
                <a:lnTo>
                  <a:pt x="172015" y="47095"/>
                </a:lnTo>
                <a:lnTo>
                  <a:pt x="166315" y="38608"/>
                </a:lnTo>
                <a:close/>
              </a:path>
            </a:pathLst>
          </a:custGeom>
          <a:solidFill>
            <a:srgbClr val="34A4DA"/>
          </a:solidFill>
        </p:spPr>
        <p:txBody>
          <a:bodyPr wrap="square" lIns="0" tIns="0" rIns="0" bIns="0" rtlCol="0"/>
          <a:lstStyle/>
          <a:p>
            <a:endParaRPr sz="1905">
              <a:solidFill>
                <a:prstClr val="black"/>
              </a:solidFill>
            </a:endParaRPr>
          </a:p>
        </p:txBody>
      </p:sp>
      <p:sp>
        <p:nvSpPr>
          <p:cNvPr id="103" name="object 103"/>
          <p:cNvSpPr/>
          <p:nvPr/>
        </p:nvSpPr>
        <p:spPr>
          <a:xfrm>
            <a:off x="8287871" y="2793457"/>
            <a:ext cx="713104" cy="325971"/>
          </a:xfrm>
          <a:custGeom>
            <a:avLst/>
            <a:gdLst/>
            <a:ahLst/>
            <a:cxnLst/>
            <a:rect l="l" t="t" r="r" b="b"/>
            <a:pathLst>
              <a:path w="673734" h="307975">
                <a:moveTo>
                  <a:pt x="0" y="307848"/>
                </a:moveTo>
                <a:lnTo>
                  <a:pt x="673607" y="307848"/>
                </a:lnTo>
                <a:lnTo>
                  <a:pt x="673607" y="0"/>
                </a:lnTo>
                <a:lnTo>
                  <a:pt x="0" y="0"/>
                </a:lnTo>
                <a:lnTo>
                  <a:pt x="0" y="307848"/>
                </a:lnTo>
                <a:close/>
              </a:path>
            </a:pathLst>
          </a:custGeom>
          <a:solidFill>
            <a:srgbClr val="FFFFFF"/>
          </a:solidFill>
        </p:spPr>
        <p:txBody>
          <a:bodyPr wrap="square" lIns="0" tIns="0" rIns="0" bIns="0" rtlCol="0"/>
          <a:lstStyle/>
          <a:p>
            <a:endParaRPr sz="1905">
              <a:solidFill>
                <a:prstClr val="black"/>
              </a:solidFill>
            </a:endParaRPr>
          </a:p>
        </p:txBody>
      </p:sp>
      <p:sp>
        <p:nvSpPr>
          <p:cNvPr id="104" name="object 104"/>
          <p:cNvSpPr txBox="1"/>
          <p:nvPr/>
        </p:nvSpPr>
        <p:spPr>
          <a:xfrm>
            <a:off x="8340086" y="2821951"/>
            <a:ext cx="711223" cy="229017"/>
          </a:xfrm>
          <a:prstGeom prst="rect">
            <a:avLst/>
          </a:prstGeom>
        </p:spPr>
        <p:txBody>
          <a:bodyPr vert="horz" wrap="square" lIns="0" tIns="13442" rIns="0" bIns="0" rtlCol="0">
            <a:spAutoFit/>
          </a:bodyPr>
          <a:lstStyle/>
          <a:p>
            <a:pPr marL="13442">
              <a:spcBef>
                <a:spcPts val="106"/>
              </a:spcBef>
            </a:pPr>
            <a:r>
              <a:rPr sz="1400" spc="-143" dirty="0">
                <a:solidFill>
                  <a:srgbClr val="212121"/>
                </a:solidFill>
                <a:cs typeface="Arial"/>
              </a:rPr>
              <a:t>S</a:t>
            </a:r>
            <a:r>
              <a:rPr lang="en-US" sz="1400" spc="-138" dirty="0">
                <a:solidFill>
                  <a:srgbClr val="212121"/>
                </a:solidFill>
                <a:cs typeface="Arial"/>
              </a:rPr>
              <a:t>ecurity</a:t>
            </a:r>
            <a:endParaRPr sz="1400" dirty="0">
              <a:solidFill>
                <a:prstClr val="black"/>
              </a:solidFill>
              <a:cs typeface="Arial"/>
            </a:endParaRPr>
          </a:p>
        </p:txBody>
      </p:sp>
      <p:sp>
        <p:nvSpPr>
          <p:cNvPr id="105" name="object 105"/>
          <p:cNvSpPr txBox="1"/>
          <p:nvPr/>
        </p:nvSpPr>
        <p:spPr>
          <a:xfrm>
            <a:off x="4706891" y="3433839"/>
            <a:ext cx="854919" cy="207062"/>
          </a:xfrm>
          <a:prstGeom prst="rect">
            <a:avLst/>
          </a:prstGeom>
          <a:ln w="12192">
            <a:solidFill>
              <a:srgbClr val="34A4DA"/>
            </a:solidFill>
          </a:ln>
        </p:spPr>
        <p:txBody>
          <a:bodyPr vert="horz" wrap="square" lIns="0" tIns="22179" rIns="0" bIns="0" rtlCol="0">
            <a:spAutoFit/>
          </a:bodyPr>
          <a:lstStyle/>
          <a:p>
            <a:pPr marL="31588">
              <a:spcBef>
                <a:spcPts val="175"/>
              </a:spcBef>
            </a:pPr>
            <a:r>
              <a:rPr sz="1200" spc="-42" dirty="0">
                <a:solidFill>
                  <a:srgbClr val="212121"/>
                </a:solidFill>
                <a:cs typeface="Arial"/>
              </a:rPr>
              <a:t>duplication</a:t>
            </a:r>
            <a:endParaRPr sz="1200" dirty="0">
              <a:solidFill>
                <a:prstClr val="black"/>
              </a:solidFill>
              <a:cs typeface="Arial"/>
            </a:endParaRPr>
          </a:p>
        </p:txBody>
      </p:sp>
      <p:sp>
        <p:nvSpPr>
          <p:cNvPr id="106" name="object 106"/>
          <p:cNvSpPr txBox="1"/>
          <p:nvPr/>
        </p:nvSpPr>
        <p:spPr>
          <a:xfrm>
            <a:off x="4953688" y="3109615"/>
            <a:ext cx="1013536" cy="208420"/>
          </a:xfrm>
          <a:prstGeom prst="rect">
            <a:avLst/>
          </a:prstGeom>
          <a:ln w="12192">
            <a:solidFill>
              <a:srgbClr val="34A4DA"/>
            </a:solidFill>
          </a:ln>
        </p:spPr>
        <p:txBody>
          <a:bodyPr vert="horz" wrap="square" lIns="0" tIns="23524" rIns="0" bIns="0" rtlCol="0">
            <a:spAutoFit/>
          </a:bodyPr>
          <a:lstStyle/>
          <a:p>
            <a:pPr marL="32932">
              <a:spcBef>
                <a:spcPts val="185"/>
              </a:spcBef>
            </a:pPr>
            <a:r>
              <a:rPr sz="1200" spc="-37" dirty="0">
                <a:solidFill>
                  <a:srgbClr val="212121"/>
                </a:solidFill>
                <a:cs typeface="Arial"/>
              </a:rPr>
              <a:t>line </a:t>
            </a:r>
            <a:r>
              <a:rPr sz="1200" spc="-32" dirty="0">
                <a:solidFill>
                  <a:srgbClr val="212121"/>
                </a:solidFill>
                <a:cs typeface="Arial"/>
              </a:rPr>
              <a:t>of</a:t>
            </a:r>
            <a:r>
              <a:rPr sz="1200" spc="-85" dirty="0">
                <a:solidFill>
                  <a:srgbClr val="212121"/>
                </a:solidFill>
                <a:cs typeface="Arial"/>
              </a:rPr>
              <a:t> </a:t>
            </a:r>
            <a:r>
              <a:rPr sz="1200" spc="-53" dirty="0">
                <a:solidFill>
                  <a:srgbClr val="212121"/>
                </a:solidFill>
                <a:cs typeface="Arial"/>
              </a:rPr>
              <a:t>method</a:t>
            </a:r>
            <a:endParaRPr sz="1200" dirty="0">
              <a:solidFill>
                <a:prstClr val="black"/>
              </a:solidFill>
              <a:cs typeface="Arial"/>
            </a:endParaRPr>
          </a:p>
        </p:txBody>
      </p:sp>
      <p:sp>
        <p:nvSpPr>
          <p:cNvPr id="107" name="object 107"/>
          <p:cNvSpPr/>
          <p:nvPr/>
        </p:nvSpPr>
        <p:spPr>
          <a:xfrm>
            <a:off x="6027983" y="3037027"/>
            <a:ext cx="124205" cy="122592"/>
          </a:xfrm>
          <a:prstGeom prst="rect">
            <a:avLst/>
          </a:prstGeom>
          <a:blipFill>
            <a:blip r:embed="rId9" cstate="print"/>
            <a:stretch>
              <a:fillRect/>
            </a:stretch>
          </a:blipFill>
        </p:spPr>
        <p:txBody>
          <a:bodyPr wrap="square" lIns="0" tIns="0" rIns="0" bIns="0" rtlCol="0"/>
          <a:lstStyle/>
          <a:p>
            <a:endParaRPr sz="1905">
              <a:solidFill>
                <a:prstClr val="black"/>
              </a:solidFill>
            </a:endParaRPr>
          </a:p>
        </p:txBody>
      </p:sp>
      <p:sp>
        <p:nvSpPr>
          <p:cNvPr id="108" name="object 108"/>
          <p:cNvSpPr txBox="1"/>
          <p:nvPr/>
        </p:nvSpPr>
        <p:spPr>
          <a:xfrm>
            <a:off x="6237680" y="3053157"/>
            <a:ext cx="971193" cy="207741"/>
          </a:xfrm>
          <a:prstGeom prst="rect">
            <a:avLst/>
          </a:prstGeom>
          <a:ln w="12192">
            <a:solidFill>
              <a:srgbClr val="34A4DA"/>
            </a:solidFill>
          </a:ln>
        </p:spPr>
        <p:txBody>
          <a:bodyPr vert="horz" wrap="square" lIns="0" tIns="22852" rIns="0" bIns="0" rtlCol="0">
            <a:spAutoFit/>
          </a:bodyPr>
          <a:lstStyle/>
          <a:p>
            <a:pPr marL="31588">
              <a:spcBef>
                <a:spcPts val="180"/>
              </a:spcBef>
            </a:pPr>
            <a:r>
              <a:rPr sz="1200" spc="-21" dirty="0">
                <a:solidFill>
                  <a:srgbClr val="212121"/>
                </a:solidFill>
                <a:cs typeface="Arial"/>
              </a:rPr>
              <a:t>test</a:t>
            </a:r>
            <a:r>
              <a:rPr sz="1200" spc="-48" dirty="0">
                <a:solidFill>
                  <a:srgbClr val="212121"/>
                </a:solidFill>
                <a:cs typeface="Arial"/>
              </a:rPr>
              <a:t> </a:t>
            </a:r>
            <a:r>
              <a:rPr sz="1200" spc="-69" dirty="0">
                <a:solidFill>
                  <a:srgbClr val="212121"/>
                </a:solidFill>
                <a:cs typeface="Arial"/>
              </a:rPr>
              <a:t>coverage</a:t>
            </a:r>
            <a:endParaRPr sz="1200">
              <a:solidFill>
                <a:prstClr val="black"/>
              </a:solidFill>
              <a:cs typeface="Arial"/>
            </a:endParaRPr>
          </a:p>
        </p:txBody>
      </p:sp>
      <p:sp>
        <p:nvSpPr>
          <p:cNvPr id="109" name="object 109"/>
          <p:cNvSpPr/>
          <p:nvPr/>
        </p:nvSpPr>
        <p:spPr>
          <a:xfrm>
            <a:off x="7226481" y="2975731"/>
            <a:ext cx="122592" cy="124205"/>
          </a:xfrm>
          <a:prstGeom prst="rect">
            <a:avLst/>
          </a:prstGeom>
          <a:blipFill>
            <a:blip r:embed="rId10" cstate="print"/>
            <a:stretch>
              <a:fillRect/>
            </a:stretch>
          </a:blipFill>
        </p:spPr>
        <p:txBody>
          <a:bodyPr wrap="square" lIns="0" tIns="0" rIns="0" bIns="0" rtlCol="0"/>
          <a:lstStyle/>
          <a:p>
            <a:endParaRPr sz="1905">
              <a:solidFill>
                <a:prstClr val="black"/>
              </a:solidFill>
            </a:endParaRPr>
          </a:p>
        </p:txBody>
      </p:sp>
      <p:sp>
        <p:nvSpPr>
          <p:cNvPr id="110" name="object 110"/>
          <p:cNvSpPr txBox="1"/>
          <p:nvPr/>
        </p:nvSpPr>
        <p:spPr>
          <a:xfrm>
            <a:off x="5968300" y="3416095"/>
            <a:ext cx="1514927" cy="208420"/>
          </a:xfrm>
          <a:prstGeom prst="rect">
            <a:avLst/>
          </a:prstGeom>
          <a:ln w="12192">
            <a:solidFill>
              <a:srgbClr val="34A4DA"/>
            </a:solidFill>
          </a:ln>
        </p:spPr>
        <p:txBody>
          <a:bodyPr vert="horz" wrap="square" lIns="0" tIns="23524" rIns="0" bIns="0" rtlCol="0">
            <a:spAutoFit/>
          </a:bodyPr>
          <a:lstStyle/>
          <a:p>
            <a:pPr marL="32260">
              <a:spcBef>
                <a:spcPts val="185"/>
              </a:spcBef>
            </a:pPr>
            <a:r>
              <a:rPr sz="1200" spc="-42" dirty="0">
                <a:solidFill>
                  <a:srgbClr val="212121"/>
                </a:solidFill>
                <a:cs typeface="Arial"/>
              </a:rPr>
              <a:t>cyclomatic</a:t>
            </a:r>
            <a:r>
              <a:rPr sz="1200" spc="-85" dirty="0">
                <a:solidFill>
                  <a:srgbClr val="212121"/>
                </a:solidFill>
                <a:cs typeface="Arial"/>
              </a:rPr>
              <a:t> </a:t>
            </a:r>
            <a:r>
              <a:rPr sz="1200" spc="-42" dirty="0">
                <a:solidFill>
                  <a:srgbClr val="212121"/>
                </a:solidFill>
                <a:cs typeface="Arial"/>
              </a:rPr>
              <a:t>complexity</a:t>
            </a:r>
            <a:endParaRPr sz="1200" dirty="0">
              <a:solidFill>
                <a:prstClr val="black"/>
              </a:solidFill>
              <a:cs typeface="Arial"/>
            </a:endParaRPr>
          </a:p>
        </p:txBody>
      </p:sp>
      <p:sp>
        <p:nvSpPr>
          <p:cNvPr id="111" name="object 111"/>
          <p:cNvSpPr/>
          <p:nvPr/>
        </p:nvSpPr>
        <p:spPr>
          <a:xfrm>
            <a:off x="7520058" y="3338668"/>
            <a:ext cx="122591" cy="122592"/>
          </a:xfrm>
          <a:prstGeom prst="rect">
            <a:avLst/>
          </a:prstGeom>
          <a:blipFill>
            <a:blip r:embed="rId11" cstate="print"/>
            <a:stretch>
              <a:fillRect/>
            </a:stretch>
          </a:blipFill>
        </p:spPr>
        <p:txBody>
          <a:bodyPr wrap="square" lIns="0" tIns="0" rIns="0" bIns="0" rtlCol="0"/>
          <a:lstStyle/>
          <a:p>
            <a:endParaRPr sz="1905">
              <a:solidFill>
                <a:prstClr val="black"/>
              </a:solidFill>
            </a:endParaRPr>
          </a:p>
        </p:txBody>
      </p:sp>
      <p:sp>
        <p:nvSpPr>
          <p:cNvPr id="112" name="object 112"/>
          <p:cNvSpPr txBox="1"/>
          <p:nvPr/>
        </p:nvSpPr>
        <p:spPr>
          <a:xfrm>
            <a:off x="6287685" y="3766127"/>
            <a:ext cx="1187611" cy="207062"/>
          </a:xfrm>
          <a:prstGeom prst="rect">
            <a:avLst/>
          </a:prstGeom>
          <a:ln w="12192">
            <a:solidFill>
              <a:srgbClr val="34A4DA"/>
            </a:solidFill>
          </a:ln>
        </p:spPr>
        <p:txBody>
          <a:bodyPr vert="horz" wrap="square" lIns="0" tIns="22179" rIns="0" bIns="0" rtlCol="0">
            <a:spAutoFit/>
          </a:bodyPr>
          <a:lstStyle/>
          <a:p>
            <a:pPr marL="32260">
              <a:spcBef>
                <a:spcPts val="175"/>
              </a:spcBef>
            </a:pPr>
            <a:r>
              <a:rPr sz="1200" spc="-69" dirty="0">
                <a:solidFill>
                  <a:srgbClr val="212121"/>
                </a:solidFill>
                <a:cs typeface="Arial"/>
              </a:rPr>
              <a:t>code</a:t>
            </a:r>
            <a:r>
              <a:rPr sz="1200" spc="-53" dirty="0">
                <a:solidFill>
                  <a:srgbClr val="212121"/>
                </a:solidFill>
                <a:cs typeface="Arial"/>
              </a:rPr>
              <a:t> </a:t>
            </a:r>
            <a:r>
              <a:rPr sz="1200" spc="-58" dirty="0">
                <a:solidFill>
                  <a:srgbClr val="212121"/>
                </a:solidFill>
                <a:cs typeface="Arial"/>
              </a:rPr>
              <a:t>standards</a:t>
            </a:r>
            <a:endParaRPr sz="1200" dirty="0">
              <a:solidFill>
                <a:prstClr val="black"/>
              </a:solidFill>
              <a:cs typeface="Arial"/>
            </a:endParaRPr>
          </a:p>
        </p:txBody>
      </p:sp>
      <p:sp>
        <p:nvSpPr>
          <p:cNvPr id="113" name="object 113"/>
          <p:cNvSpPr/>
          <p:nvPr/>
        </p:nvSpPr>
        <p:spPr>
          <a:xfrm>
            <a:off x="7497475" y="3683862"/>
            <a:ext cx="124205" cy="122592"/>
          </a:xfrm>
          <a:prstGeom prst="rect">
            <a:avLst/>
          </a:prstGeom>
          <a:blipFill>
            <a:blip r:embed="rId12" cstate="print"/>
            <a:stretch>
              <a:fillRect/>
            </a:stretch>
          </a:blipFill>
        </p:spPr>
        <p:txBody>
          <a:bodyPr wrap="square" lIns="0" tIns="0" rIns="0" bIns="0" rtlCol="0"/>
          <a:lstStyle/>
          <a:p>
            <a:endParaRPr sz="1905">
              <a:solidFill>
                <a:prstClr val="black"/>
              </a:solidFill>
            </a:endParaRPr>
          </a:p>
        </p:txBody>
      </p:sp>
      <p:sp>
        <p:nvSpPr>
          <p:cNvPr id="114" name="object 114"/>
          <p:cNvSpPr txBox="1"/>
          <p:nvPr/>
        </p:nvSpPr>
        <p:spPr>
          <a:xfrm>
            <a:off x="5171451" y="3772580"/>
            <a:ext cx="774266" cy="209098"/>
          </a:xfrm>
          <a:prstGeom prst="rect">
            <a:avLst/>
          </a:prstGeom>
          <a:ln w="12192">
            <a:solidFill>
              <a:srgbClr val="34A4DA"/>
            </a:solidFill>
          </a:ln>
        </p:spPr>
        <p:txBody>
          <a:bodyPr vert="horz" wrap="square" lIns="0" tIns="24196" rIns="0" bIns="0" rtlCol="0">
            <a:spAutoFit/>
          </a:bodyPr>
          <a:lstStyle/>
          <a:p>
            <a:pPr marL="31588">
              <a:spcBef>
                <a:spcPts val="191"/>
              </a:spcBef>
            </a:pPr>
            <a:r>
              <a:rPr sz="1200" spc="-74" dirty="0">
                <a:solidFill>
                  <a:srgbClr val="212121"/>
                </a:solidFill>
                <a:cs typeface="Arial"/>
              </a:rPr>
              <a:t>max</a:t>
            </a:r>
            <a:r>
              <a:rPr sz="1200" spc="-95" dirty="0">
                <a:solidFill>
                  <a:srgbClr val="212121"/>
                </a:solidFill>
                <a:cs typeface="Arial"/>
              </a:rPr>
              <a:t> </a:t>
            </a:r>
            <a:r>
              <a:rPr sz="1200" spc="-42" dirty="0">
                <a:solidFill>
                  <a:srgbClr val="212121"/>
                </a:solidFill>
                <a:cs typeface="Arial"/>
              </a:rPr>
              <a:t>depth</a:t>
            </a:r>
            <a:endParaRPr sz="1200" dirty="0">
              <a:solidFill>
                <a:prstClr val="black"/>
              </a:solidFill>
              <a:cs typeface="Arial"/>
            </a:endParaRPr>
          </a:p>
        </p:txBody>
      </p:sp>
      <p:sp>
        <p:nvSpPr>
          <p:cNvPr id="115" name="object 115"/>
          <p:cNvSpPr/>
          <p:nvPr/>
        </p:nvSpPr>
        <p:spPr>
          <a:xfrm>
            <a:off x="5958621" y="3695153"/>
            <a:ext cx="124205" cy="124204"/>
          </a:xfrm>
          <a:prstGeom prst="rect">
            <a:avLst/>
          </a:prstGeom>
          <a:blipFill>
            <a:blip r:embed="rId13" cstate="print"/>
            <a:stretch>
              <a:fillRect/>
            </a:stretch>
          </a:blipFill>
        </p:spPr>
        <p:txBody>
          <a:bodyPr wrap="square" lIns="0" tIns="0" rIns="0" bIns="0" rtlCol="0"/>
          <a:lstStyle/>
          <a:p>
            <a:endParaRPr sz="1905">
              <a:solidFill>
                <a:prstClr val="black"/>
              </a:solidFill>
            </a:endParaRPr>
          </a:p>
        </p:txBody>
      </p:sp>
      <p:sp>
        <p:nvSpPr>
          <p:cNvPr id="116" name="object 116"/>
          <p:cNvSpPr/>
          <p:nvPr/>
        </p:nvSpPr>
        <p:spPr>
          <a:xfrm>
            <a:off x="5600524" y="3356413"/>
            <a:ext cx="122592" cy="122591"/>
          </a:xfrm>
          <a:prstGeom prst="rect">
            <a:avLst/>
          </a:prstGeom>
          <a:blipFill>
            <a:blip r:embed="rId11" cstate="print"/>
            <a:stretch>
              <a:fillRect/>
            </a:stretch>
          </a:blipFill>
        </p:spPr>
        <p:txBody>
          <a:bodyPr wrap="square" lIns="0" tIns="0" rIns="0" bIns="0" rtlCol="0"/>
          <a:lstStyle/>
          <a:p>
            <a:endParaRPr sz="1905">
              <a:solidFill>
                <a:prstClr val="black"/>
              </a:solidFill>
            </a:endParaRPr>
          </a:p>
        </p:txBody>
      </p:sp>
      <p:sp>
        <p:nvSpPr>
          <p:cNvPr id="117" name="object 117"/>
          <p:cNvSpPr txBox="1"/>
          <p:nvPr/>
        </p:nvSpPr>
        <p:spPr>
          <a:xfrm>
            <a:off x="2096751" y="3157880"/>
            <a:ext cx="656318" cy="567571"/>
          </a:xfrm>
          <a:prstGeom prst="rect">
            <a:avLst/>
          </a:prstGeom>
          <a:ln w="15875">
            <a:noFill/>
          </a:ln>
        </p:spPr>
        <p:txBody>
          <a:bodyPr vert="horz" wrap="square" lIns="0" tIns="13442" rIns="0" bIns="0" rtlCol="0">
            <a:spAutoFit/>
          </a:bodyPr>
          <a:lstStyle/>
          <a:p>
            <a:pPr marL="13442" marR="5377" indent="-672">
              <a:spcBef>
                <a:spcPts val="106"/>
              </a:spcBef>
            </a:pPr>
            <a:r>
              <a:rPr sz="1200" spc="-48" dirty="0">
                <a:solidFill>
                  <a:srgbClr val="212121"/>
                </a:solidFill>
                <a:cs typeface="Arial"/>
              </a:rPr>
              <a:t>Commits</a:t>
            </a:r>
            <a:r>
              <a:rPr sz="1200" spc="-48" dirty="0">
                <a:solidFill>
                  <a:srgbClr val="212121"/>
                </a:solidFill>
                <a:latin typeface="Arial"/>
                <a:cs typeface="Arial"/>
              </a:rPr>
              <a:t>  </a:t>
            </a:r>
            <a:r>
              <a:rPr sz="1200" spc="-32" dirty="0">
                <a:solidFill>
                  <a:srgbClr val="212121"/>
                </a:solidFill>
                <a:latin typeface="Arial"/>
                <a:cs typeface="Arial"/>
              </a:rPr>
              <a:t>history</a:t>
            </a:r>
            <a:r>
              <a:rPr sz="1200" spc="-58" dirty="0">
                <a:solidFill>
                  <a:srgbClr val="212121"/>
                </a:solidFill>
                <a:latin typeface="Arial"/>
                <a:cs typeface="Arial"/>
              </a:rPr>
              <a:t> </a:t>
            </a:r>
            <a:r>
              <a:rPr lang="en-US" altLang="zh-CN" sz="1200" spc="-42" dirty="0">
                <a:solidFill>
                  <a:srgbClr val="212121"/>
                </a:solidFill>
                <a:latin typeface="Arial"/>
                <a:cs typeface="Arial"/>
              </a:rPr>
              <a:t>&amp;</a:t>
            </a:r>
            <a:r>
              <a:rPr sz="1200" spc="-42" dirty="0">
                <a:solidFill>
                  <a:srgbClr val="212121"/>
                </a:solidFill>
                <a:latin typeface="Arial"/>
                <a:cs typeface="Arial"/>
              </a:rPr>
              <a:t>  champio</a:t>
            </a:r>
            <a:r>
              <a:rPr lang="en-US" sz="1200" spc="-42" dirty="0">
                <a:solidFill>
                  <a:srgbClr val="212121"/>
                </a:solidFill>
                <a:latin typeface="Arial"/>
                <a:cs typeface="Arial"/>
              </a:rPr>
              <a:t>n</a:t>
            </a:r>
            <a:endParaRPr sz="1200" dirty="0">
              <a:solidFill>
                <a:prstClr val="black"/>
              </a:solidFill>
              <a:latin typeface="Arial"/>
              <a:cs typeface="Arial"/>
            </a:endParaRPr>
          </a:p>
        </p:txBody>
      </p:sp>
      <p:sp>
        <p:nvSpPr>
          <p:cNvPr id="119" name="object 119"/>
          <p:cNvSpPr txBox="1"/>
          <p:nvPr/>
        </p:nvSpPr>
        <p:spPr>
          <a:xfrm>
            <a:off x="2897729" y="3133335"/>
            <a:ext cx="635596" cy="765060"/>
          </a:xfrm>
          <a:prstGeom prst="rect">
            <a:avLst/>
          </a:prstGeom>
          <a:ln w="15875">
            <a:noFill/>
          </a:ln>
        </p:spPr>
        <p:txBody>
          <a:bodyPr vert="horz" wrap="square" lIns="0" tIns="13442" rIns="0" bIns="0" rtlCol="0">
            <a:spAutoFit/>
          </a:bodyPr>
          <a:lstStyle/>
          <a:p>
            <a:pPr marL="13442" marR="5377">
              <a:spcBef>
                <a:spcPts val="106"/>
              </a:spcBef>
            </a:pPr>
            <a:r>
              <a:rPr sz="1200" spc="-42" dirty="0">
                <a:solidFill>
                  <a:srgbClr val="212121"/>
                </a:solidFill>
                <a:cs typeface="Arial"/>
              </a:rPr>
              <a:t>Best  </a:t>
            </a:r>
            <a:r>
              <a:rPr sz="1200" spc="-37" dirty="0">
                <a:solidFill>
                  <a:srgbClr val="212121"/>
                </a:solidFill>
                <a:cs typeface="Arial"/>
              </a:rPr>
              <a:t>vendors</a:t>
            </a:r>
            <a:r>
              <a:rPr lang="en-US" sz="1200" spc="-111" dirty="0">
                <a:solidFill>
                  <a:srgbClr val="212121"/>
                </a:solidFill>
                <a:cs typeface="Arial"/>
              </a:rPr>
              <a:t>  to</a:t>
            </a:r>
          </a:p>
          <a:p>
            <a:pPr marL="13442" marR="5377">
              <a:spcBef>
                <a:spcPts val="106"/>
              </a:spcBef>
            </a:pPr>
            <a:r>
              <a:rPr lang="en-US" sz="1200" spc="-111" dirty="0">
                <a:solidFill>
                  <a:srgbClr val="212121"/>
                </a:solidFill>
                <a:cs typeface="Arial"/>
              </a:rPr>
              <a:t>keep </a:t>
            </a:r>
            <a:r>
              <a:rPr sz="1200" spc="-26" dirty="0">
                <a:solidFill>
                  <a:srgbClr val="212121"/>
                </a:solidFill>
                <a:cs typeface="Arial"/>
              </a:rPr>
              <a:t> </a:t>
            </a:r>
            <a:r>
              <a:rPr sz="1200" spc="-42" dirty="0">
                <a:solidFill>
                  <a:srgbClr val="212121"/>
                </a:solidFill>
                <a:cs typeface="Arial"/>
              </a:rPr>
              <a:t>code  </a:t>
            </a:r>
            <a:r>
              <a:rPr sz="1200" spc="-32" dirty="0">
                <a:solidFill>
                  <a:srgbClr val="212121"/>
                </a:solidFill>
                <a:cs typeface="Arial"/>
              </a:rPr>
              <a:t>quality</a:t>
            </a:r>
            <a:endParaRPr sz="1200" dirty="0">
              <a:solidFill>
                <a:prstClr val="black"/>
              </a:solidFill>
              <a:cs typeface="Arial"/>
            </a:endParaRPr>
          </a:p>
        </p:txBody>
      </p:sp>
      <p:sp>
        <p:nvSpPr>
          <p:cNvPr id="121" name="object 121"/>
          <p:cNvSpPr txBox="1"/>
          <p:nvPr/>
        </p:nvSpPr>
        <p:spPr>
          <a:xfrm>
            <a:off x="3673834" y="3134708"/>
            <a:ext cx="698325" cy="752237"/>
          </a:xfrm>
          <a:prstGeom prst="rect">
            <a:avLst/>
          </a:prstGeom>
          <a:ln w="15875">
            <a:noFill/>
          </a:ln>
        </p:spPr>
        <p:txBody>
          <a:bodyPr vert="horz" wrap="square" lIns="0" tIns="13442" rIns="0" bIns="0" rtlCol="0">
            <a:spAutoFit/>
          </a:bodyPr>
          <a:lstStyle/>
          <a:p>
            <a:pPr marL="13442" marR="5377" indent="-672">
              <a:spcBef>
                <a:spcPts val="106"/>
              </a:spcBef>
            </a:pPr>
            <a:r>
              <a:rPr lang="en-US" sz="1200" spc="-37" dirty="0">
                <a:solidFill>
                  <a:srgbClr val="212121"/>
                </a:solidFill>
                <a:cs typeface="Arial"/>
              </a:rPr>
              <a:t>M</a:t>
            </a:r>
            <a:r>
              <a:rPr sz="1200" spc="-37" dirty="0">
                <a:solidFill>
                  <a:srgbClr val="212121"/>
                </a:solidFill>
                <a:cs typeface="Arial"/>
              </a:rPr>
              <a:t>ost  </a:t>
            </a:r>
            <a:r>
              <a:rPr sz="1200" spc="-48" dirty="0">
                <a:solidFill>
                  <a:srgbClr val="212121"/>
                </a:solidFill>
                <a:cs typeface="Arial"/>
              </a:rPr>
              <a:t>busy</a:t>
            </a:r>
            <a:r>
              <a:rPr sz="1200" spc="-85" dirty="0">
                <a:solidFill>
                  <a:srgbClr val="212121"/>
                </a:solidFill>
                <a:cs typeface="Arial"/>
              </a:rPr>
              <a:t> </a:t>
            </a:r>
            <a:r>
              <a:rPr sz="1200" spc="-37" dirty="0">
                <a:solidFill>
                  <a:srgbClr val="212121"/>
                </a:solidFill>
                <a:cs typeface="Arial"/>
              </a:rPr>
              <a:t>hours  during </a:t>
            </a:r>
            <a:r>
              <a:rPr sz="1200" spc="-32" dirty="0">
                <a:solidFill>
                  <a:srgbClr val="212121"/>
                </a:solidFill>
                <a:cs typeface="Arial"/>
              </a:rPr>
              <a:t>a  </a:t>
            </a:r>
            <a:r>
              <a:rPr sz="1200" spc="-37" dirty="0">
                <a:solidFill>
                  <a:srgbClr val="212121"/>
                </a:solidFill>
                <a:cs typeface="Arial"/>
              </a:rPr>
              <a:t>day</a:t>
            </a:r>
            <a:endParaRPr sz="1200" dirty="0">
              <a:solidFill>
                <a:prstClr val="black"/>
              </a:solidFill>
              <a:cs typeface="Arial"/>
            </a:endParaRPr>
          </a:p>
        </p:txBody>
      </p:sp>
      <p:sp>
        <p:nvSpPr>
          <p:cNvPr id="123" name="object 123"/>
          <p:cNvSpPr/>
          <p:nvPr/>
        </p:nvSpPr>
        <p:spPr>
          <a:xfrm>
            <a:off x="4084757" y="3984227"/>
            <a:ext cx="53768" cy="53768"/>
          </a:xfrm>
          <a:custGeom>
            <a:avLst/>
            <a:gdLst/>
            <a:ahLst/>
            <a:cxnLst/>
            <a:rect l="l" t="t" r="r" b="b"/>
            <a:pathLst>
              <a:path w="50800" h="50800">
                <a:moveTo>
                  <a:pt x="25146" y="0"/>
                </a:moveTo>
                <a:lnTo>
                  <a:pt x="15376" y="1982"/>
                </a:lnTo>
                <a:lnTo>
                  <a:pt x="7381" y="7381"/>
                </a:lnTo>
                <a:lnTo>
                  <a:pt x="1982" y="15376"/>
                </a:lnTo>
                <a:lnTo>
                  <a:pt x="0" y="25145"/>
                </a:lnTo>
                <a:lnTo>
                  <a:pt x="1982" y="34915"/>
                </a:lnTo>
                <a:lnTo>
                  <a:pt x="7381" y="42910"/>
                </a:lnTo>
                <a:lnTo>
                  <a:pt x="15376" y="48309"/>
                </a:lnTo>
                <a:lnTo>
                  <a:pt x="25146" y="50291"/>
                </a:lnTo>
                <a:lnTo>
                  <a:pt x="34915" y="48309"/>
                </a:lnTo>
                <a:lnTo>
                  <a:pt x="42910" y="42910"/>
                </a:lnTo>
                <a:lnTo>
                  <a:pt x="48309" y="34915"/>
                </a:lnTo>
                <a:lnTo>
                  <a:pt x="50291" y="25145"/>
                </a:lnTo>
                <a:lnTo>
                  <a:pt x="48309" y="15376"/>
                </a:lnTo>
                <a:lnTo>
                  <a:pt x="42910" y="7381"/>
                </a:lnTo>
                <a:lnTo>
                  <a:pt x="34915" y="1982"/>
                </a:lnTo>
                <a:lnTo>
                  <a:pt x="25146" y="0"/>
                </a:lnTo>
                <a:close/>
              </a:path>
            </a:pathLst>
          </a:custGeom>
          <a:solidFill>
            <a:srgbClr val="34A4DA"/>
          </a:solidFill>
        </p:spPr>
        <p:txBody>
          <a:bodyPr wrap="square" lIns="0" tIns="0" rIns="0" bIns="0" rtlCol="0"/>
          <a:lstStyle/>
          <a:p>
            <a:endParaRPr sz="1905">
              <a:solidFill>
                <a:prstClr val="black"/>
              </a:solidFill>
            </a:endParaRPr>
          </a:p>
        </p:txBody>
      </p:sp>
      <p:sp>
        <p:nvSpPr>
          <p:cNvPr id="124" name="object 124"/>
          <p:cNvSpPr/>
          <p:nvPr/>
        </p:nvSpPr>
        <p:spPr>
          <a:xfrm>
            <a:off x="4165409" y="3984227"/>
            <a:ext cx="53768" cy="53768"/>
          </a:xfrm>
          <a:custGeom>
            <a:avLst/>
            <a:gdLst/>
            <a:ahLst/>
            <a:cxnLst/>
            <a:rect l="l" t="t" r="r" b="b"/>
            <a:pathLst>
              <a:path w="50800" h="50800">
                <a:moveTo>
                  <a:pt x="25146" y="0"/>
                </a:moveTo>
                <a:lnTo>
                  <a:pt x="15376" y="1982"/>
                </a:lnTo>
                <a:lnTo>
                  <a:pt x="7381" y="7381"/>
                </a:lnTo>
                <a:lnTo>
                  <a:pt x="1982" y="15376"/>
                </a:lnTo>
                <a:lnTo>
                  <a:pt x="0" y="25145"/>
                </a:lnTo>
                <a:lnTo>
                  <a:pt x="1982" y="34915"/>
                </a:lnTo>
                <a:lnTo>
                  <a:pt x="7381" y="42910"/>
                </a:lnTo>
                <a:lnTo>
                  <a:pt x="15376" y="48309"/>
                </a:lnTo>
                <a:lnTo>
                  <a:pt x="25146" y="50291"/>
                </a:lnTo>
                <a:lnTo>
                  <a:pt x="34915" y="48309"/>
                </a:lnTo>
                <a:lnTo>
                  <a:pt x="42910" y="42910"/>
                </a:lnTo>
                <a:lnTo>
                  <a:pt x="48309" y="34915"/>
                </a:lnTo>
                <a:lnTo>
                  <a:pt x="50291" y="25145"/>
                </a:lnTo>
                <a:lnTo>
                  <a:pt x="48309" y="15376"/>
                </a:lnTo>
                <a:lnTo>
                  <a:pt x="42910" y="7381"/>
                </a:lnTo>
                <a:lnTo>
                  <a:pt x="34915" y="1982"/>
                </a:lnTo>
                <a:lnTo>
                  <a:pt x="25146" y="0"/>
                </a:lnTo>
                <a:close/>
              </a:path>
            </a:pathLst>
          </a:custGeom>
          <a:solidFill>
            <a:srgbClr val="34A4DA"/>
          </a:solidFill>
        </p:spPr>
        <p:txBody>
          <a:bodyPr wrap="square" lIns="0" tIns="0" rIns="0" bIns="0" rtlCol="0"/>
          <a:lstStyle/>
          <a:p>
            <a:endParaRPr sz="1905">
              <a:solidFill>
                <a:prstClr val="black"/>
              </a:solidFill>
            </a:endParaRPr>
          </a:p>
        </p:txBody>
      </p:sp>
      <p:sp>
        <p:nvSpPr>
          <p:cNvPr id="125" name="object 125"/>
          <p:cNvSpPr/>
          <p:nvPr/>
        </p:nvSpPr>
        <p:spPr>
          <a:xfrm>
            <a:off x="4247674" y="3984227"/>
            <a:ext cx="55112" cy="53768"/>
          </a:xfrm>
          <a:custGeom>
            <a:avLst/>
            <a:gdLst/>
            <a:ahLst/>
            <a:cxnLst/>
            <a:rect l="l" t="t" r="r" b="b"/>
            <a:pathLst>
              <a:path w="52070" h="50800">
                <a:moveTo>
                  <a:pt x="25908" y="0"/>
                </a:moveTo>
                <a:lnTo>
                  <a:pt x="15805" y="1982"/>
                </a:lnTo>
                <a:lnTo>
                  <a:pt x="7572" y="7381"/>
                </a:lnTo>
                <a:lnTo>
                  <a:pt x="2030" y="15376"/>
                </a:lnTo>
                <a:lnTo>
                  <a:pt x="0" y="25145"/>
                </a:lnTo>
                <a:lnTo>
                  <a:pt x="2030" y="34915"/>
                </a:lnTo>
                <a:lnTo>
                  <a:pt x="7572" y="42910"/>
                </a:lnTo>
                <a:lnTo>
                  <a:pt x="15805" y="48309"/>
                </a:lnTo>
                <a:lnTo>
                  <a:pt x="25908" y="50291"/>
                </a:lnTo>
                <a:lnTo>
                  <a:pt x="36010" y="48309"/>
                </a:lnTo>
                <a:lnTo>
                  <a:pt x="44243" y="42910"/>
                </a:lnTo>
                <a:lnTo>
                  <a:pt x="49785" y="34915"/>
                </a:lnTo>
                <a:lnTo>
                  <a:pt x="51815" y="25145"/>
                </a:lnTo>
                <a:lnTo>
                  <a:pt x="49785" y="15376"/>
                </a:lnTo>
                <a:lnTo>
                  <a:pt x="44243" y="7381"/>
                </a:lnTo>
                <a:lnTo>
                  <a:pt x="36010" y="1982"/>
                </a:lnTo>
                <a:lnTo>
                  <a:pt x="25908" y="0"/>
                </a:lnTo>
                <a:close/>
              </a:path>
            </a:pathLst>
          </a:custGeom>
          <a:solidFill>
            <a:srgbClr val="34A4DA"/>
          </a:solidFill>
        </p:spPr>
        <p:txBody>
          <a:bodyPr wrap="square" lIns="0" tIns="0" rIns="0" bIns="0" rtlCol="0"/>
          <a:lstStyle/>
          <a:p>
            <a:endParaRPr sz="1905">
              <a:solidFill>
                <a:prstClr val="black"/>
              </a:solidFill>
            </a:endParaRPr>
          </a:p>
        </p:txBody>
      </p:sp>
      <p:sp>
        <p:nvSpPr>
          <p:cNvPr id="126" name="object 126"/>
          <p:cNvSpPr/>
          <p:nvPr/>
        </p:nvSpPr>
        <p:spPr>
          <a:xfrm>
            <a:off x="8050752" y="3096710"/>
            <a:ext cx="821313" cy="842149"/>
          </a:xfrm>
          <a:custGeom>
            <a:avLst/>
            <a:gdLst/>
            <a:ahLst/>
            <a:cxnLst/>
            <a:rect l="l" t="t" r="r" b="b"/>
            <a:pathLst>
              <a:path w="775970" h="795654">
                <a:moveTo>
                  <a:pt x="241421" y="614807"/>
                </a:moveTo>
                <a:lnTo>
                  <a:pt x="76073" y="614807"/>
                </a:lnTo>
                <a:lnTo>
                  <a:pt x="103373" y="656968"/>
                </a:lnTo>
                <a:lnTo>
                  <a:pt x="135602" y="693937"/>
                </a:lnTo>
                <a:lnTo>
                  <a:pt x="172086" y="725508"/>
                </a:lnTo>
                <a:lnTo>
                  <a:pt x="212151" y="751481"/>
                </a:lnTo>
                <a:lnTo>
                  <a:pt x="255127" y="771652"/>
                </a:lnTo>
                <a:lnTo>
                  <a:pt x="300338" y="785818"/>
                </a:lnTo>
                <a:lnTo>
                  <a:pt x="347113" y="793776"/>
                </a:lnTo>
                <a:lnTo>
                  <a:pt x="394780" y="795325"/>
                </a:lnTo>
                <a:lnTo>
                  <a:pt x="442663" y="790262"/>
                </a:lnTo>
                <a:lnTo>
                  <a:pt x="490093" y="778383"/>
                </a:lnTo>
                <a:lnTo>
                  <a:pt x="469920" y="666607"/>
                </a:lnTo>
                <a:lnTo>
                  <a:pt x="376743" y="666607"/>
                </a:lnTo>
                <a:lnTo>
                  <a:pt x="332074" y="660918"/>
                </a:lnTo>
                <a:lnTo>
                  <a:pt x="289585" y="646349"/>
                </a:lnTo>
                <a:lnTo>
                  <a:pt x="250716" y="623336"/>
                </a:lnTo>
                <a:lnTo>
                  <a:pt x="241421" y="614807"/>
                </a:lnTo>
                <a:close/>
              </a:path>
              <a:path w="775970" h="795654">
                <a:moveTo>
                  <a:pt x="512445" y="495046"/>
                </a:moveTo>
                <a:lnTo>
                  <a:pt x="554863" y="739394"/>
                </a:lnTo>
                <a:lnTo>
                  <a:pt x="775716" y="626364"/>
                </a:lnTo>
                <a:lnTo>
                  <a:pt x="698373" y="587756"/>
                </a:lnTo>
                <a:lnTo>
                  <a:pt x="716875" y="541869"/>
                </a:lnTo>
                <a:lnTo>
                  <a:pt x="719761" y="530225"/>
                </a:lnTo>
                <a:lnTo>
                  <a:pt x="583057" y="530225"/>
                </a:lnTo>
                <a:lnTo>
                  <a:pt x="512445" y="495046"/>
                </a:lnTo>
                <a:close/>
              </a:path>
              <a:path w="775970" h="795654">
                <a:moveTo>
                  <a:pt x="466851" y="649605"/>
                </a:moveTo>
                <a:lnTo>
                  <a:pt x="422149" y="662981"/>
                </a:lnTo>
                <a:lnTo>
                  <a:pt x="376743" y="666607"/>
                </a:lnTo>
                <a:lnTo>
                  <a:pt x="469920" y="666607"/>
                </a:lnTo>
                <a:lnTo>
                  <a:pt x="466851" y="649605"/>
                </a:lnTo>
                <a:close/>
              </a:path>
              <a:path w="775970" h="795654">
                <a:moveTo>
                  <a:pt x="34925" y="410083"/>
                </a:moveTo>
                <a:lnTo>
                  <a:pt x="0" y="655701"/>
                </a:lnTo>
                <a:lnTo>
                  <a:pt x="76073" y="614807"/>
                </a:lnTo>
                <a:lnTo>
                  <a:pt x="241421" y="614807"/>
                </a:lnTo>
                <a:lnTo>
                  <a:pt x="216911" y="592315"/>
                </a:lnTo>
                <a:lnTo>
                  <a:pt x="189611" y="553720"/>
                </a:lnTo>
                <a:lnTo>
                  <a:pt x="259080" y="516255"/>
                </a:lnTo>
                <a:lnTo>
                  <a:pt x="34925" y="410083"/>
                </a:lnTo>
                <a:close/>
              </a:path>
              <a:path w="775970" h="795654">
                <a:moveTo>
                  <a:pt x="635126" y="191897"/>
                </a:moveTo>
                <a:lnTo>
                  <a:pt x="531114" y="270637"/>
                </a:lnTo>
                <a:lnTo>
                  <a:pt x="562839" y="305740"/>
                </a:lnTo>
                <a:lnTo>
                  <a:pt x="586039" y="346234"/>
                </a:lnTo>
                <a:lnTo>
                  <a:pt x="600186" y="390525"/>
                </a:lnTo>
                <a:lnTo>
                  <a:pt x="604755" y="437016"/>
                </a:lnTo>
                <a:lnTo>
                  <a:pt x="599220" y="484114"/>
                </a:lnTo>
                <a:lnTo>
                  <a:pt x="583057" y="530225"/>
                </a:lnTo>
                <a:lnTo>
                  <a:pt x="719761" y="530225"/>
                </a:lnTo>
                <a:lnTo>
                  <a:pt x="728497" y="494972"/>
                </a:lnTo>
                <a:lnTo>
                  <a:pt x="733453" y="447703"/>
                </a:lnTo>
                <a:lnTo>
                  <a:pt x="731955" y="400697"/>
                </a:lnTo>
                <a:lnTo>
                  <a:pt x="724217" y="354590"/>
                </a:lnTo>
                <a:lnTo>
                  <a:pt x="710452" y="310021"/>
                </a:lnTo>
                <a:lnTo>
                  <a:pt x="690873" y="267624"/>
                </a:lnTo>
                <a:lnTo>
                  <a:pt x="665693" y="228037"/>
                </a:lnTo>
                <a:lnTo>
                  <a:pt x="635126" y="191897"/>
                </a:lnTo>
                <a:close/>
              </a:path>
              <a:path w="775970" h="795654">
                <a:moveTo>
                  <a:pt x="378079" y="0"/>
                </a:moveTo>
                <a:lnTo>
                  <a:pt x="378079" y="86487"/>
                </a:lnTo>
                <a:lnTo>
                  <a:pt x="326434" y="90789"/>
                </a:lnTo>
                <a:lnTo>
                  <a:pt x="277191" y="102317"/>
                </a:lnTo>
                <a:lnTo>
                  <a:pt x="230900" y="120527"/>
                </a:lnTo>
                <a:lnTo>
                  <a:pt x="188107" y="144874"/>
                </a:lnTo>
                <a:lnTo>
                  <a:pt x="149364" y="174812"/>
                </a:lnTo>
                <a:lnTo>
                  <a:pt x="115217" y="209799"/>
                </a:lnTo>
                <a:lnTo>
                  <a:pt x="86216" y="249288"/>
                </a:lnTo>
                <a:lnTo>
                  <a:pt x="62909" y="292736"/>
                </a:lnTo>
                <a:lnTo>
                  <a:pt x="45847" y="339598"/>
                </a:lnTo>
                <a:lnTo>
                  <a:pt x="165100" y="394716"/>
                </a:lnTo>
                <a:lnTo>
                  <a:pt x="180029" y="346437"/>
                </a:lnTo>
                <a:lnTo>
                  <a:pt x="205076" y="303633"/>
                </a:lnTo>
                <a:lnTo>
                  <a:pt x="238823" y="267716"/>
                </a:lnTo>
                <a:lnTo>
                  <a:pt x="279851" y="240095"/>
                </a:lnTo>
                <a:lnTo>
                  <a:pt x="326742" y="222184"/>
                </a:lnTo>
                <a:lnTo>
                  <a:pt x="378079" y="215392"/>
                </a:lnTo>
                <a:lnTo>
                  <a:pt x="485210" y="215392"/>
                </a:lnTo>
                <a:lnTo>
                  <a:pt x="577850" y="147193"/>
                </a:lnTo>
                <a:lnTo>
                  <a:pt x="378079" y="0"/>
                </a:lnTo>
                <a:close/>
              </a:path>
              <a:path w="775970" h="795654">
                <a:moveTo>
                  <a:pt x="485210" y="215392"/>
                </a:moveTo>
                <a:lnTo>
                  <a:pt x="378079" y="215392"/>
                </a:lnTo>
                <a:lnTo>
                  <a:pt x="378079" y="294259"/>
                </a:lnTo>
                <a:lnTo>
                  <a:pt x="485210" y="215392"/>
                </a:lnTo>
                <a:close/>
              </a:path>
            </a:pathLst>
          </a:custGeom>
          <a:solidFill>
            <a:srgbClr val="34A4DA"/>
          </a:solidFill>
        </p:spPr>
        <p:txBody>
          <a:bodyPr wrap="square" lIns="0" tIns="0" rIns="0" bIns="0" rtlCol="0"/>
          <a:lstStyle/>
          <a:p>
            <a:endParaRPr sz="1905">
              <a:solidFill>
                <a:prstClr val="black"/>
              </a:solidFill>
            </a:endParaRPr>
          </a:p>
        </p:txBody>
      </p:sp>
      <p:sp>
        <p:nvSpPr>
          <p:cNvPr id="127" name="object 127"/>
          <p:cNvSpPr txBox="1"/>
          <p:nvPr/>
        </p:nvSpPr>
        <p:spPr>
          <a:xfrm>
            <a:off x="8272340" y="3312963"/>
            <a:ext cx="472219" cy="453053"/>
          </a:xfrm>
          <a:prstGeom prst="rect">
            <a:avLst/>
          </a:prstGeom>
        </p:spPr>
        <p:txBody>
          <a:bodyPr vert="horz" wrap="square" lIns="0" tIns="13442" rIns="0" bIns="0" rtlCol="0">
            <a:spAutoFit/>
          </a:bodyPr>
          <a:lstStyle/>
          <a:p>
            <a:pPr marL="28228" marR="5377" indent="-15457">
              <a:lnSpc>
                <a:spcPct val="118700"/>
              </a:lnSpc>
              <a:spcBef>
                <a:spcPts val="106"/>
              </a:spcBef>
            </a:pPr>
            <a:r>
              <a:rPr sz="1200" spc="-58" dirty="0">
                <a:solidFill>
                  <a:srgbClr val="212121"/>
                </a:solidFill>
                <a:cs typeface="Arial"/>
              </a:rPr>
              <a:t>s</a:t>
            </a:r>
            <a:r>
              <a:rPr sz="1200" spc="-42" dirty="0">
                <a:solidFill>
                  <a:srgbClr val="212121"/>
                </a:solidFill>
                <a:cs typeface="Arial"/>
              </a:rPr>
              <a:t>o</a:t>
            </a:r>
            <a:r>
              <a:rPr sz="1200" spc="-53" dirty="0">
                <a:solidFill>
                  <a:srgbClr val="212121"/>
                </a:solidFill>
                <a:cs typeface="Arial"/>
              </a:rPr>
              <a:t>u</a:t>
            </a:r>
            <a:r>
              <a:rPr sz="1200" spc="-32" dirty="0">
                <a:solidFill>
                  <a:srgbClr val="212121"/>
                </a:solidFill>
                <a:cs typeface="Arial"/>
              </a:rPr>
              <a:t>re  </a:t>
            </a:r>
            <a:r>
              <a:rPr sz="1200" spc="-48" dirty="0">
                <a:solidFill>
                  <a:srgbClr val="212121"/>
                </a:solidFill>
                <a:cs typeface="Arial"/>
              </a:rPr>
              <a:t>code</a:t>
            </a:r>
            <a:endParaRPr sz="1200" dirty="0">
              <a:solidFill>
                <a:prstClr val="black"/>
              </a:solidFill>
              <a:cs typeface="Arial"/>
            </a:endParaRPr>
          </a:p>
        </p:txBody>
      </p:sp>
      <p:sp>
        <p:nvSpPr>
          <p:cNvPr id="128" name="object 128"/>
          <p:cNvSpPr/>
          <p:nvPr/>
        </p:nvSpPr>
        <p:spPr>
          <a:xfrm>
            <a:off x="8923415" y="3096710"/>
            <a:ext cx="821313" cy="842149"/>
          </a:xfrm>
          <a:custGeom>
            <a:avLst/>
            <a:gdLst/>
            <a:ahLst/>
            <a:cxnLst/>
            <a:rect l="l" t="t" r="r" b="b"/>
            <a:pathLst>
              <a:path w="775970" h="795654">
                <a:moveTo>
                  <a:pt x="241421" y="614807"/>
                </a:moveTo>
                <a:lnTo>
                  <a:pt x="76073" y="614807"/>
                </a:lnTo>
                <a:lnTo>
                  <a:pt x="103373" y="656968"/>
                </a:lnTo>
                <a:lnTo>
                  <a:pt x="135602" y="693937"/>
                </a:lnTo>
                <a:lnTo>
                  <a:pt x="172086" y="725508"/>
                </a:lnTo>
                <a:lnTo>
                  <a:pt x="212151" y="751481"/>
                </a:lnTo>
                <a:lnTo>
                  <a:pt x="255127" y="771652"/>
                </a:lnTo>
                <a:lnTo>
                  <a:pt x="300338" y="785818"/>
                </a:lnTo>
                <a:lnTo>
                  <a:pt x="347113" y="793776"/>
                </a:lnTo>
                <a:lnTo>
                  <a:pt x="394780" y="795325"/>
                </a:lnTo>
                <a:lnTo>
                  <a:pt x="442663" y="790262"/>
                </a:lnTo>
                <a:lnTo>
                  <a:pt x="490092" y="778383"/>
                </a:lnTo>
                <a:lnTo>
                  <a:pt x="469920" y="666607"/>
                </a:lnTo>
                <a:lnTo>
                  <a:pt x="376743" y="666607"/>
                </a:lnTo>
                <a:lnTo>
                  <a:pt x="332074" y="660918"/>
                </a:lnTo>
                <a:lnTo>
                  <a:pt x="289585" y="646349"/>
                </a:lnTo>
                <a:lnTo>
                  <a:pt x="250716" y="623336"/>
                </a:lnTo>
                <a:lnTo>
                  <a:pt x="241421" y="614807"/>
                </a:lnTo>
                <a:close/>
              </a:path>
              <a:path w="775970" h="795654">
                <a:moveTo>
                  <a:pt x="512445" y="495046"/>
                </a:moveTo>
                <a:lnTo>
                  <a:pt x="554862" y="739394"/>
                </a:lnTo>
                <a:lnTo>
                  <a:pt x="775715" y="626364"/>
                </a:lnTo>
                <a:lnTo>
                  <a:pt x="698373" y="587756"/>
                </a:lnTo>
                <a:lnTo>
                  <a:pt x="716875" y="541869"/>
                </a:lnTo>
                <a:lnTo>
                  <a:pt x="719761" y="530225"/>
                </a:lnTo>
                <a:lnTo>
                  <a:pt x="583056" y="530225"/>
                </a:lnTo>
                <a:lnTo>
                  <a:pt x="512445" y="495046"/>
                </a:lnTo>
                <a:close/>
              </a:path>
              <a:path w="775970" h="795654">
                <a:moveTo>
                  <a:pt x="466851" y="649605"/>
                </a:moveTo>
                <a:lnTo>
                  <a:pt x="422149" y="662981"/>
                </a:lnTo>
                <a:lnTo>
                  <a:pt x="376743" y="666607"/>
                </a:lnTo>
                <a:lnTo>
                  <a:pt x="469920" y="666607"/>
                </a:lnTo>
                <a:lnTo>
                  <a:pt x="466851" y="649605"/>
                </a:lnTo>
                <a:close/>
              </a:path>
              <a:path w="775970" h="795654">
                <a:moveTo>
                  <a:pt x="34925" y="410083"/>
                </a:moveTo>
                <a:lnTo>
                  <a:pt x="0" y="655701"/>
                </a:lnTo>
                <a:lnTo>
                  <a:pt x="76073" y="614807"/>
                </a:lnTo>
                <a:lnTo>
                  <a:pt x="241421" y="614807"/>
                </a:lnTo>
                <a:lnTo>
                  <a:pt x="216911" y="592315"/>
                </a:lnTo>
                <a:lnTo>
                  <a:pt x="189610" y="553720"/>
                </a:lnTo>
                <a:lnTo>
                  <a:pt x="259079" y="516255"/>
                </a:lnTo>
                <a:lnTo>
                  <a:pt x="34925" y="410083"/>
                </a:lnTo>
                <a:close/>
              </a:path>
              <a:path w="775970" h="795654">
                <a:moveTo>
                  <a:pt x="635126" y="191897"/>
                </a:moveTo>
                <a:lnTo>
                  <a:pt x="531113" y="270637"/>
                </a:lnTo>
                <a:lnTo>
                  <a:pt x="562839" y="305740"/>
                </a:lnTo>
                <a:lnTo>
                  <a:pt x="586039" y="346234"/>
                </a:lnTo>
                <a:lnTo>
                  <a:pt x="600186" y="390525"/>
                </a:lnTo>
                <a:lnTo>
                  <a:pt x="604755" y="437016"/>
                </a:lnTo>
                <a:lnTo>
                  <a:pt x="599220" y="484114"/>
                </a:lnTo>
                <a:lnTo>
                  <a:pt x="583056" y="530225"/>
                </a:lnTo>
                <a:lnTo>
                  <a:pt x="719761" y="530225"/>
                </a:lnTo>
                <a:lnTo>
                  <a:pt x="728497" y="494972"/>
                </a:lnTo>
                <a:lnTo>
                  <a:pt x="733453" y="447703"/>
                </a:lnTo>
                <a:lnTo>
                  <a:pt x="731955" y="400697"/>
                </a:lnTo>
                <a:lnTo>
                  <a:pt x="724217" y="354590"/>
                </a:lnTo>
                <a:lnTo>
                  <a:pt x="710452" y="310021"/>
                </a:lnTo>
                <a:lnTo>
                  <a:pt x="690873" y="267624"/>
                </a:lnTo>
                <a:lnTo>
                  <a:pt x="665693" y="228037"/>
                </a:lnTo>
                <a:lnTo>
                  <a:pt x="635126" y="191897"/>
                </a:lnTo>
                <a:close/>
              </a:path>
              <a:path w="775970" h="795654">
                <a:moveTo>
                  <a:pt x="378078" y="0"/>
                </a:moveTo>
                <a:lnTo>
                  <a:pt x="378078" y="86487"/>
                </a:lnTo>
                <a:lnTo>
                  <a:pt x="326434" y="90789"/>
                </a:lnTo>
                <a:lnTo>
                  <a:pt x="277191" y="102317"/>
                </a:lnTo>
                <a:lnTo>
                  <a:pt x="230900" y="120527"/>
                </a:lnTo>
                <a:lnTo>
                  <a:pt x="188107" y="144874"/>
                </a:lnTo>
                <a:lnTo>
                  <a:pt x="149364" y="174812"/>
                </a:lnTo>
                <a:lnTo>
                  <a:pt x="115217" y="209799"/>
                </a:lnTo>
                <a:lnTo>
                  <a:pt x="86216" y="249288"/>
                </a:lnTo>
                <a:lnTo>
                  <a:pt x="62909" y="292736"/>
                </a:lnTo>
                <a:lnTo>
                  <a:pt x="45847" y="339598"/>
                </a:lnTo>
                <a:lnTo>
                  <a:pt x="165100" y="394716"/>
                </a:lnTo>
                <a:lnTo>
                  <a:pt x="180029" y="346437"/>
                </a:lnTo>
                <a:lnTo>
                  <a:pt x="205076" y="303633"/>
                </a:lnTo>
                <a:lnTo>
                  <a:pt x="238823" y="267716"/>
                </a:lnTo>
                <a:lnTo>
                  <a:pt x="279851" y="240095"/>
                </a:lnTo>
                <a:lnTo>
                  <a:pt x="326742" y="222184"/>
                </a:lnTo>
                <a:lnTo>
                  <a:pt x="378078" y="215392"/>
                </a:lnTo>
                <a:lnTo>
                  <a:pt x="485210" y="215392"/>
                </a:lnTo>
                <a:lnTo>
                  <a:pt x="577850" y="147193"/>
                </a:lnTo>
                <a:lnTo>
                  <a:pt x="378078" y="0"/>
                </a:lnTo>
                <a:close/>
              </a:path>
              <a:path w="775970" h="795654">
                <a:moveTo>
                  <a:pt x="485210" y="215392"/>
                </a:moveTo>
                <a:lnTo>
                  <a:pt x="378078" y="215392"/>
                </a:lnTo>
                <a:lnTo>
                  <a:pt x="378078" y="294259"/>
                </a:lnTo>
                <a:lnTo>
                  <a:pt x="485210" y="215392"/>
                </a:lnTo>
                <a:close/>
              </a:path>
            </a:pathLst>
          </a:custGeom>
          <a:solidFill>
            <a:srgbClr val="34A4DA"/>
          </a:solidFill>
        </p:spPr>
        <p:txBody>
          <a:bodyPr wrap="square" lIns="0" tIns="0" rIns="0" bIns="0" rtlCol="0"/>
          <a:lstStyle/>
          <a:p>
            <a:endParaRPr sz="1905">
              <a:solidFill>
                <a:prstClr val="black"/>
              </a:solidFill>
            </a:endParaRPr>
          </a:p>
        </p:txBody>
      </p:sp>
      <p:sp>
        <p:nvSpPr>
          <p:cNvPr id="129" name="object 129"/>
          <p:cNvSpPr txBox="1"/>
          <p:nvPr/>
        </p:nvSpPr>
        <p:spPr>
          <a:xfrm>
            <a:off x="9152394" y="3312461"/>
            <a:ext cx="365357" cy="409980"/>
          </a:xfrm>
          <a:prstGeom prst="rect">
            <a:avLst/>
          </a:prstGeom>
        </p:spPr>
        <p:txBody>
          <a:bodyPr vert="horz" wrap="square" lIns="0" tIns="27555" rIns="0" bIns="0" rtlCol="0">
            <a:spAutoFit/>
          </a:bodyPr>
          <a:lstStyle/>
          <a:p>
            <a:pPr marL="13442">
              <a:spcBef>
                <a:spcPts val="216"/>
              </a:spcBef>
            </a:pPr>
            <a:r>
              <a:rPr sz="1200" spc="-32" dirty="0">
                <a:solidFill>
                  <a:srgbClr val="212121"/>
                </a:solidFill>
                <a:cs typeface="Arial"/>
              </a:rPr>
              <a:t>fram</a:t>
            </a:r>
            <a:r>
              <a:rPr sz="1200" spc="-58" dirty="0">
                <a:solidFill>
                  <a:srgbClr val="212121"/>
                </a:solidFill>
                <a:cs typeface="Arial"/>
              </a:rPr>
              <a:t>e</a:t>
            </a:r>
            <a:endParaRPr sz="1200" dirty="0">
              <a:solidFill>
                <a:prstClr val="black"/>
              </a:solidFill>
              <a:cs typeface="Arial"/>
            </a:endParaRPr>
          </a:p>
          <a:p>
            <a:pPr marL="34948">
              <a:spcBef>
                <a:spcPts val="111"/>
              </a:spcBef>
            </a:pPr>
            <a:r>
              <a:rPr sz="1200" spc="-32" dirty="0">
                <a:solidFill>
                  <a:srgbClr val="212121"/>
                </a:solidFill>
                <a:cs typeface="Arial"/>
              </a:rPr>
              <a:t>work</a:t>
            </a:r>
            <a:endParaRPr sz="1200" dirty="0">
              <a:solidFill>
                <a:prstClr val="black"/>
              </a:solidFill>
              <a:cs typeface="Arial"/>
            </a:endParaRPr>
          </a:p>
        </p:txBody>
      </p:sp>
      <p:sp>
        <p:nvSpPr>
          <p:cNvPr id="130" name="object 130"/>
          <p:cNvSpPr/>
          <p:nvPr/>
        </p:nvSpPr>
        <p:spPr>
          <a:xfrm>
            <a:off x="10667125" y="3096710"/>
            <a:ext cx="821313" cy="842149"/>
          </a:xfrm>
          <a:custGeom>
            <a:avLst/>
            <a:gdLst/>
            <a:ahLst/>
            <a:cxnLst/>
            <a:rect l="l" t="t" r="r" b="b"/>
            <a:pathLst>
              <a:path w="775970" h="795654">
                <a:moveTo>
                  <a:pt x="241421" y="614807"/>
                </a:moveTo>
                <a:lnTo>
                  <a:pt x="76073" y="614807"/>
                </a:lnTo>
                <a:lnTo>
                  <a:pt x="103373" y="656968"/>
                </a:lnTo>
                <a:lnTo>
                  <a:pt x="135602" y="693937"/>
                </a:lnTo>
                <a:lnTo>
                  <a:pt x="172086" y="725508"/>
                </a:lnTo>
                <a:lnTo>
                  <a:pt x="212151" y="751481"/>
                </a:lnTo>
                <a:lnTo>
                  <a:pt x="255127" y="771652"/>
                </a:lnTo>
                <a:lnTo>
                  <a:pt x="300338" y="785818"/>
                </a:lnTo>
                <a:lnTo>
                  <a:pt x="347113" y="793776"/>
                </a:lnTo>
                <a:lnTo>
                  <a:pt x="394780" y="795325"/>
                </a:lnTo>
                <a:lnTo>
                  <a:pt x="442663" y="790262"/>
                </a:lnTo>
                <a:lnTo>
                  <a:pt x="490093" y="778383"/>
                </a:lnTo>
                <a:lnTo>
                  <a:pt x="469920" y="666607"/>
                </a:lnTo>
                <a:lnTo>
                  <a:pt x="376743" y="666607"/>
                </a:lnTo>
                <a:lnTo>
                  <a:pt x="332074" y="660918"/>
                </a:lnTo>
                <a:lnTo>
                  <a:pt x="289585" y="646349"/>
                </a:lnTo>
                <a:lnTo>
                  <a:pt x="250716" y="623336"/>
                </a:lnTo>
                <a:lnTo>
                  <a:pt x="241421" y="614807"/>
                </a:lnTo>
                <a:close/>
              </a:path>
              <a:path w="775970" h="795654">
                <a:moveTo>
                  <a:pt x="512445" y="495046"/>
                </a:moveTo>
                <a:lnTo>
                  <a:pt x="554863" y="739394"/>
                </a:lnTo>
                <a:lnTo>
                  <a:pt x="775716" y="626364"/>
                </a:lnTo>
                <a:lnTo>
                  <a:pt x="698373" y="587756"/>
                </a:lnTo>
                <a:lnTo>
                  <a:pt x="716875" y="541869"/>
                </a:lnTo>
                <a:lnTo>
                  <a:pt x="719761" y="530225"/>
                </a:lnTo>
                <a:lnTo>
                  <a:pt x="583057" y="530225"/>
                </a:lnTo>
                <a:lnTo>
                  <a:pt x="512445" y="495046"/>
                </a:lnTo>
                <a:close/>
              </a:path>
              <a:path w="775970" h="795654">
                <a:moveTo>
                  <a:pt x="466852" y="649605"/>
                </a:moveTo>
                <a:lnTo>
                  <a:pt x="422149" y="662981"/>
                </a:lnTo>
                <a:lnTo>
                  <a:pt x="376743" y="666607"/>
                </a:lnTo>
                <a:lnTo>
                  <a:pt x="469920" y="666607"/>
                </a:lnTo>
                <a:lnTo>
                  <a:pt x="466852" y="649605"/>
                </a:lnTo>
                <a:close/>
              </a:path>
              <a:path w="775970" h="795654">
                <a:moveTo>
                  <a:pt x="34925" y="410083"/>
                </a:moveTo>
                <a:lnTo>
                  <a:pt x="0" y="655701"/>
                </a:lnTo>
                <a:lnTo>
                  <a:pt x="76073" y="614807"/>
                </a:lnTo>
                <a:lnTo>
                  <a:pt x="241421" y="614807"/>
                </a:lnTo>
                <a:lnTo>
                  <a:pt x="216911" y="592315"/>
                </a:lnTo>
                <a:lnTo>
                  <a:pt x="189611" y="553720"/>
                </a:lnTo>
                <a:lnTo>
                  <a:pt x="259080" y="516255"/>
                </a:lnTo>
                <a:lnTo>
                  <a:pt x="34925" y="410083"/>
                </a:lnTo>
                <a:close/>
              </a:path>
              <a:path w="775970" h="795654">
                <a:moveTo>
                  <a:pt x="635127" y="191897"/>
                </a:moveTo>
                <a:lnTo>
                  <a:pt x="531114" y="270637"/>
                </a:lnTo>
                <a:lnTo>
                  <a:pt x="562839" y="305740"/>
                </a:lnTo>
                <a:lnTo>
                  <a:pt x="586039" y="346234"/>
                </a:lnTo>
                <a:lnTo>
                  <a:pt x="600186" y="390525"/>
                </a:lnTo>
                <a:lnTo>
                  <a:pt x="604755" y="437016"/>
                </a:lnTo>
                <a:lnTo>
                  <a:pt x="599220" y="484114"/>
                </a:lnTo>
                <a:lnTo>
                  <a:pt x="583057" y="530225"/>
                </a:lnTo>
                <a:lnTo>
                  <a:pt x="719761" y="530225"/>
                </a:lnTo>
                <a:lnTo>
                  <a:pt x="728497" y="494972"/>
                </a:lnTo>
                <a:lnTo>
                  <a:pt x="733453" y="447703"/>
                </a:lnTo>
                <a:lnTo>
                  <a:pt x="731955" y="400697"/>
                </a:lnTo>
                <a:lnTo>
                  <a:pt x="724217" y="354590"/>
                </a:lnTo>
                <a:lnTo>
                  <a:pt x="710452" y="310021"/>
                </a:lnTo>
                <a:lnTo>
                  <a:pt x="690873" y="267624"/>
                </a:lnTo>
                <a:lnTo>
                  <a:pt x="665693" y="228037"/>
                </a:lnTo>
                <a:lnTo>
                  <a:pt x="635127" y="191897"/>
                </a:lnTo>
                <a:close/>
              </a:path>
              <a:path w="775970" h="795654">
                <a:moveTo>
                  <a:pt x="378079" y="0"/>
                </a:moveTo>
                <a:lnTo>
                  <a:pt x="378079" y="86487"/>
                </a:lnTo>
                <a:lnTo>
                  <a:pt x="326434" y="90789"/>
                </a:lnTo>
                <a:lnTo>
                  <a:pt x="277191" y="102317"/>
                </a:lnTo>
                <a:lnTo>
                  <a:pt x="230900" y="120527"/>
                </a:lnTo>
                <a:lnTo>
                  <a:pt x="188107" y="144874"/>
                </a:lnTo>
                <a:lnTo>
                  <a:pt x="149364" y="174812"/>
                </a:lnTo>
                <a:lnTo>
                  <a:pt x="115217" y="209799"/>
                </a:lnTo>
                <a:lnTo>
                  <a:pt x="86216" y="249288"/>
                </a:lnTo>
                <a:lnTo>
                  <a:pt x="62909" y="292736"/>
                </a:lnTo>
                <a:lnTo>
                  <a:pt x="45847" y="339598"/>
                </a:lnTo>
                <a:lnTo>
                  <a:pt x="165100" y="394716"/>
                </a:lnTo>
                <a:lnTo>
                  <a:pt x="180029" y="346437"/>
                </a:lnTo>
                <a:lnTo>
                  <a:pt x="205076" y="303633"/>
                </a:lnTo>
                <a:lnTo>
                  <a:pt x="238823" y="267716"/>
                </a:lnTo>
                <a:lnTo>
                  <a:pt x="279851" y="240095"/>
                </a:lnTo>
                <a:lnTo>
                  <a:pt x="326742" y="222184"/>
                </a:lnTo>
                <a:lnTo>
                  <a:pt x="378079" y="215392"/>
                </a:lnTo>
                <a:lnTo>
                  <a:pt x="485210" y="215392"/>
                </a:lnTo>
                <a:lnTo>
                  <a:pt x="577850" y="147193"/>
                </a:lnTo>
                <a:lnTo>
                  <a:pt x="378079" y="0"/>
                </a:lnTo>
                <a:close/>
              </a:path>
              <a:path w="775970" h="795654">
                <a:moveTo>
                  <a:pt x="485210" y="215392"/>
                </a:moveTo>
                <a:lnTo>
                  <a:pt x="378079" y="215392"/>
                </a:lnTo>
                <a:lnTo>
                  <a:pt x="378079" y="294259"/>
                </a:lnTo>
                <a:lnTo>
                  <a:pt x="485210" y="215392"/>
                </a:lnTo>
                <a:close/>
              </a:path>
            </a:pathLst>
          </a:custGeom>
          <a:solidFill>
            <a:srgbClr val="34A4DA"/>
          </a:solidFill>
        </p:spPr>
        <p:txBody>
          <a:bodyPr wrap="square" lIns="0" tIns="0" rIns="0" bIns="0" rtlCol="0"/>
          <a:lstStyle/>
          <a:p>
            <a:endParaRPr sz="1905">
              <a:solidFill>
                <a:prstClr val="black"/>
              </a:solidFill>
            </a:endParaRPr>
          </a:p>
        </p:txBody>
      </p:sp>
      <p:sp>
        <p:nvSpPr>
          <p:cNvPr id="131" name="object 131"/>
          <p:cNvSpPr txBox="1"/>
          <p:nvPr/>
        </p:nvSpPr>
        <p:spPr>
          <a:xfrm>
            <a:off x="10877893" y="3413000"/>
            <a:ext cx="469661" cy="198239"/>
          </a:xfrm>
          <a:prstGeom prst="rect">
            <a:avLst/>
          </a:prstGeom>
        </p:spPr>
        <p:txBody>
          <a:bodyPr vert="horz" wrap="square" lIns="0" tIns="13442" rIns="0" bIns="0" rtlCol="0">
            <a:spAutoFit/>
          </a:bodyPr>
          <a:lstStyle/>
          <a:p>
            <a:pPr marL="13442">
              <a:spcBef>
                <a:spcPts val="106"/>
              </a:spcBef>
            </a:pPr>
            <a:r>
              <a:rPr sz="1200" spc="-37" dirty="0">
                <a:solidFill>
                  <a:srgbClr val="212121"/>
                </a:solidFill>
                <a:cs typeface="Arial"/>
              </a:rPr>
              <a:t>m</a:t>
            </a:r>
            <a:r>
              <a:rPr sz="1200" spc="-42" dirty="0">
                <a:solidFill>
                  <a:srgbClr val="212121"/>
                </a:solidFill>
                <a:cs typeface="Arial"/>
              </a:rPr>
              <a:t>o</a:t>
            </a:r>
            <a:r>
              <a:rPr sz="1200" spc="-16" dirty="0">
                <a:solidFill>
                  <a:srgbClr val="212121"/>
                </a:solidFill>
                <a:cs typeface="Arial"/>
              </a:rPr>
              <a:t>bil</a:t>
            </a:r>
            <a:r>
              <a:rPr sz="1200" spc="-58" dirty="0">
                <a:solidFill>
                  <a:srgbClr val="212121"/>
                </a:solidFill>
                <a:cs typeface="Arial"/>
              </a:rPr>
              <a:t>e</a:t>
            </a:r>
            <a:endParaRPr sz="1200" dirty="0">
              <a:solidFill>
                <a:prstClr val="black"/>
              </a:solidFill>
              <a:cs typeface="Arial"/>
            </a:endParaRPr>
          </a:p>
        </p:txBody>
      </p:sp>
      <p:sp>
        <p:nvSpPr>
          <p:cNvPr id="132" name="object 132"/>
          <p:cNvSpPr/>
          <p:nvPr/>
        </p:nvSpPr>
        <p:spPr>
          <a:xfrm>
            <a:off x="9792851" y="3096710"/>
            <a:ext cx="821313" cy="842149"/>
          </a:xfrm>
          <a:custGeom>
            <a:avLst/>
            <a:gdLst/>
            <a:ahLst/>
            <a:cxnLst/>
            <a:rect l="l" t="t" r="r" b="b"/>
            <a:pathLst>
              <a:path w="775970" h="795654">
                <a:moveTo>
                  <a:pt x="241421" y="614807"/>
                </a:moveTo>
                <a:lnTo>
                  <a:pt x="76073" y="614807"/>
                </a:lnTo>
                <a:lnTo>
                  <a:pt x="103373" y="656968"/>
                </a:lnTo>
                <a:lnTo>
                  <a:pt x="135602" y="693937"/>
                </a:lnTo>
                <a:lnTo>
                  <a:pt x="172086" y="725508"/>
                </a:lnTo>
                <a:lnTo>
                  <a:pt x="212151" y="751481"/>
                </a:lnTo>
                <a:lnTo>
                  <a:pt x="255127" y="771652"/>
                </a:lnTo>
                <a:lnTo>
                  <a:pt x="300338" y="785818"/>
                </a:lnTo>
                <a:lnTo>
                  <a:pt x="347113" y="793776"/>
                </a:lnTo>
                <a:lnTo>
                  <a:pt x="394780" y="795325"/>
                </a:lnTo>
                <a:lnTo>
                  <a:pt x="442663" y="790262"/>
                </a:lnTo>
                <a:lnTo>
                  <a:pt x="490093" y="778383"/>
                </a:lnTo>
                <a:lnTo>
                  <a:pt x="469920" y="666607"/>
                </a:lnTo>
                <a:lnTo>
                  <a:pt x="376743" y="666607"/>
                </a:lnTo>
                <a:lnTo>
                  <a:pt x="332074" y="660918"/>
                </a:lnTo>
                <a:lnTo>
                  <a:pt x="289585" y="646349"/>
                </a:lnTo>
                <a:lnTo>
                  <a:pt x="250716" y="623336"/>
                </a:lnTo>
                <a:lnTo>
                  <a:pt x="241421" y="614807"/>
                </a:lnTo>
                <a:close/>
              </a:path>
              <a:path w="775970" h="795654">
                <a:moveTo>
                  <a:pt x="512445" y="495046"/>
                </a:moveTo>
                <a:lnTo>
                  <a:pt x="554863" y="739394"/>
                </a:lnTo>
                <a:lnTo>
                  <a:pt x="775716" y="626364"/>
                </a:lnTo>
                <a:lnTo>
                  <a:pt x="698373" y="587756"/>
                </a:lnTo>
                <a:lnTo>
                  <a:pt x="716875" y="541869"/>
                </a:lnTo>
                <a:lnTo>
                  <a:pt x="719761" y="530225"/>
                </a:lnTo>
                <a:lnTo>
                  <a:pt x="583056" y="530225"/>
                </a:lnTo>
                <a:lnTo>
                  <a:pt x="512445" y="495046"/>
                </a:lnTo>
                <a:close/>
              </a:path>
              <a:path w="775970" h="795654">
                <a:moveTo>
                  <a:pt x="466851" y="649605"/>
                </a:moveTo>
                <a:lnTo>
                  <a:pt x="422149" y="662981"/>
                </a:lnTo>
                <a:lnTo>
                  <a:pt x="376743" y="666607"/>
                </a:lnTo>
                <a:lnTo>
                  <a:pt x="469920" y="666607"/>
                </a:lnTo>
                <a:lnTo>
                  <a:pt x="466851" y="649605"/>
                </a:lnTo>
                <a:close/>
              </a:path>
              <a:path w="775970" h="795654">
                <a:moveTo>
                  <a:pt x="34925" y="410083"/>
                </a:moveTo>
                <a:lnTo>
                  <a:pt x="0" y="655701"/>
                </a:lnTo>
                <a:lnTo>
                  <a:pt x="76073" y="614807"/>
                </a:lnTo>
                <a:lnTo>
                  <a:pt x="241421" y="614807"/>
                </a:lnTo>
                <a:lnTo>
                  <a:pt x="216911" y="592315"/>
                </a:lnTo>
                <a:lnTo>
                  <a:pt x="189611" y="553720"/>
                </a:lnTo>
                <a:lnTo>
                  <a:pt x="259079" y="516255"/>
                </a:lnTo>
                <a:lnTo>
                  <a:pt x="34925" y="410083"/>
                </a:lnTo>
                <a:close/>
              </a:path>
              <a:path w="775970" h="795654">
                <a:moveTo>
                  <a:pt x="635126" y="191897"/>
                </a:moveTo>
                <a:lnTo>
                  <a:pt x="531114" y="270637"/>
                </a:lnTo>
                <a:lnTo>
                  <a:pt x="562839" y="305740"/>
                </a:lnTo>
                <a:lnTo>
                  <a:pt x="586039" y="346234"/>
                </a:lnTo>
                <a:lnTo>
                  <a:pt x="600186" y="390525"/>
                </a:lnTo>
                <a:lnTo>
                  <a:pt x="604755" y="437016"/>
                </a:lnTo>
                <a:lnTo>
                  <a:pt x="599220" y="484114"/>
                </a:lnTo>
                <a:lnTo>
                  <a:pt x="583056" y="530225"/>
                </a:lnTo>
                <a:lnTo>
                  <a:pt x="719761" y="530225"/>
                </a:lnTo>
                <a:lnTo>
                  <a:pt x="728497" y="494972"/>
                </a:lnTo>
                <a:lnTo>
                  <a:pt x="733453" y="447703"/>
                </a:lnTo>
                <a:lnTo>
                  <a:pt x="731955" y="400697"/>
                </a:lnTo>
                <a:lnTo>
                  <a:pt x="724217" y="354590"/>
                </a:lnTo>
                <a:lnTo>
                  <a:pt x="710452" y="310021"/>
                </a:lnTo>
                <a:lnTo>
                  <a:pt x="690873" y="267624"/>
                </a:lnTo>
                <a:lnTo>
                  <a:pt x="665693" y="228037"/>
                </a:lnTo>
                <a:lnTo>
                  <a:pt x="635126" y="191897"/>
                </a:lnTo>
                <a:close/>
              </a:path>
              <a:path w="775970" h="795654">
                <a:moveTo>
                  <a:pt x="378078" y="0"/>
                </a:moveTo>
                <a:lnTo>
                  <a:pt x="378078" y="86487"/>
                </a:lnTo>
                <a:lnTo>
                  <a:pt x="326434" y="90789"/>
                </a:lnTo>
                <a:lnTo>
                  <a:pt x="277191" y="102317"/>
                </a:lnTo>
                <a:lnTo>
                  <a:pt x="230900" y="120527"/>
                </a:lnTo>
                <a:lnTo>
                  <a:pt x="188107" y="144874"/>
                </a:lnTo>
                <a:lnTo>
                  <a:pt x="149364" y="174812"/>
                </a:lnTo>
                <a:lnTo>
                  <a:pt x="115217" y="209799"/>
                </a:lnTo>
                <a:lnTo>
                  <a:pt x="86216" y="249288"/>
                </a:lnTo>
                <a:lnTo>
                  <a:pt x="62909" y="292736"/>
                </a:lnTo>
                <a:lnTo>
                  <a:pt x="45847" y="339598"/>
                </a:lnTo>
                <a:lnTo>
                  <a:pt x="165100" y="394716"/>
                </a:lnTo>
                <a:lnTo>
                  <a:pt x="180029" y="346437"/>
                </a:lnTo>
                <a:lnTo>
                  <a:pt x="205076" y="303633"/>
                </a:lnTo>
                <a:lnTo>
                  <a:pt x="238823" y="267716"/>
                </a:lnTo>
                <a:lnTo>
                  <a:pt x="279851" y="240095"/>
                </a:lnTo>
                <a:lnTo>
                  <a:pt x="326742" y="222184"/>
                </a:lnTo>
                <a:lnTo>
                  <a:pt x="378078" y="215392"/>
                </a:lnTo>
                <a:lnTo>
                  <a:pt x="485210" y="215392"/>
                </a:lnTo>
                <a:lnTo>
                  <a:pt x="577850" y="147193"/>
                </a:lnTo>
                <a:lnTo>
                  <a:pt x="378078" y="0"/>
                </a:lnTo>
                <a:close/>
              </a:path>
              <a:path w="775970" h="795654">
                <a:moveTo>
                  <a:pt x="485210" y="215392"/>
                </a:moveTo>
                <a:lnTo>
                  <a:pt x="378078" y="215392"/>
                </a:lnTo>
                <a:lnTo>
                  <a:pt x="378078" y="294259"/>
                </a:lnTo>
                <a:lnTo>
                  <a:pt x="485210" y="215392"/>
                </a:lnTo>
                <a:close/>
              </a:path>
            </a:pathLst>
          </a:custGeom>
          <a:solidFill>
            <a:srgbClr val="34A4DA"/>
          </a:solidFill>
        </p:spPr>
        <p:txBody>
          <a:bodyPr wrap="square" lIns="0" tIns="0" rIns="0" bIns="0" rtlCol="0"/>
          <a:lstStyle/>
          <a:p>
            <a:endParaRPr sz="1905">
              <a:solidFill>
                <a:prstClr val="black"/>
              </a:solidFill>
            </a:endParaRPr>
          </a:p>
        </p:txBody>
      </p:sp>
      <p:sp>
        <p:nvSpPr>
          <p:cNvPr id="133" name="object 133"/>
          <p:cNvSpPr txBox="1"/>
          <p:nvPr/>
        </p:nvSpPr>
        <p:spPr>
          <a:xfrm>
            <a:off x="10002210" y="3415354"/>
            <a:ext cx="466037" cy="198239"/>
          </a:xfrm>
          <a:prstGeom prst="rect">
            <a:avLst/>
          </a:prstGeom>
        </p:spPr>
        <p:txBody>
          <a:bodyPr vert="horz" wrap="square" lIns="0" tIns="13442" rIns="0" bIns="0" rtlCol="0">
            <a:spAutoFit/>
          </a:bodyPr>
          <a:lstStyle/>
          <a:p>
            <a:pPr marL="13442">
              <a:spcBef>
                <a:spcPts val="106"/>
              </a:spcBef>
            </a:pPr>
            <a:r>
              <a:rPr sz="1200" spc="-58" dirty="0">
                <a:solidFill>
                  <a:srgbClr val="212121"/>
                </a:solidFill>
                <a:cs typeface="Arial"/>
              </a:rPr>
              <a:t>sys</a:t>
            </a:r>
            <a:r>
              <a:rPr sz="1200" spc="-16" dirty="0">
                <a:solidFill>
                  <a:srgbClr val="212121"/>
                </a:solidFill>
                <a:cs typeface="Arial"/>
              </a:rPr>
              <a:t>t</a:t>
            </a:r>
            <a:r>
              <a:rPr sz="1200" spc="-21" dirty="0">
                <a:solidFill>
                  <a:srgbClr val="212121"/>
                </a:solidFill>
                <a:cs typeface="Arial"/>
              </a:rPr>
              <a:t>e</a:t>
            </a:r>
            <a:r>
              <a:rPr sz="1200" spc="-58" dirty="0">
                <a:solidFill>
                  <a:srgbClr val="212121"/>
                </a:solidFill>
                <a:cs typeface="Arial"/>
              </a:rPr>
              <a:t>m</a:t>
            </a:r>
            <a:endParaRPr sz="1200" dirty="0">
              <a:solidFill>
                <a:prstClr val="black"/>
              </a:solidFill>
              <a:cs typeface="Arial"/>
            </a:endParaRPr>
          </a:p>
        </p:txBody>
      </p:sp>
      <p:sp>
        <p:nvSpPr>
          <p:cNvPr id="134" name="object 134"/>
          <p:cNvSpPr/>
          <p:nvPr/>
        </p:nvSpPr>
        <p:spPr>
          <a:xfrm>
            <a:off x="10068461" y="4168333"/>
            <a:ext cx="469978" cy="382964"/>
          </a:xfrm>
          <a:custGeom>
            <a:avLst/>
            <a:gdLst/>
            <a:ahLst/>
            <a:cxnLst/>
            <a:rect l="l" t="t" r="r" b="b"/>
            <a:pathLst>
              <a:path w="589915" h="480695">
                <a:moveTo>
                  <a:pt x="144399" y="0"/>
                </a:moveTo>
                <a:lnTo>
                  <a:pt x="144399" y="163068"/>
                </a:lnTo>
                <a:lnTo>
                  <a:pt x="0" y="163068"/>
                </a:lnTo>
                <a:lnTo>
                  <a:pt x="294767" y="480187"/>
                </a:lnTo>
                <a:lnTo>
                  <a:pt x="589915" y="163322"/>
                </a:lnTo>
                <a:lnTo>
                  <a:pt x="445643" y="163194"/>
                </a:lnTo>
                <a:lnTo>
                  <a:pt x="445643" y="254"/>
                </a:lnTo>
                <a:lnTo>
                  <a:pt x="144399" y="0"/>
                </a:lnTo>
                <a:close/>
              </a:path>
            </a:pathLst>
          </a:custGeom>
          <a:solidFill>
            <a:schemeClr val="accent5">
              <a:lumMod val="60000"/>
              <a:lumOff val="40000"/>
            </a:schemeClr>
          </a:solidFill>
        </p:spPr>
        <p:txBody>
          <a:bodyPr wrap="square" lIns="0" tIns="0" rIns="0" bIns="0" rtlCol="0"/>
          <a:lstStyle/>
          <a:p>
            <a:endParaRPr sz="1905">
              <a:solidFill>
                <a:prstClr val="black"/>
              </a:solidFill>
            </a:endParaRPr>
          </a:p>
        </p:txBody>
      </p:sp>
      <p:sp>
        <p:nvSpPr>
          <p:cNvPr id="135" name="object 135"/>
          <p:cNvSpPr/>
          <p:nvPr/>
        </p:nvSpPr>
        <p:spPr>
          <a:xfrm>
            <a:off x="7926057" y="4168333"/>
            <a:ext cx="469978" cy="382964"/>
          </a:xfrm>
          <a:custGeom>
            <a:avLst/>
            <a:gdLst/>
            <a:ahLst/>
            <a:cxnLst/>
            <a:rect l="l" t="t" r="r" b="b"/>
            <a:pathLst>
              <a:path w="589915" h="480695">
                <a:moveTo>
                  <a:pt x="144399" y="0"/>
                </a:moveTo>
                <a:lnTo>
                  <a:pt x="144272" y="163068"/>
                </a:lnTo>
                <a:lnTo>
                  <a:pt x="0" y="163068"/>
                </a:lnTo>
                <a:lnTo>
                  <a:pt x="294767" y="480187"/>
                </a:lnTo>
                <a:lnTo>
                  <a:pt x="589915" y="163322"/>
                </a:lnTo>
                <a:lnTo>
                  <a:pt x="445643" y="163194"/>
                </a:lnTo>
                <a:lnTo>
                  <a:pt x="445643" y="254"/>
                </a:lnTo>
                <a:lnTo>
                  <a:pt x="144399" y="0"/>
                </a:lnTo>
                <a:close/>
              </a:path>
            </a:pathLst>
          </a:custGeom>
          <a:solidFill>
            <a:schemeClr val="accent5">
              <a:lumMod val="60000"/>
              <a:lumOff val="40000"/>
            </a:schemeClr>
          </a:solidFill>
        </p:spPr>
        <p:txBody>
          <a:bodyPr wrap="square" lIns="0" tIns="0" rIns="0" bIns="0" rtlCol="0"/>
          <a:lstStyle/>
          <a:p>
            <a:endParaRPr sz="1905">
              <a:solidFill>
                <a:prstClr val="black"/>
              </a:solidFill>
            </a:endParaRPr>
          </a:p>
        </p:txBody>
      </p:sp>
      <p:sp>
        <p:nvSpPr>
          <p:cNvPr id="136" name="object 136"/>
          <p:cNvSpPr/>
          <p:nvPr/>
        </p:nvSpPr>
        <p:spPr>
          <a:xfrm>
            <a:off x="5783651" y="4168333"/>
            <a:ext cx="469978" cy="382964"/>
          </a:xfrm>
          <a:custGeom>
            <a:avLst/>
            <a:gdLst/>
            <a:ahLst/>
            <a:cxnLst/>
            <a:rect l="l" t="t" r="r" b="b"/>
            <a:pathLst>
              <a:path w="589914" h="480695">
                <a:moveTo>
                  <a:pt x="144399" y="0"/>
                </a:moveTo>
                <a:lnTo>
                  <a:pt x="144272" y="163068"/>
                </a:lnTo>
                <a:lnTo>
                  <a:pt x="0" y="163068"/>
                </a:lnTo>
                <a:lnTo>
                  <a:pt x="294767" y="480187"/>
                </a:lnTo>
                <a:lnTo>
                  <a:pt x="589915" y="163322"/>
                </a:lnTo>
                <a:lnTo>
                  <a:pt x="445516" y="163194"/>
                </a:lnTo>
                <a:lnTo>
                  <a:pt x="445643" y="254"/>
                </a:lnTo>
                <a:lnTo>
                  <a:pt x="144399" y="0"/>
                </a:lnTo>
                <a:close/>
              </a:path>
            </a:pathLst>
          </a:custGeom>
          <a:solidFill>
            <a:schemeClr val="accent5">
              <a:lumMod val="60000"/>
              <a:lumOff val="40000"/>
            </a:schemeClr>
          </a:solidFill>
        </p:spPr>
        <p:txBody>
          <a:bodyPr wrap="square" lIns="0" tIns="0" rIns="0" bIns="0" rtlCol="0"/>
          <a:lstStyle/>
          <a:p>
            <a:endParaRPr sz="1905">
              <a:solidFill>
                <a:prstClr val="black"/>
              </a:solidFill>
            </a:endParaRPr>
          </a:p>
        </p:txBody>
      </p:sp>
      <p:sp>
        <p:nvSpPr>
          <p:cNvPr id="137" name="object 137"/>
          <p:cNvSpPr/>
          <p:nvPr/>
        </p:nvSpPr>
        <p:spPr>
          <a:xfrm>
            <a:off x="3641248" y="4168333"/>
            <a:ext cx="469978" cy="382964"/>
          </a:xfrm>
          <a:custGeom>
            <a:avLst/>
            <a:gdLst/>
            <a:ahLst/>
            <a:cxnLst/>
            <a:rect l="l" t="t" r="r" b="b"/>
            <a:pathLst>
              <a:path w="589914" h="480695">
                <a:moveTo>
                  <a:pt x="144399" y="0"/>
                </a:moveTo>
                <a:lnTo>
                  <a:pt x="144272" y="163068"/>
                </a:lnTo>
                <a:lnTo>
                  <a:pt x="0" y="163068"/>
                </a:lnTo>
                <a:lnTo>
                  <a:pt x="294767" y="480187"/>
                </a:lnTo>
                <a:lnTo>
                  <a:pt x="589914" y="163322"/>
                </a:lnTo>
                <a:lnTo>
                  <a:pt x="445516" y="163194"/>
                </a:lnTo>
                <a:lnTo>
                  <a:pt x="445643" y="254"/>
                </a:lnTo>
                <a:lnTo>
                  <a:pt x="144399" y="0"/>
                </a:lnTo>
                <a:close/>
              </a:path>
            </a:pathLst>
          </a:custGeom>
          <a:solidFill>
            <a:schemeClr val="accent5">
              <a:lumMod val="60000"/>
              <a:lumOff val="40000"/>
            </a:schemeClr>
          </a:solidFill>
        </p:spPr>
        <p:txBody>
          <a:bodyPr wrap="square" lIns="0" tIns="0" rIns="0" bIns="0" rtlCol="0"/>
          <a:lstStyle/>
          <a:p>
            <a:endParaRPr sz="1905">
              <a:solidFill>
                <a:prstClr val="black"/>
              </a:solidFill>
            </a:endParaRPr>
          </a:p>
        </p:txBody>
      </p:sp>
      <p:grpSp>
        <p:nvGrpSpPr>
          <p:cNvPr id="152" name="组 151"/>
          <p:cNvGrpSpPr/>
          <p:nvPr/>
        </p:nvGrpSpPr>
        <p:grpSpPr>
          <a:xfrm>
            <a:off x="7249065" y="2002345"/>
            <a:ext cx="752718" cy="601175"/>
            <a:chOff x="7249065" y="1875629"/>
            <a:chExt cx="911376" cy="727891"/>
          </a:xfrm>
        </p:grpSpPr>
        <p:sp>
          <p:nvSpPr>
            <p:cNvPr id="138" name="object 138"/>
            <p:cNvSpPr/>
            <p:nvPr/>
          </p:nvSpPr>
          <p:spPr>
            <a:xfrm>
              <a:off x="7249065" y="1875629"/>
              <a:ext cx="911376" cy="727891"/>
            </a:xfrm>
            <a:custGeom>
              <a:avLst/>
              <a:gdLst/>
              <a:ahLst/>
              <a:cxnLst/>
              <a:rect l="l" t="t" r="r" b="b"/>
              <a:pathLst>
                <a:path w="861059" h="687705">
                  <a:moveTo>
                    <a:pt x="554482" y="660653"/>
                  </a:moveTo>
                  <a:lnTo>
                    <a:pt x="306577" y="660653"/>
                  </a:lnTo>
                  <a:lnTo>
                    <a:pt x="306577" y="687324"/>
                  </a:lnTo>
                  <a:lnTo>
                    <a:pt x="554482" y="687324"/>
                  </a:lnTo>
                  <a:lnTo>
                    <a:pt x="554482" y="660653"/>
                  </a:lnTo>
                  <a:close/>
                </a:path>
                <a:path w="861059" h="687705">
                  <a:moveTo>
                    <a:pt x="496443" y="584073"/>
                  </a:moveTo>
                  <a:lnTo>
                    <a:pt x="364744" y="584073"/>
                  </a:lnTo>
                  <a:lnTo>
                    <a:pt x="363474" y="589152"/>
                  </a:lnTo>
                  <a:lnTo>
                    <a:pt x="348996" y="660653"/>
                  </a:lnTo>
                  <a:lnTo>
                    <a:pt x="512064" y="660653"/>
                  </a:lnTo>
                  <a:lnTo>
                    <a:pt x="497586" y="589152"/>
                  </a:lnTo>
                  <a:lnTo>
                    <a:pt x="496443" y="584073"/>
                  </a:lnTo>
                  <a:close/>
                </a:path>
                <a:path w="861059" h="687705">
                  <a:moveTo>
                    <a:pt x="842772" y="0"/>
                  </a:moveTo>
                  <a:lnTo>
                    <a:pt x="18542" y="0"/>
                  </a:lnTo>
                  <a:lnTo>
                    <a:pt x="11358" y="1446"/>
                  </a:lnTo>
                  <a:lnTo>
                    <a:pt x="5461" y="5381"/>
                  </a:lnTo>
                  <a:lnTo>
                    <a:pt x="1468" y="11197"/>
                  </a:lnTo>
                  <a:lnTo>
                    <a:pt x="0" y="18287"/>
                  </a:lnTo>
                  <a:lnTo>
                    <a:pt x="0" y="565658"/>
                  </a:lnTo>
                  <a:lnTo>
                    <a:pt x="1468" y="572768"/>
                  </a:lnTo>
                  <a:lnTo>
                    <a:pt x="5461" y="578627"/>
                  </a:lnTo>
                  <a:lnTo>
                    <a:pt x="11358" y="582606"/>
                  </a:lnTo>
                  <a:lnTo>
                    <a:pt x="18542" y="584073"/>
                  </a:lnTo>
                  <a:lnTo>
                    <a:pt x="842518" y="584073"/>
                  </a:lnTo>
                  <a:lnTo>
                    <a:pt x="849701" y="582606"/>
                  </a:lnTo>
                  <a:lnTo>
                    <a:pt x="855599" y="578627"/>
                  </a:lnTo>
                  <a:lnTo>
                    <a:pt x="859591" y="572768"/>
                  </a:lnTo>
                  <a:lnTo>
                    <a:pt x="861060" y="565658"/>
                  </a:lnTo>
                  <a:lnTo>
                    <a:pt x="861060" y="484759"/>
                  </a:lnTo>
                  <a:lnTo>
                    <a:pt x="49529" y="484759"/>
                  </a:lnTo>
                  <a:lnTo>
                    <a:pt x="49529" y="55117"/>
                  </a:lnTo>
                  <a:lnTo>
                    <a:pt x="861060" y="55117"/>
                  </a:lnTo>
                  <a:lnTo>
                    <a:pt x="861060" y="33527"/>
                  </a:lnTo>
                  <a:lnTo>
                    <a:pt x="426085" y="33527"/>
                  </a:lnTo>
                  <a:lnTo>
                    <a:pt x="422401" y="29845"/>
                  </a:lnTo>
                  <a:lnTo>
                    <a:pt x="422401" y="20827"/>
                  </a:lnTo>
                  <a:lnTo>
                    <a:pt x="426085" y="17272"/>
                  </a:lnTo>
                  <a:lnTo>
                    <a:pt x="860868" y="17272"/>
                  </a:lnTo>
                  <a:lnTo>
                    <a:pt x="859720" y="11197"/>
                  </a:lnTo>
                  <a:lnTo>
                    <a:pt x="855773" y="5381"/>
                  </a:lnTo>
                  <a:lnTo>
                    <a:pt x="849897" y="1446"/>
                  </a:lnTo>
                  <a:lnTo>
                    <a:pt x="842772" y="0"/>
                  </a:lnTo>
                  <a:close/>
                </a:path>
                <a:path w="861059" h="687705">
                  <a:moveTo>
                    <a:pt x="861060" y="55117"/>
                  </a:moveTo>
                  <a:lnTo>
                    <a:pt x="811784" y="55117"/>
                  </a:lnTo>
                  <a:lnTo>
                    <a:pt x="811784" y="484759"/>
                  </a:lnTo>
                  <a:lnTo>
                    <a:pt x="861060" y="484759"/>
                  </a:lnTo>
                  <a:lnTo>
                    <a:pt x="861060" y="55117"/>
                  </a:lnTo>
                  <a:close/>
                </a:path>
                <a:path w="861059" h="687705">
                  <a:moveTo>
                    <a:pt x="860868" y="17272"/>
                  </a:moveTo>
                  <a:lnTo>
                    <a:pt x="435101" y="17272"/>
                  </a:lnTo>
                  <a:lnTo>
                    <a:pt x="438785" y="20700"/>
                  </a:lnTo>
                  <a:lnTo>
                    <a:pt x="438785" y="29845"/>
                  </a:lnTo>
                  <a:lnTo>
                    <a:pt x="435101" y="33527"/>
                  </a:lnTo>
                  <a:lnTo>
                    <a:pt x="861060" y="33527"/>
                  </a:lnTo>
                  <a:lnTo>
                    <a:pt x="861060" y="18287"/>
                  </a:lnTo>
                  <a:lnTo>
                    <a:pt x="860868" y="17272"/>
                  </a:lnTo>
                  <a:close/>
                </a:path>
              </a:pathLst>
            </a:custGeom>
            <a:solidFill>
              <a:srgbClr val="34A4DA"/>
            </a:solidFill>
          </p:spPr>
          <p:txBody>
            <a:bodyPr wrap="square" lIns="0" tIns="0" rIns="0" bIns="0" rtlCol="0"/>
            <a:lstStyle/>
            <a:p>
              <a:endParaRPr sz="1905">
                <a:solidFill>
                  <a:prstClr val="black"/>
                </a:solidFill>
              </a:endParaRPr>
            </a:p>
          </p:txBody>
        </p:sp>
        <p:sp>
          <p:nvSpPr>
            <p:cNvPr id="139" name="object 139"/>
            <p:cNvSpPr/>
            <p:nvPr/>
          </p:nvSpPr>
          <p:spPr>
            <a:xfrm>
              <a:off x="7374345" y="2312631"/>
              <a:ext cx="304464" cy="0"/>
            </a:xfrm>
            <a:custGeom>
              <a:avLst/>
              <a:gdLst/>
              <a:ahLst/>
              <a:cxnLst/>
              <a:rect l="l" t="t" r="r" b="b"/>
              <a:pathLst>
                <a:path w="287654">
                  <a:moveTo>
                    <a:pt x="0" y="0"/>
                  </a:moveTo>
                  <a:lnTo>
                    <a:pt x="287527" y="0"/>
                  </a:lnTo>
                </a:path>
              </a:pathLst>
            </a:custGeom>
            <a:ln w="3175">
              <a:solidFill>
                <a:srgbClr val="34A4DA"/>
              </a:solidFill>
            </a:ln>
          </p:spPr>
          <p:txBody>
            <a:bodyPr wrap="square" lIns="0" tIns="0" rIns="0" bIns="0" rtlCol="0"/>
            <a:lstStyle/>
            <a:p>
              <a:endParaRPr sz="1905">
                <a:solidFill>
                  <a:prstClr val="black"/>
                </a:solidFill>
              </a:endParaRPr>
            </a:p>
          </p:txBody>
        </p:sp>
        <p:sp>
          <p:nvSpPr>
            <p:cNvPr id="140" name="object 140"/>
            <p:cNvSpPr/>
            <p:nvPr/>
          </p:nvSpPr>
          <p:spPr>
            <a:xfrm>
              <a:off x="7373270" y="2305910"/>
              <a:ext cx="306480" cy="0"/>
            </a:xfrm>
            <a:custGeom>
              <a:avLst/>
              <a:gdLst/>
              <a:ahLst/>
              <a:cxnLst/>
              <a:rect l="l" t="t" r="r" b="b"/>
              <a:pathLst>
                <a:path w="289559">
                  <a:moveTo>
                    <a:pt x="0" y="0"/>
                  </a:moveTo>
                  <a:lnTo>
                    <a:pt x="289560" y="0"/>
                  </a:lnTo>
                </a:path>
              </a:pathLst>
            </a:custGeom>
            <a:ln w="11429">
              <a:solidFill>
                <a:srgbClr val="34A4DA"/>
              </a:solidFill>
            </a:ln>
          </p:spPr>
          <p:txBody>
            <a:bodyPr wrap="square" lIns="0" tIns="0" rIns="0" bIns="0" rtlCol="0"/>
            <a:lstStyle/>
            <a:p>
              <a:endParaRPr sz="1905">
                <a:solidFill>
                  <a:prstClr val="black"/>
                </a:solidFill>
              </a:endParaRPr>
            </a:p>
          </p:txBody>
        </p:sp>
        <p:sp>
          <p:nvSpPr>
            <p:cNvPr id="141" name="object 141"/>
            <p:cNvSpPr/>
            <p:nvPr/>
          </p:nvSpPr>
          <p:spPr>
            <a:xfrm>
              <a:off x="7373271" y="2299189"/>
              <a:ext cx="305808" cy="0"/>
            </a:xfrm>
            <a:custGeom>
              <a:avLst/>
              <a:gdLst/>
              <a:ahLst/>
              <a:cxnLst/>
              <a:rect l="l" t="t" r="r" b="b"/>
              <a:pathLst>
                <a:path w="288925">
                  <a:moveTo>
                    <a:pt x="0" y="0"/>
                  </a:moveTo>
                  <a:lnTo>
                    <a:pt x="288531" y="0"/>
                  </a:lnTo>
                </a:path>
              </a:pathLst>
            </a:custGeom>
            <a:ln w="3175">
              <a:solidFill>
                <a:srgbClr val="34A4DA"/>
              </a:solidFill>
            </a:ln>
          </p:spPr>
          <p:txBody>
            <a:bodyPr wrap="square" lIns="0" tIns="0" rIns="0" bIns="0" rtlCol="0"/>
            <a:lstStyle/>
            <a:p>
              <a:endParaRPr sz="1905">
                <a:solidFill>
                  <a:prstClr val="black"/>
                </a:solidFill>
              </a:endParaRPr>
            </a:p>
          </p:txBody>
        </p:sp>
        <p:sp>
          <p:nvSpPr>
            <p:cNvPr id="142" name="object 142"/>
            <p:cNvSpPr/>
            <p:nvPr/>
          </p:nvSpPr>
          <p:spPr>
            <a:xfrm>
              <a:off x="7380125" y="2009511"/>
              <a:ext cx="0" cy="289006"/>
            </a:xfrm>
            <a:custGeom>
              <a:avLst/>
              <a:gdLst/>
              <a:ahLst/>
              <a:cxnLst/>
              <a:rect l="l" t="t" r="r" b="b"/>
              <a:pathLst>
                <a:path h="273050">
                  <a:moveTo>
                    <a:pt x="0" y="0"/>
                  </a:moveTo>
                  <a:lnTo>
                    <a:pt x="0" y="273050"/>
                  </a:lnTo>
                </a:path>
              </a:pathLst>
            </a:custGeom>
            <a:ln w="12953">
              <a:solidFill>
                <a:srgbClr val="34A4DA"/>
              </a:solidFill>
            </a:ln>
          </p:spPr>
          <p:txBody>
            <a:bodyPr wrap="square" lIns="0" tIns="0" rIns="0" bIns="0" rtlCol="0"/>
            <a:lstStyle/>
            <a:p>
              <a:endParaRPr sz="1905">
                <a:solidFill>
                  <a:prstClr val="black"/>
                </a:solidFill>
              </a:endParaRPr>
            </a:p>
          </p:txBody>
        </p:sp>
        <p:sp>
          <p:nvSpPr>
            <p:cNvPr id="143" name="object 143"/>
            <p:cNvSpPr/>
            <p:nvPr/>
          </p:nvSpPr>
          <p:spPr>
            <a:xfrm>
              <a:off x="7408489" y="2222167"/>
              <a:ext cx="38310" cy="55112"/>
            </a:xfrm>
            <a:custGeom>
              <a:avLst/>
              <a:gdLst/>
              <a:ahLst/>
              <a:cxnLst/>
              <a:rect l="l" t="t" r="r" b="b"/>
              <a:pathLst>
                <a:path w="36195" h="52069">
                  <a:moveTo>
                    <a:pt x="36068" y="0"/>
                  </a:moveTo>
                  <a:lnTo>
                    <a:pt x="0" y="0"/>
                  </a:lnTo>
                  <a:lnTo>
                    <a:pt x="0" y="51942"/>
                  </a:lnTo>
                  <a:lnTo>
                    <a:pt x="36068" y="51942"/>
                  </a:lnTo>
                  <a:lnTo>
                    <a:pt x="36068" y="0"/>
                  </a:lnTo>
                  <a:close/>
                </a:path>
              </a:pathLst>
            </a:custGeom>
            <a:solidFill>
              <a:srgbClr val="34A4DA"/>
            </a:solidFill>
          </p:spPr>
          <p:txBody>
            <a:bodyPr wrap="square" lIns="0" tIns="0" rIns="0" bIns="0" rtlCol="0"/>
            <a:lstStyle/>
            <a:p>
              <a:endParaRPr sz="1905">
                <a:solidFill>
                  <a:prstClr val="black"/>
                </a:solidFill>
              </a:endParaRPr>
            </a:p>
          </p:txBody>
        </p:sp>
        <p:sp>
          <p:nvSpPr>
            <p:cNvPr id="144" name="object 144"/>
            <p:cNvSpPr/>
            <p:nvPr/>
          </p:nvSpPr>
          <p:spPr>
            <a:xfrm>
              <a:off x="7495592" y="2106699"/>
              <a:ext cx="0" cy="170715"/>
            </a:xfrm>
            <a:custGeom>
              <a:avLst/>
              <a:gdLst/>
              <a:ahLst/>
              <a:cxnLst/>
              <a:rect l="l" t="t" r="r" b="b"/>
              <a:pathLst>
                <a:path h="161289">
                  <a:moveTo>
                    <a:pt x="0" y="0"/>
                  </a:moveTo>
                  <a:lnTo>
                    <a:pt x="0" y="161036"/>
                  </a:lnTo>
                </a:path>
              </a:pathLst>
            </a:custGeom>
            <a:ln w="36067">
              <a:solidFill>
                <a:srgbClr val="34A4DA"/>
              </a:solidFill>
            </a:ln>
          </p:spPr>
          <p:txBody>
            <a:bodyPr wrap="square" lIns="0" tIns="0" rIns="0" bIns="0" rtlCol="0"/>
            <a:lstStyle/>
            <a:p>
              <a:endParaRPr sz="1905">
                <a:solidFill>
                  <a:prstClr val="black"/>
                </a:solidFill>
              </a:endParaRPr>
            </a:p>
          </p:txBody>
        </p:sp>
        <p:sp>
          <p:nvSpPr>
            <p:cNvPr id="145" name="object 145"/>
            <p:cNvSpPr/>
            <p:nvPr/>
          </p:nvSpPr>
          <p:spPr>
            <a:xfrm>
              <a:off x="7563609" y="2151729"/>
              <a:ext cx="0" cy="125684"/>
            </a:xfrm>
            <a:custGeom>
              <a:avLst/>
              <a:gdLst/>
              <a:ahLst/>
              <a:cxnLst/>
              <a:rect l="l" t="t" r="r" b="b"/>
              <a:pathLst>
                <a:path h="118744">
                  <a:moveTo>
                    <a:pt x="0" y="0"/>
                  </a:moveTo>
                  <a:lnTo>
                    <a:pt x="0" y="118490"/>
                  </a:lnTo>
                </a:path>
              </a:pathLst>
            </a:custGeom>
            <a:ln w="36068">
              <a:solidFill>
                <a:srgbClr val="34A4DA"/>
              </a:solidFill>
            </a:ln>
          </p:spPr>
          <p:txBody>
            <a:bodyPr wrap="square" lIns="0" tIns="0" rIns="0" bIns="0" rtlCol="0"/>
            <a:lstStyle/>
            <a:p>
              <a:endParaRPr sz="1905">
                <a:solidFill>
                  <a:prstClr val="black"/>
                </a:solidFill>
              </a:endParaRPr>
            </a:p>
          </p:txBody>
        </p:sp>
        <p:sp>
          <p:nvSpPr>
            <p:cNvPr id="146" name="object 146"/>
            <p:cNvSpPr/>
            <p:nvPr/>
          </p:nvSpPr>
          <p:spPr>
            <a:xfrm>
              <a:off x="7631626" y="2051719"/>
              <a:ext cx="0" cy="225828"/>
            </a:xfrm>
            <a:custGeom>
              <a:avLst/>
              <a:gdLst/>
              <a:ahLst/>
              <a:cxnLst/>
              <a:rect l="l" t="t" r="r" b="b"/>
              <a:pathLst>
                <a:path h="213360">
                  <a:moveTo>
                    <a:pt x="0" y="0"/>
                  </a:moveTo>
                  <a:lnTo>
                    <a:pt x="0" y="212978"/>
                  </a:lnTo>
                </a:path>
              </a:pathLst>
            </a:custGeom>
            <a:ln w="36067">
              <a:solidFill>
                <a:srgbClr val="34A4DA"/>
              </a:solidFill>
            </a:ln>
          </p:spPr>
          <p:txBody>
            <a:bodyPr wrap="square" lIns="0" tIns="0" rIns="0" bIns="0" rtlCol="0"/>
            <a:lstStyle/>
            <a:p>
              <a:endParaRPr sz="1905">
                <a:solidFill>
                  <a:prstClr val="black"/>
                </a:solidFill>
              </a:endParaRPr>
            </a:p>
          </p:txBody>
        </p:sp>
        <p:sp>
          <p:nvSpPr>
            <p:cNvPr id="147" name="object 147"/>
            <p:cNvSpPr/>
            <p:nvPr/>
          </p:nvSpPr>
          <p:spPr>
            <a:xfrm>
              <a:off x="7758791" y="2011125"/>
              <a:ext cx="300431" cy="295727"/>
            </a:xfrm>
            <a:custGeom>
              <a:avLst/>
              <a:gdLst/>
              <a:ahLst/>
              <a:cxnLst/>
              <a:rect l="l" t="t" r="r" b="b"/>
              <a:pathLst>
                <a:path w="283845" h="279400">
                  <a:moveTo>
                    <a:pt x="11556" y="0"/>
                  </a:moveTo>
                  <a:lnTo>
                    <a:pt x="1142" y="0"/>
                  </a:lnTo>
                  <a:lnTo>
                    <a:pt x="0" y="1143"/>
                  </a:lnTo>
                  <a:lnTo>
                    <a:pt x="0" y="277749"/>
                  </a:lnTo>
                  <a:lnTo>
                    <a:pt x="1142" y="278892"/>
                  </a:lnTo>
                  <a:lnTo>
                    <a:pt x="282320" y="278892"/>
                  </a:lnTo>
                  <a:lnTo>
                    <a:pt x="283463" y="277749"/>
                  </a:lnTo>
                  <a:lnTo>
                    <a:pt x="283463" y="267462"/>
                  </a:lnTo>
                  <a:lnTo>
                    <a:pt x="282320" y="266319"/>
                  </a:lnTo>
                  <a:lnTo>
                    <a:pt x="13842" y="266319"/>
                  </a:lnTo>
                  <a:lnTo>
                    <a:pt x="12700" y="265175"/>
                  </a:lnTo>
                  <a:lnTo>
                    <a:pt x="12700" y="1143"/>
                  </a:lnTo>
                  <a:lnTo>
                    <a:pt x="11556" y="0"/>
                  </a:lnTo>
                  <a:close/>
                </a:path>
                <a:path w="283845" h="279400">
                  <a:moveTo>
                    <a:pt x="131444" y="133476"/>
                  </a:moveTo>
                  <a:lnTo>
                    <a:pt x="38480" y="231775"/>
                  </a:lnTo>
                  <a:lnTo>
                    <a:pt x="49910" y="242316"/>
                  </a:lnTo>
                  <a:lnTo>
                    <a:pt x="131825" y="155701"/>
                  </a:lnTo>
                  <a:lnTo>
                    <a:pt x="153474" y="155701"/>
                  </a:lnTo>
                  <a:lnTo>
                    <a:pt x="131444" y="133476"/>
                  </a:lnTo>
                  <a:close/>
                </a:path>
                <a:path w="283845" h="279400">
                  <a:moveTo>
                    <a:pt x="153474" y="155701"/>
                  </a:moveTo>
                  <a:lnTo>
                    <a:pt x="131825" y="155701"/>
                  </a:lnTo>
                  <a:lnTo>
                    <a:pt x="174878" y="199262"/>
                  </a:lnTo>
                  <a:lnTo>
                    <a:pt x="180593" y="192532"/>
                  </a:lnTo>
                  <a:lnTo>
                    <a:pt x="195519" y="176784"/>
                  </a:lnTo>
                  <a:lnTo>
                    <a:pt x="174370" y="176784"/>
                  </a:lnTo>
                  <a:lnTo>
                    <a:pt x="153474" y="155701"/>
                  </a:lnTo>
                  <a:close/>
                </a:path>
                <a:path w="283845" h="279400">
                  <a:moveTo>
                    <a:pt x="262381" y="95123"/>
                  </a:moveTo>
                  <a:lnTo>
                    <a:pt x="225298" y="106299"/>
                  </a:lnTo>
                  <a:lnTo>
                    <a:pt x="233679" y="114046"/>
                  </a:lnTo>
                  <a:lnTo>
                    <a:pt x="174370" y="176784"/>
                  </a:lnTo>
                  <a:lnTo>
                    <a:pt x="195519" y="176784"/>
                  </a:lnTo>
                  <a:lnTo>
                    <a:pt x="245109" y="124460"/>
                  </a:lnTo>
                  <a:lnTo>
                    <a:pt x="255473" y="124460"/>
                  </a:lnTo>
                  <a:lnTo>
                    <a:pt x="262381" y="95123"/>
                  </a:lnTo>
                  <a:close/>
                </a:path>
                <a:path w="283845" h="279400">
                  <a:moveTo>
                    <a:pt x="255473" y="124460"/>
                  </a:moveTo>
                  <a:lnTo>
                    <a:pt x="245109" y="124460"/>
                  </a:lnTo>
                  <a:lnTo>
                    <a:pt x="253618" y="132334"/>
                  </a:lnTo>
                  <a:lnTo>
                    <a:pt x="255473" y="124460"/>
                  </a:lnTo>
                  <a:close/>
                </a:path>
              </a:pathLst>
            </a:custGeom>
            <a:solidFill>
              <a:srgbClr val="34A4DA"/>
            </a:solidFill>
          </p:spPr>
          <p:txBody>
            <a:bodyPr wrap="square" lIns="0" tIns="0" rIns="0" bIns="0" rtlCol="0"/>
            <a:lstStyle/>
            <a:p>
              <a:endParaRPr sz="1905">
                <a:solidFill>
                  <a:prstClr val="black"/>
                </a:solidFill>
              </a:endParaRPr>
            </a:p>
          </p:txBody>
        </p:sp>
      </p:grpSp>
      <p:sp>
        <p:nvSpPr>
          <p:cNvPr id="150" name="object 150"/>
          <p:cNvSpPr/>
          <p:nvPr/>
        </p:nvSpPr>
        <p:spPr>
          <a:xfrm>
            <a:off x="5179517" y="2069194"/>
            <a:ext cx="696974" cy="475851"/>
          </a:xfrm>
          <a:custGeom>
            <a:avLst/>
            <a:gdLst/>
            <a:ahLst/>
            <a:cxnLst/>
            <a:rect l="l" t="t" r="r" b="b"/>
            <a:pathLst>
              <a:path w="658495" h="449580">
                <a:moveTo>
                  <a:pt x="0" y="3302"/>
                </a:moveTo>
                <a:lnTo>
                  <a:pt x="0" y="447929"/>
                </a:lnTo>
                <a:lnTo>
                  <a:pt x="1524" y="449580"/>
                </a:lnTo>
                <a:lnTo>
                  <a:pt x="656844" y="449580"/>
                </a:lnTo>
                <a:lnTo>
                  <a:pt x="658368" y="447929"/>
                </a:lnTo>
                <a:lnTo>
                  <a:pt x="658368" y="276225"/>
                </a:lnTo>
                <a:lnTo>
                  <a:pt x="327151" y="276225"/>
                </a:lnTo>
                <a:lnTo>
                  <a:pt x="325247" y="275463"/>
                </a:lnTo>
                <a:lnTo>
                  <a:pt x="323469" y="274066"/>
                </a:lnTo>
                <a:lnTo>
                  <a:pt x="0" y="3302"/>
                </a:lnTo>
                <a:close/>
              </a:path>
              <a:path w="658495" h="449580">
                <a:moveTo>
                  <a:pt x="658368" y="3302"/>
                </a:moveTo>
                <a:lnTo>
                  <a:pt x="334518" y="274320"/>
                </a:lnTo>
                <a:lnTo>
                  <a:pt x="332994" y="275717"/>
                </a:lnTo>
                <a:lnTo>
                  <a:pt x="331088" y="276225"/>
                </a:lnTo>
                <a:lnTo>
                  <a:pt x="658368" y="276225"/>
                </a:lnTo>
                <a:lnTo>
                  <a:pt x="658368" y="3302"/>
                </a:lnTo>
                <a:close/>
              </a:path>
              <a:path w="658495" h="449580">
                <a:moveTo>
                  <a:pt x="635635" y="0"/>
                </a:moveTo>
                <a:lnTo>
                  <a:pt x="22733" y="0"/>
                </a:lnTo>
                <a:lnTo>
                  <a:pt x="329311" y="254254"/>
                </a:lnTo>
                <a:lnTo>
                  <a:pt x="635635" y="0"/>
                </a:lnTo>
                <a:close/>
              </a:path>
            </a:pathLst>
          </a:custGeom>
          <a:solidFill>
            <a:srgbClr val="34A4DA"/>
          </a:solidFill>
        </p:spPr>
        <p:txBody>
          <a:bodyPr wrap="square" lIns="0" tIns="0" rIns="0" bIns="0" rtlCol="0"/>
          <a:lstStyle/>
          <a:p>
            <a:endParaRPr sz="1905">
              <a:solidFill>
                <a:prstClr val="black"/>
              </a:solidFill>
            </a:endParaRPr>
          </a:p>
        </p:txBody>
      </p:sp>
      <p:sp>
        <p:nvSpPr>
          <p:cNvPr id="151" name="object 151"/>
          <p:cNvSpPr/>
          <p:nvPr/>
        </p:nvSpPr>
        <p:spPr>
          <a:xfrm>
            <a:off x="3335393" y="2016208"/>
            <a:ext cx="507306" cy="580563"/>
          </a:xfrm>
          <a:custGeom>
            <a:avLst/>
            <a:gdLst/>
            <a:ahLst/>
            <a:cxnLst/>
            <a:rect l="l" t="t" r="r" b="b"/>
            <a:pathLst>
              <a:path w="527685" h="603885">
                <a:moveTo>
                  <a:pt x="34162" y="237489"/>
                </a:moveTo>
                <a:lnTo>
                  <a:pt x="20895" y="240010"/>
                </a:lnTo>
                <a:lnTo>
                  <a:pt x="10032" y="246887"/>
                </a:lnTo>
                <a:lnTo>
                  <a:pt x="2694" y="257099"/>
                </a:lnTo>
                <a:lnTo>
                  <a:pt x="0" y="269621"/>
                </a:lnTo>
                <a:lnTo>
                  <a:pt x="2694" y="282142"/>
                </a:lnTo>
                <a:lnTo>
                  <a:pt x="10032" y="292353"/>
                </a:lnTo>
                <a:lnTo>
                  <a:pt x="20895" y="299231"/>
                </a:lnTo>
                <a:lnTo>
                  <a:pt x="34162" y="301751"/>
                </a:lnTo>
                <a:lnTo>
                  <a:pt x="34671" y="301751"/>
                </a:lnTo>
                <a:lnTo>
                  <a:pt x="50524" y="335149"/>
                </a:lnTo>
                <a:lnTo>
                  <a:pt x="95803" y="394513"/>
                </a:lnTo>
                <a:lnTo>
                  <a:pt x="124587" y="419480"/>
                </a:lnTo>
                <a:lnTo>
                  <a:pt x="164464" y="444626"/>
                </a:lnTo>
                <a:lnTo>
                  <a:pt x="152997" y="454765"/>
                </a:lnTo>
                <a:lnTo>
                  <a:pt x="143494" y="466582"/>
                </a:lnTo>
                <a:lnTo>
                  <a:pt x="137015" y="481042"/>
                </a:lnTo>
                <a:lnTo>
                  <a:pt x="134619" y="499110"/>
                </a:lnTo>
                <a:lnTo>
                  <a:pt x="134619" y="568198"/>
                </a:lnTo>
                <a:lnTo>
                  <a:pt x="137564" y="581965"/>
                </a:lnTo>
                <a:lnTo>
                  <a:pt x="145605" y="593185"/>
                </a:lnTo>
                <a:lnTo>
                  <a:pt x="157551" y="600737"/>
                </a:lnTo>
                <a:lnTo>
                  <a:pt x="172212" y="603503"/>
                </a:lnTo>
                <a:lnTo>
                  <a:pt x="435737" y="603503"/>
                </a:lnTo>
                <a:lnTo>
                  <a:pt x="450324" y="600737"/>
                </a:lnTo>
                <a:lnTo>
                  <a:pt x="462232" y="593185"/>
                </a:lnTo>
                <a:lnTo>
                  <a:pt x="470259" y="581965"/>
                </a:lnTo>
                <a:lnTo>
                  <a:pt x="471491" y="576199"/>
                </a:lnTo>
                <a:lnTo>
                  <a:pt x="179832" y="576199"/>
                </a:lnTo>
                <a:lnTo>
                  <a:pt x="162813" y="566927"/>
                </a:lnTo>
                <a:lnTo>
                  <a:pt x="162813" y="548386"/>
                </a:lnTo>
                <a:lnTo>
                  <a:pt x="179832" y="539114"/>
                </a:lnTo>
                <a:lnTo>
                  <a:pt x="473201" y="539114"/>
                </a:lnTo>
                <a:lnTo>
                  <a:pt x="473201" y="499110"/>
                </a:lnTo>
                <a:lnTo>
                  <a:pt x="465705" y="468884"/>
                </a:lnTo>
                <a:lnTo>
                  <a:pt x="447516" y="447992"/>
                </a:lnTo>
                <a:lnTo>
                  <a:pt x="427698" y="432562"/>
                </a:lnTo>
                <a:lnTo>
                  <a:pt x="180212" y="432562"/>
                </a:lnTo>
                <a:lnTo>
                  <a:pt x="168830" y="426658"/>
                </a:lnTo>
                <a:lnTo>
                  <a:pt x="136398" y="405638"/>
                </a:lnTo>
                <a:lnTo>
                  <a:pt x="86614" y="356346"/>
                </a:lnTo>
                <a:lnTo>
                  <a:pt x="52831" y="296672"/>
                </a:lnTo>
                <a:lnTo>
                  <a:pt x="59237" y="291623"/>
                </a:lnTo>
                <a:lnTo>
                  <a:pt x="64166" y="285241"/>
                </a:lnTo>
                <a:lnTo>
                  <a:pt x="67333" y="277812"/>
                </a:lnTo>
                <a:lnTo>
                  <a:pt x="68453" y="269621"/>
                </a:lnTo>
                <a:lnTo>
                  <a:pt x="65756" y="257099"/>
                </a:lnTo>
                <a:lnTo>
                  <a:pt x="58404" y="246887"/>
                </a:lnTo>
                <a:lnTo>
                  <a:pt x="47503" y="240010"/>
                </a:lnTo>
                <a:lnTo>
                  <a:pt x="34162" y="237489"/>
                </a:lnTo>
                <a:close/>
              </a:path>
              <a:path w="527685" h="603885">
                <a:moveTo>
                  <a:pt x="428498" y="539114"/>
                </a:moveTo>
                <a:lnTo>
                  <a:pt x="179832" y="539114"/>
                </a:lnTo>
                <a:lnTo>
                  <a:pt x="196976" y="548386"/>
                </a:lnTo>
                <a:lnTo>
                  <a:pt x="196976" y="566927"/>
                </a:lnTo>
                <a:lnTo>
                  <a:pt x="179832" y="576199"/>
                </a:lnTo>
                <a:lnTo>
                  <a:pt x="428498" y="576199"/>
                </a:lnTo>
                <a:lnTo>
                  <a:pt x="411480" y="566927"/>
                </a:lnTo>
                <a:lnTo>
                  <a:pt x="411480" y="548386"/>
                </a:lnTo>
                <a:lnTo>
                  <a:pt x="428498" y="539114"/>
                </a:lnTo>
                <a:close/>
              </a:path>
              <a:path w="527685" h="603885">
                <a:moveTo>
                  <a:pt x="473201" y="539114"/>
                </a:moveTo>
                <a:lnTo>
                  <a:pt x="428498" y="539114"/>
                </a:lnTo>
                <a:lnTo>
                  <a:pt x="445643" y="548386"/>
                </a:lnTo>
                <a:lnTo>
                  <a:pt x="445643" y="566927"/>
                </a:lnTo>
                <a:lnTo>
                  <a:pt x="428498" y="576199"/>
                </a:lnTo>
                <a:lnTo>
                  <a:pt x="471491" y="576199"/>
                </a:lnTo>
                <a:lnTo>
                  <a:pt x="473201" y="568198"/>
                </a:lnTo>
                <a:lnTo>
                  <a:pt x="473201" y="539114"/>
                </a:lnTo>
                <a:close/>
              </a:path>
              <a:path w="527685" h="603885">
                <a:moveTo>
                  <a:pt x="202946" y="410590"/>
                </a:moveTo>
                <a:lnTo>
                  <a:pt x="197893" y="416756"/>
                </a:lnTo>
                <a:lnTo>
                  <a:pt x="192341" y="422386"/>
                </a:lnTo>
                <a:lnTo>
                  <a:pt x="186408" y="427610"/>
                </a:lnTo>
                <a:lnTo>
                  <a:pt x="180212" y="432562"/>
                </a:lnTo>
                <a:lnTo>
                  <a:pt x="427698" y="432562"/>
                </a:lnTo>
                <a:lnTo>
                  <a:pt x="426719" y="431800"/>
                </a:lnTo>
                <a:lnTo>
                  <a:pt x="303911" y="431800"/>
                </a:lnTo>
                <a:lnTo>
                  <a:pt x="277508" y="430432"/>
                </a:lnTo>
                <a:lnTo>
                  <a:pt x="251761" y="426386"/>
                </a:lnTo>
                <a:lnTo>
                  <a:pt x="226821" y="419735"/>
                </a:lnTo>
                <a:lnTo>
                  <a:pt x="202946" y="410590"/>
                </a:lnTo>
                <a:close/>
              </a:path>
              <a:path w="527685" h="603885">
                <a:moveTo>
                  <a:pt x="404875" y="410590"/>
                </a:moveTo>
                <a:lnTo>
                  <a:pt x="380956" y="419744"/>
                </a:lnTo>
                <a:lnTo>
                  <a:pt x="356012" y="426386"/>
                </a:lnTo>
                <a:lnTo>
                  <a:pt x="330259" y="430432"/>
                </a:lnTo>
                <a:lnTo>
                  <a:pt x="303911" y="431800"/>
                </a:lnTo>
                <a:lnTo>
                  <a:pt x="426719" y="431800"/>
                </a:lnTo>
                <a:lnTo>
                  <a:pt x="425088" y="430530"/>
                </a:lnTo>
                <a:lnTo>
                  <a:pt x="404875" y="410590"/>
                </a:lnTo>
                <a:close/>
              </a:path>
              <a:path w="527685" h="603885">
                <a:moveTo>
                  <a:pt x="303911" y="0"/>
                </a:moveTo>
                <a:lnTo>
                  <a:pt x="252667" y="5543"/>
                </a:lnTo>
                <a:lnTo>
                  <a:pt x="205638" y="21333"/>
                </a:lnTo>
                <a:lnTo>
                  <a:pt x="164161" y="46106"/>
                </a:lnTo>
                <a:lnTo>
                  <a:pt x="129573" y="78602"/>
                </a:lnTo>
                <a:lnTo>
                  <a:pt x="103212" y="117558"/>
                </a:lnTo>
                <a:lnTo>
                  <a:pt x="86414" y="161712"/>
                </a:lnTo>
                <a:lnTo>
                  <a:pt x="80518" y="209803"/>
                </a:lnTo>
                <a:lnTo>
                  <a:pt x="86414" y="257942"/>
                </a:lnTo>
                <a:lnTo>
                  <a:pt x="103212" y="302130"/>
                </a:lnTo>
                <a:lnTo>
                  <a:pt x="129573" y="341109"/>
                </a:lnTo>
                <a:lnTo>
                  <a:pt x="164161" y="373618"/>
                </a:lnTo>
                <a:lnTo>
                  <a:pt x="205638" y="398399"/>
                </a:lnTo>
                <a:lnTo>
                  <a:pt x="252667" y="414191"/>
                </a:lnTo>
                <a:lnTo>
                  <a:pt x="303911" y="419735"/>
                </a:lnTo>
                <a:lnTo>
                  <a:pt x="355114" y="414191"/>
                </a:lnTo>
                <a:lnTo>
                  <a:pt x="402127" y="398399"/>
                </a:lnTo>
                <a:lnTo>
                  <a:pt x="443606" y="373618"/>
                </a:lnTo>
                <a:lnTo>
                  <a:pt x="478208" y="341109"/>
                </a:lnTo>
                <a:lnTo>
                  <a:pt x="504587" y="302130"/>
                </a:lnTo>
                <a:lnTo>
                  <a:pt x="521400" y="257942"/>
                </a:lnTo>
                <a:lnTo>
                  <a:pt x="522211" y="251333"/>
                </a:lnTo>
                <a:lnTo>
                  <a:pt x="303911" y="251333"/>
                </a:lnTo>
                <a:lnTo>
                  <a:pt x="286718" y="248076"/>
                </a:lnTo>
                <a:lnTo>
                  <a:pt x="272669" y="239188"/>
                </a:lnTo>
                <a:lnTo>
                  <a:pt x="263191" y="225990"/>
                </a:lnTo>
                <a:lnTo>
                  <a:pt x="259714" y="209803"/>
                </a:lnTo>
                <a:lnTo>
                  <a:pt x="263191" y="193690"/>
                </a:lnTo>
                <a:lnTo>
                  <a:pt x="272668" y="180530"/>
                </a:lnTo>
                <a:lnTo>
                  <a:pt x="286718" y="171656"/>
                </a:lnTo>
                <a:lnTo>
                  <a:pt x="303911" y="168401"/>
                </a:lnTo>
                <a:lnTo>
                  <a:pt x="522221" y="168401"/>
                </a:lnTo>
                <a:lnTo>
                  <a:pt x="521400" y="161712"/>
                </a:lnTo>
                <a:lnTo>
                  <a:pt x="504587" y="117558"/>
                </a:lnTo>
                <a:lnTo>
                  <a:pt x="478208" y="78602"/>
                </a:lnTo>
                <a:lnTo>
                  <a:pt x="443606" y="46106"/>
                </a:lnTo>
                <a:lnTo>
                  <a:pt x="402127" y="21333"/>
                </a:lnTo>
                <a:lnTo>
                  <a:pt x="355114" y="5543"/>
                </a:lnTo>
                <a:lnTo>
                  <a:pt x="303911" y="0"/>
                </a:lnTo>
                <a:close/>
              </a:path>
              <a:path w="527685" h="603885">
                <a:moveTo>
                  <a:pt x="522221" y="168401"/>
                </a:moveTo>
                <a:lnTo>
                  <a:pt x="303911" y="168401"/>
                </a:lnTo>
                <a:lnTo>
                  <a:pt x="321083" y="171656"/>
                </a:lnTo>
                <a:lnTo>
                  <a:pt x="335089" y="180530"/>
                </a:lnTo>
                <a:lnTo>
                  <a:pt x="344523" y="193690"/>
                </a:lnTo>
                <a:lnTo>
                  <a:pt x="347980" y="209803"/>
                </a:lnTo>
                <a:lnTo>
                  <a:pt x="344523" y="225990"/>
                </a:lnTo>
                <a:lnTo>
                  <a:pt x="335089" y="239188"/>
                </a:lnTo>
                <a:lnTo>
                  <a:pt x="321083" y="248076"/>
                </a:lnTo>
                <a:lnTo>
                  <a:pt x="303911" y="251333"/>
                </a:lnTo>
                <a:lnTo>
                  <a:pt x="522211" y="251333"/>
                </a:lnTo>
                <a:lnTo>
                  <a:pt x="527303" y="209803"/>
                </a:lnTo>
                <a:lnTo>
                  <a:pt x="522221" y="168401"/>
                </a:lnTo>
                <a:close/>
              </a:path>
              <a:path w="527685" h="603885">
                <a:moveTo>
                  <a:pt x="303911" y="184912"/>
                </a:moveTo>
                <a:lnTo>
                  <a:pt x="280924" y="197358"/>
                </a:lnTo>
                <a:lnTo>
                  <a:pt x="280924" y="222376"/>
                </a:lnTo>
                <a:lnTo>
                  <a:pt x="303911" y="234823"/>
                </a:lnTo>
                <a:lnTo>
                  <a:pt x="326898" y="222376"/>
                </a:lnTo>
                <a:lnTo>
                  <a:pt x="326898" y="197358"/>
                </a:lnTo>
                <a:lnTo>
                  <a:pt x="303911" y="184912"/>
                </a:lnTo>
                <a:close/>
              </a:path>
            </a:pathLst>
          </a:custGeom>
          <a:solidFill>
            <a:srgbClr val="34A4DA"/>
          </a:solidFill>
        </p:spPr>
        <p:txBody>
          <a:bodyPr wrap="square" lIns="0" tIns="0" rIns="0" bIns="0" rtlCol="0"/>
          <a:lstStyle/>
          <a:p>
            <a:endParaRPr sz="1905">
              <a:solidFill>
                <a:prstClr val="black"/>
              </a:solidFill>
            </a:endParaRPr>
          </a:p>
        </p:txBody>
      </p:sp>
      <p:sp>
        <p:nvSpPr>
          <p:cNvPr id="153" name="object 153"/>
          <p:cNvSpPr/>
          <p:nvPr/>
        </p:nvSpPr>
        <p:spPr>
          <a:xfrm>
            <a:off x="849394" y="1918509"/>
            <a:ext cx="1026049" cy="983694"/>
          </a:xfrm>
          <a:prstGeom prst="rect">
            <a:avLst/>
          </a:prstGeom>
          <a:blipFill>
            <a:blip r:embed="rId14" cstate="print"/>
            <a:stretch>
              <a:fillRect/>
            </a:stretch>
          </a:blipFill>
        </p:spPr>
        <p:txBody>
          <a:bodyPr wrap="square" lIns="0" tIns="0" rIns="0" bIns="0" rtlCol="0"/>
          <a:lstStyle/>
          <a:p>
            <a:endParaRPr sz="1905">
              <a:solidFill>
                <a:prstClr val="black"/>
              </a:solidFill>
            </a:endParaRPr>
          </a:p>
        </p:txBody>
      </p:sp>
      <p:sp>
        <p:nvSpPr>
          <p:cNvPr id="154" name="object 154"/>
          <p:cNvSpPr/>
          <p:nvPr/>
        </p:nvSpPr>
        <p:spPr>
          <a:xfrm>
            <a:off x="677483" y="2049838"/>
            <a:ext cx="361324" cy="362937"/>
          </a:xfrm>
          <a:prstGeom prst="rect">
            <a:avLst/>
          </a:prstGeom>
          <a:blipFill>
            <a:blip r:embed="rId15" cstate="print">
              <a:duotone>
                <a:schemeClr val="accent6">
                  <a:shade val="45000"/>
                  <a:satMod val="135000"/>
                </a:schemeClr>
                <a:prstClr val="white"/>
              </a:duotone>
            </a:blip>
            <a:stretch>
              <a:fillRect/>
            </a:stretch>
          </a:blipFill>
        </p:spPr>
        <p:txBody>
          <a:bodyPr wrap="square" lIns="0" tIns="0" rIns="0" bIns="0" rtlCol="0"/>
          <a:lstStyle/>
          <a:p>
            <a:endParaRPr sz="1905">
              <a:solidFill>
                <a:prstClr val="black"/>
              </a:solidFill>
            </a:endParaRPr>
          </a:p>
        </p:txBody>
      </p:sp>
      <p:sp>
        <p:nvSpPr>
          <p:cNvPr id="155" name="object 155"/>
          <p:cNvSpPr/>
          <p:nvPr/>
        </p:nvSpPr>
        <p:spPr>
          <a:xfrm>
            <a:off x="849394" y="2840101"/>
            <a:ext cx="1026049" cy="983694"/>
          </a:xfrm>
          <a:prstGeom prst="rect">
            <a:avLst/>
          </a:prstGeom>
          <a:blipFill>
            <a:blip r:embed="rId16" cstate="print"/>
            <a:stretch>
              <a:fillRect/>
            </a:stretch>
          </a:blipFill>
        </p:spPr>
        <p:txBody>
          <a:bodyPr wrap="square" lIns="0" tIns="0" rIns="0" bIns="0" rtlCol="0"/>
          <a:lstStyle/>
          <a:p>
            <a:endParaRPr sz="1905">
              <a:solidFill>
                <a:prstClr val="black"/>
              </a:solidFill>
            </a:endParaRPr>
          </a:p>
        </p:txBody>
      </p:sp>
      <p:sp>
        <p:nvSpPr>
          <p:cNvPr id="156" name="object 156"/>
          <p:cNvSpPr/>
          <p:nvPr/>
        </p:nvSpPr>
        <p:spPr>
          <a:xfrm>
            <a:off x="677483" y="2974119"/>
            <a:ext cx="362937" cy="364550"/>
          </a:xfrm>
          <a:prstGeom prst="rect">
            <a:avLst/>
          </a:prstGeom>
          <a:blipFill>
            <a:blip r:embed="rId15" cstate="print">
              <a:duotone>
                <a:schemeClr val="accent6">
                  <a:shade val="45000"/>
                  <a:satMod val="135000"/>
                </a:schemeClr>
                <a:prstClr val="white"/>
              </a:duotone>
            </a:blip>
            <a:stretch>
              <a:fillRect/>
            </a:stretch>
          </a:blipFill>
        </p:spPr>
        <p:txBody>
          <a:bodyPr wrap="square" lIns="0" tIns="0" rIns="0" bIns="0" rtlCol="0"/>
          <a:lstStyle/>
          <a:p>
            <a:endParaRPr sz="1905">
              <a:solidFill>
                <a:prstClr val="black"/>
              </a:solidFill>
            </a:endParaRPr>
          </a:p>
        </p:txBody>
      </p:sp>
      <p:sp>
        <p:nvSpPr>
          <p:cNvPr id="157" name="object 157"/>
          <p:cNvSpPr/>
          <p:nvPr/>
        </p:nvSpPr>
        <p:spPr>
          <a:xfrm>
            <a:off x="849394" y="3768010"/>
            <a:ext cx="1026049" cy="983694"/>
          </a:xfrm>
          <a:prstGeom prst="rect">
            <a:avLst/>
          </a:prstGeom>
          <a:blipFill>
            <a:blip r:embed="rId17" cstate="print"/>
            <a:stretch>
              <a:fillRect/>
            </a:stretch>
          </a:blipFill>
        </p:spPr>
        <p:txBody>
          <a:bodyPr wrap="square" lIns="0" tIns="0" rIns="0" bIns="0" rtlCol="0"/>
          <a:lstStyle/>
          <a:p>
            <a:endParaRPr sz="1905">
              <a:solidFill>
                <a:prstClr val="black"/>
              </a:solidFill>
            </a:endParaRPr>
          </a:p>
        </p:txBody>
      </p:sp>
      <p:sp>
        <p:nvSpPr>
          <p:cNvPr id="158" name="object 158"/>
          <p:cNvSpPr/>
          <p:nvPr/>
        </p:nvSpPr>
        <p:spPr>
          <a:xfrm>
            <a:off x="680708" y="3917754"/>
            <a:ext cx="362937" cy="364550"/>
          </a:xfrm>
          <a:prstGeom prst="rect">
            <a:avLst/>
          </a:prstGeom>
          <a:blipFill>
            <a:blip r:embed="rId15" cstate="print">
              <a:duotone>
                <a:schemeClr val="accent6">
                  <a:shade val="45000"/>
                  <a:satMod val="135000"/>
                </a:schemeClr>
                <a:prstClr val="white"/>
              </a:duotone>
            </a:blip>
            <a:stretch>
              <a:fillRect/>
            </a:stretch>
          </a:blipFill>
        </p:spPr>
        <p:txBody>
          <a:bodyPr wrap="square" lIns="0" tIns="0" rIns="0" bIns="0" rtlCol="0"/>
          <a:lstStyle/>
          <a:p>
            <a:endParaRPr sz="1905">
              <a:solidFill>
                <a:prstClr val="black"/>
              </a:solidFill>
            </a:endParaRPr>
          </a:p>
        </p:txBody>
      </p:sp>
      <p:sp>
        <p:nvSpPr>
          <p:cNvPr id="159" name="object 159"/>
          <p:cNvSpPr/>
          <p:nvPr/>
        </p:nvSpPr>
        <p:spPr>
          <a:xfrm>
            <a:off x="849394" y="4687586"/>
            <a:ext cx="1026049" cy="983721"/>
          </a:xfrm>
          <a:prstGeom prst="rect">
            <a:avLst/>
          </a:prstGeom>
          <a:blipFill>
            <a:blip r:embed="rId18" cstate="print"/>
            <a:stretch>
              <a:fillRect/>
            </a:stretch>
          </a:blipFill>
        </p:spPr>
        <p:txBody>
          <a:bodyPr wrap="square" lIns="0" tIns="0" rIns="0" bIns="0" rtlCol="0"/>
          <a:lstStyle/>
          <a:p>
            <a:endParaRPr sz="1905">
              <a:solidFill>
                <a:prstClr val="black"/>
              </a:solidFill>
            </a:endParaRPr>
          </a:p>
        </p:txBody>
      </p:sp>
      <p:sp>
        <p:nvSpPr>
          <p:cNvPr id="160" name="object 160"/>
          <p:cNvSpPr/>
          <p:nvPr/>
        </p:nvSpPr>
        <p:spPr>
          <a:xfrm>
            <a:off x="677483" y="4843648"/>
            <a:ext cx="361324" cy="362936"/>
          </a:xfrm>
          <a:prstGeom prst="rect">
            <a:avLst/>
          </a:prstGeom>
          <a:blipFill>
            <a:blip r:embed="rId15" cstate="print">
              <a:duotone>
                <a:schemeClr val="accent6">
                  <a:shade val="45000"/>
                  <a:satMod val="135000"/>
                </a:schemeClr>
                <a:prstClr val="white"/>
              </a:duotone>
            </a:blip>
            <a:stretch>
              <a:fillRect/>
            </a:stretch>
          </a:blipFill>
        </p:spPr>
        <p:txBody>
          <a:bodyPr wrap="square" lIns="0" tIns="0" rIns="0" bIns="0" rtlCol="0"/>
          <a:lstStyle/>
          <a:p>
            <a:endParaRPr sz="1905">
              <a:solidFill>
                <a:prstClr val="black"/>
              </a:solidFill>
            </a:endParaRPr>
          </a:p>
        </p:txBody>
      </p:sp>
      <p:sp>
        <p:nvSpPr>
          <p:cNvPr id="161" name="object 161"/>
          <p:cNvSpPr/>
          <p:nvPr/>
        </p:nvSpPr>
        <p:spPr>
          <a:xfrm>
            <a:off x="849394" y="5603544"/>
            <a:ext cx="1026049" cy="983653"/>
          </a:xfrm>
          <a:prstGeom prst="rect">
            <a:avLst/>
          </a:prstGeom>
          <a:blipFill>
            <a:blip r:embed="rId19" cstate="print"/>
            <a:stretch>
              <a:fillRect/>
            </a:stretch>
          </a:blipFill>
        </p:spPr>
        <p:txBody>
          <a:bodyPr wrap="square" lIns="0" tIns="0" rIns="0" bIns="0" rtlCol="0"/>
          <a:lstStyle/>
          <a:p>
            <a:endParaRPr sz="1905">
              <a:solidFill>
                <a:prstClr val="black"/>
              </a:solidFill>
            </a:endParaRPr>
          </a:p>
        </p:txBody>
      </p:sp>
      <p:sp>
        <p:nvSpPr>
          <p:cNvPr id="162" name="object 162"/>
          <p:cNvSpPr/>
          <p:nvPr/>
        </p:nvSpPr>
        <p:spPr>
          <a:xfrm>
            <a:off x="687160" y="5787285"/>
            <a:ext cx="361324" cy="362937"/>
          </a:xfrm>
          <a:prstGeom prst="rect">
            <a:avLst/>
          </a:prstGeom>
          <a:blipFill>
            <a:blip r:embed="rId15" cstate="print">
              <a:duotone>
                <a:schemeClr val="accent6">
                  <a:shade val="45000"/>
                  <a:satMod val="135000"/>
                </a:schemeClr>
                <a:prstClr val="white"/>
              </a:duotone>
            </a:blip>
            <a:stretch>
              <a:fillRect/>
            </a:stretch>
          </a:blipFill>
        </p:spPr>
        <p:txBody>
          <a:bodyPr wrap="square" lIns="0" tIns="0" rIns="0" bIns="0" rtlCol="0"/>
          <a:lstStyle/>
          <a:p>
            <a:endParaRPr sz="1905">
              <a:solidFill>
                <a:prstClr val="black"/>
              </a:solidFill>
            </a:endParaRPr>
          </a:p>
        </p:txBody>
      </p:sp>
      <p:sp>
        <p:nvSpPr>
          <p:cNvPr id="163" name="object 163"/>
          <p:cNvSpPr txBox="1"/>
          <p:nvPr/>
        </p:nvSpPr>
        <p:spPr>
          <a:xfrm>
            <a:off x="457589" y="937919"/>
            <a:ext cx="11772785" cy="812024"/>
          </a:xfrm>
          <a:prstGeom prst="rect">
            <a:avLst/>
          </a:prstGeom>
        </p:spPr>
        <p:txBody>
          <a:bodyPr vert="horz" wrap="square" lIns="0" tIns="12770" rIns="0" bIns="0" rtlCol="0">
            <a:spAutoFit/>
          </a:bodyPr>
          <a:lstStyle/>
          <a:p>
            <a:pPr marL="13442">
              <a:spcBef>
                <a:spcPts val="101"/>
              </a:spcBef>
            </a:pPr>
            <a:r>
              <a:rPr sz="1600" spc="-79" dirty="0">
                <a:solidFill>
                  <a:srgbClr val="5E5E5E"/>
                </a:solidFill>
                <a:cs typeface="Arial"/>
              </a:rPr>
              <a:t>In </a:t>
            </a:r>
            <a:r>
              <a:rPr sz="1600" spc="-69" dirty="0">
                <a:solidFill>
                  <a:srgbClr val="5E5E5E"/>
                </a:solidFill>
                <a:cs typeface="Arial"/>
              </a:rPr>
              <a:t>order </a:t>
            </a:r>
            <a:r>
              <a:rPr sz="1600" spc="-21" dirty="0">
                <a:solidFill>
                  <a:srgbClr val="5E5E5E"/>
                </a:solidFill>
                <a:cs typeface="Arial"/>
              </a:rPr>
              <a:t>to </a:t>
            </a:r>
            <a:r>
              <a:rPr sz="1600" spc="-64" dirty="0">
                <a:solidFill>
                  <a:srgbClr val="5E5E5E"/>
                </a:solidFill>
                <a:cs typeface="Arial"/>
              </a:rPr>
              <a:t>support </a:t>
            </a:r>
            <a:r>
              <a:rPr sz="1600" spc="-58" dirty="0">
                <a:solidFill>
                  <a:srgbClr val="5E5E5E"/>
                </a:solidFill>
                <a:cs typeface="Arial"/>
              </a:rPr>
              <a:t>quality </a:t>
            </a:r>
            <a:r>
              <a:rPr sz="1600" spc="-79" dirty="0">
                <a:solidFill>
                  <a:srgbClr val="5E5E5E"/>
                </a:solidFill>
                <a:cs typeface="Arial"/>
              </a:rPr>
              <a:t>check, </a:t>
            </a:r>
            <a:r>
              <a:rPr sz="1600" spc="-53" dirty="0">
                <a:solidFill>
                  <a:srgbClr val="5E5E5E"/>
                </a:solidFill>
                <a:cs typeface="Arial"/>
              </a:rPr>
              <a:t>the state-of-art </a:t>
            </a:r>
            <a:r>
              <a:rPr sz="1600" b="1" spc="-69" dirty="0">
                <a:solidFill>
                  <a:srgbClr val="34A4DA"/>
                </a:solidFill>
                <a:cs typeface="Arial"/>
              </a:rPr>
              <a:t>s</a:t>
            </a:r>
            <a:r>
              <a:rPr sz="1600" spc="-69" dirty="0">
                <a:solidFill>
                  <a:srgbClr val="5E5E5E"/>
                </a:solidFill>
                <a:cs typeface="Arial"/>
              </a:rPr>
              <a:t>oftware </a:t>
            </a:r>
            <a:r>
              <a:rPr sz="1600" b="1" spc="-79" dirty="0">
                <a:solidFill>
                  <a:srgbClr val="34A4DA"/>
                </a:solidFill>
                <a:cs typeface="Arial"/>
              </a:rPr>
              <a:t>e</a:t>
            </a:r>
            <a:r>
              <a:rPr sz="1600" spc="-79" dirty="0">
                <a:solidFill>
                  <a:srgbClr val="5E5E5E"/>
                </a:solidFill>
                <a:cs typeface="Arial"/>
              </a:rPr>
              <a:t>xcellence </a:t>
            </a:r>
            <a:r>
              <a:rPr sz="1600" b="1" spc="-79" dirty="0">
                <a:solidFill>
                  <a:srgbClr val="34A4DA"/>
                </a:solidFill>
                <a:cs typeface="Arial"/>
              </a:rPr>
              <a:t>e</a:t>
            </a:r>
            <a:r>
              <a:rPr sz="1600" spc="-79" dirty="0">
                <a:solidFill>
                  <a:srgbClr val="5E5E5E"/>
                </a:solidFill>
                <a:cs typeface="Arial"/>
              </a:rPr>
              <a:t>nabler </a:t>
            </a:r>
            <a:r>
              <a:rPr sz="1600" spc="-48" dirty="0">
                <a:solidFill>
                  <a:srgbClr val="5E5E5E"/>
                </a:solidFill>
                <a:cs typeface="Arial"/>
              </a:rPr>
              <a:t>platform </a:t>
            </a:r>
            <a:r>
              <a:rPr sz="1600" spc="-32" dirty="0">
                <a:solidFill>
                  <a:srgbClr val="5E5E5E"/>
                </a:solidFill>
                <a:cs typeface="Arial"/>
              </a:rPr>
              <a:t>that </a:t>
            </a:r>
            <a:r>
              <a:rPr sz="1600" spc="-74" dirty="0">
                <a:solidFill>
                  <a:srgbClr val="5E5E5E"/>
                </a:solidFill>
                <a:cs typeface="Arial"/>
              </a:rPr>
              <a:t>we’re </a:t>
            </a:r>
            <a:r>
              <a:rPr sz="1600" spc="-64" dirty="0">
                <a:solidFill>
                  <a:srgbClr val="5E5E5E"/>
                </a:solidFill>
                <a:cs typeface="Arial"/>
              </a:rPr>
              <a:t>building </a:t>
            </a:r>
            <a:r>
              <a:rPr sz="1600" spc="-106" dirty="0">
                <a:solidFill>
                  <a:srgbClr val="5E5E5E"/>
                </a:solidFill>
                <a:cs typeface="Arial"/>
              </a:rPr>
              <a:t>can be </a:t>
            </a:r>
            <a:r>
              <a:rPr sz="1600" spc="-95" dirty="0">
                <a:solidFill>
                  <a:srgbClr val="5E5E5E"/>
                </a:solidFill>
                <a:cs typeface="Arial"/>
              </a:rPr>
              <a:t>leveraged, </a:t>
            </a:r>
            <a:r>
              <a:rPr sz="1600" spc="-159" dirty="0">
                <a:solidFill>
                  <a:srgbClr val="5E5E5E"/>
                </a:solidFill>
                <a:cs typeface="Arial"/>
              </a:rPr>
              <a:t>The </a:t>
            </a:r>
            <a:r>
              <a:rPr sz="1600" spc="-48" dirty="0">
                <a:solidFill>
                  <a:srgbClr val="5E5E5E"/>
                </a:solidFill>
                <a:cs typeface="Arial"/>
              </a:rPr>
              <a:t>platform</a:t>
            </a:r>
            <a:endParaRPr sz="1600" dirty="0">
              <a:solidFill>
                <a:prstClr val="black"/>
              </a:solidFill>
              <a:cs typeface="Arial"/>
            </a:endParaRPr>
          </a:p>
          <a:p>
            <a:pPr marL="13442">
              <a:lnSpc>
                <a:spcPts val="2270"/>
              </a:lnSpc>
              <a:spcBef>
                <a:spcPts val="106"/>
              </a:spcBef>
            </a:pPr>
            <a:r>
              <a:rPr sz="1600" spc="-53" dirty="0">
                <a:solidFill>
                  <a:srgbClr val="5E5E5E"/>
                </a:solidFill>
                <a:cs typeface="Arial"/>
              </a:rPr>
              <a:t>is </a:t>
            </a:r>
            <a:r>
              <a:rPr sz="1600" spc="-26" dirty="0">
                <a:solidFill>
                  <a:srgbClr val="5E5E5E"/>
                </a:solidFill>
                <a:cs typeface="Arial"/>
              </a:rPr>
              <a:t>built </a:t>
            </a:r>
            <a:r>
              <a:rPr sz="1600" spc="-21" dirty="0">
                <a:solidFill>
                  <a:srgbClr val="5E5E5E"/>
                </a:solidFill>
                <a:cs typeface="Arial"/>
              </a:rPr>
              <a:t>to </a:t>
            </a:r>
            <a:r>
              <a:rPr sz="1600" spc="-74" dirty="0">
                <a:solidFill>
                  <a:srgbClr val="5E5E5E"/>
                </a:solidFill>
                <a:cs typeface="Arial"/>
              </a:rPr>
              <a:t>enforce </a:t>
            </a:r>
            <a:r>
              <a:rPr sz="1600" spc="-58" dirty="0">
                <a:solidFill>
                  <a:srgbClr val="5E5E5E"/>
                </a:solidFill>
                <a:cs typeface="Arial"/>
              </a:rPr>
              <a:t>the </a:t>
            </a:r>
            <a:r>
              <a:rPr sz="1600" spc="-64" dirty="0">
                <a:solidFill>
                  <a:srgbClr val="5E5E5E"/>
                </a:solidFill>
                <a:cs typeface="Arial"/>
              </a:rPr>
              <a:t>best </a:t>
            </a:r>
            <a:r>
              <a:rPr sz="1600" spc="-85" dirty="0">
                <a:solidFill>
                  <a:srgbClr val="5E5E5E"/>
                </a:solidFill>
                <a:cs typeface="Arial"/>
              </a:rPr>
              <a:t>engineering </a:t>
            </a:r>
            <a:r>
              <a:rPr sz="1600" spc="-64" dirty="0">
                <a:solidFill>
                  <a:srgbClr val="5E5E5E"/>
                </a:solidFill>
                <a:cs typeface="Arial"/>
              </a:rPr>
              <a:t>practices, </a:t>
            </a:r>
            <a:r>
              <a:rPr sz="1600" spc="-85" dirty="0">
                <a:solidFill>
                  <a:srgbClr val="5E5E5E"/>
                </a:solidFill>
                <a:cs typeface="Arial"/>
              </a:rPr>
              <a:t>improve </a:t>
            </a:r>
            <a:r>
              <a:rPr sz="1600" spc="-64" dirty="0">
                <a:solidFill>
                  <a:srgbClr val="5E5E5E"/>
                </a:solidFill>
                <a:cs typeface="Arial"/>
              </a:rPr>
              <a:t>software </a:t>
            </a:r>
            <a:r>
              <a:rPr sz="1600" spc="-58" dirty="0">
                <a:solidFill>
                  <a:srgbClr val="5E5E5E"/>
                </a:solidFill>
                <a:cs typeface="Arial"/>
              </a:rPr>
              <a:t>quality </a:t>
            </a:r>
            <a:r>
              <a:rPr sz="1600" spc="-111" dirty="0">
                <a:solidFill>
                  <a:srgbClr val="5E5E5E"/>
                </a:solidFill>
                <a:cs typeface="Arial"/>
              </a:rPr>
              <a:t>and </a:t>
            </a:r>
            <a:r>
              <a:rPr sz="1600" spc="-79" dirty="0">
                <a:solidFill>
                  <a:srgbClr val="5E5E5E"/>
                </a:solidFill>
                <a:cs typeface="Arial"/>
              </a:rPr>
              <a:t>provides </a:t>
            </a:r>
            <a:r>
              <a:rPr sz="1600" spc="-53" dirty="0">
                <a:solidFill>
                  <a:srgbClr val="5E5E5E"/>
                </a:solidFill>
                <a:cs typeface="Arial"/>
              </a:rPr>
              <a:t>fast </a:t>
            </a:r>
            <a:r>
              <a:rPr sz="1600" spc="-79" dirty="0">
                <a:solidFill>
                  <a:srgbClr val="5E5E5E"/>
                </a:solidFill>
                <a:cs typeface="Arial"/>
              </a:rPr>
              <a:t>feedback </a:t>
            </a:r>
            <a:r>
              <a:rPr sz="1600" spc="-21" dirty="0">
                <a:solidFill>
                  <a:srgbClr val="5E5E5E"/>
                </a:solidFill>
                <a:cs typeface="Arial"/>
              </a:rPr>
              <a:t>to </a:t>
            </a:r>
            <a:r>
              <a:rPr sz="1600" spc="-53" dirty="0">
                <a:solidFill>
                  <a:srgbClr val="5E5E5E"/>
                </a:solidFill>
                <a:cs typeface="Arial"/>
              </a:rPr>
              <a:t>the </a:t>
            </a:r>
            <a:r>
              <a:rPr sz="1600" spc="-85" dirty="0">
                <a:solidFill>
                  <a:srgbClr val="5E5E5E"/>
                </a:solidFill>
                <a:cs typeface="Arial"/>
              </a:rPr>
              <a:t>development</a:t>
            </a:r>
            <a:r>
              <a:rPr sz="1600" spc="169" dirty="0">
                <a:solidFill>
                  <a:srgbClr val="5E5E5E"/>
                </a:solidFill>
                <a:cs typeface="Arial"/>
              </a:rPr>
              <a:t> </a:t>
            </a:r>
            <a:r>
              <a:rPr sz="1600" spc="-64" dirty="0">
                <a:solidFill>
                  <a:srgbClr val="5E5E5E"/>
                </a:solidFill>
                <a:cs typeface="Arial"/>
              </a:rPr>
              <a:t>teams</a:t>
            </a:r>
            <a:r>
              <a:rPr sz="1600" spc="-64" dirty="0">
                <a:solidFill>
                  <a:srgbClr val="5E5E5E"/>
                </a:solidFill>
                <a:cs typeface="SimSun"/>
              </a:rPr>
              <a:t>.</a:t>
            </a:r>
            <a:endParaRPr sz="1600" dirty="0">
              <a:solidFill>
                <a:prstClr val="black"/>
              </a:solidFill>
              <a:cs typeface="SimSun"/>
            </a:endParaRPr>
          </a:p>
          <a:p>
            <a:pPr marL="147858" algn="ctr">
              <a:lnSpc>
                <a:spcPts val="1761"/>
              </a:lnSpc>
            </a:pPr>
            <a:r>
              <a:rPr sz="1600" u="sng" spc="-16" dirty="0">
                <a:solidFill>
                  <a:srgbClr val="0000FF"/>
                </a:solidFill>
                <a:uFill>
                  <a:solidFill>
                    <a:srgbClr val="0000FF"/>
                  </a:solidFill>
                </a:uFill>
                <a:cs typeface="Arial"/>
                <a:hlinkClick r:id="rId20"/>
              </a:rPr>
              <a:t>https://see.mercedes-benz.com.cn/go/</a:t>
            </a:r>
            <a:endParaRPr sz="1600" dirty="0">
              <a:solidFill>
                <a:prstClr val="black"/>
              </a:solidFill>
              <a:cs typeface="Arial"/>
            </a:endParaRPr>
          </a:p>
        </p:txBody>
      </p:sp>
      <p:grpSp>
        <p:nvGrpSpPr>
          <p:cNvPr id="169" name="组 168"/>
          <p:cNvGrpSpPr/>
          <p:nvPr/>
        </p:nvGrpSpPr>
        <p:grpSpPr>
          <a:xfrm>
            <a:off x="9216991" y="1986107"/>
            <a:ext cx="797192" cy="612304"/>
            <a:chOff x="9216990" y="1877241"/>
            <a:chExt cx="938931" cy="721170"/>
          </a:xfrm>
        </p:grpSpPr>
        <p:sp>
          <p:nvSpPr>
            <p:cNvPr id="148" name="object 148"/>
            <p:cNvSpPr/>
            <p:nvPr/>
          </p:nvSpPr>
          <p:spPr>
            <a:xfrm>
              <a:off x="9216990" y="1877241"/>
              <a:ext cx="938931" cy="721170"/>
            </a:xfrm>
            <a:custGeom>
              <a:avLst/>
              <a:gdLst/>
              <a:ahLst/>
              <a:cxnLst/>
              <a:rect l="l" t="t" r="r" b="b"/>
              <a:pathLst>
                <a:path w="887095" h="681355">
                  <a:moveTo>
                    <a:pt x="571119" y="654812"/>
                  </a:moveTo>
                  <a:lnTo>
                    <a:pt x="315849" y="654812"/>
                  </a:lnTo>
                  <a:lnTo>
                    <a:pt x="315849" y="681227"/>
                  </a:lnTo>
                  <a:lnTo>
                    <a:pt x="571119" y="681227"/>
                  </a:lnTo>
                  <a:lnTo>
                    <a:pt x="571119" y="654812"/>
                  </a:lnTo>
                  <a:close/>
                </a:path>
                <a:path w="887095" h="681355">
                  <a:moveTo>
                    <a:pt x="511429" y="578865"/>
                  </a:moveTo>
                  <a:lnTo>
                    <a:pt x="375793" y="578865"/>
                  </a:lnTo>
                  <a:lnTo>
                    <a:pt x="374396" y="583818"/>
                  </a:lnTo>
                  <a:lnTo>
                    <a:pt x="359537" y="654812"/>
                  </a:lnTo>
                  <a:lnTo>
                    <a:pt x="527431" y="654812"/>
                  </a:lnTo>
                  <a:lnTo>
                    <a:pt x="512572" y="583818"/>
                  </a:lnTo>
                  <a:lnTo>
                    <a:pt x="511429" y="578865"/>
                  </a:lnTo>
                  <a:close/>
                </a:path>
                <a:path w="887095" h="681355">
                  <a:moveTo>
                    <a:pt x="868172" y="0"/>
                  </a:moveTo>
                  <a:lnTo>
                    <a:pt x="19050" y="0"/>
                  </a:lnTo>
                  <a:lnTo>
                    <a:pt x="11680" y="1444"/>
                  </a:lnTo>
                  <a:lnTo>
                    <a:pt x="5619" y="5365"/>
                  </a:lnTo>
                  <a:lnTo>
                    <a:pt x="1512" y="11144"/>
                  </a:lnTo>
                  <a:lnTo>
                    <a:pt x="0" y="18161"/>
                  </a:lnTo>
                  <a:lnTo>
                    <a:pt x="0" y="560704"/>
                  </a:lnTo>
                  <a:lnTo>
                    <a:pt x="1512" y="567721"/>
                  </a:lnTo>
                  <a:lnTo>
                    <a:pt x="5619" y="573500"/>
                  </a:lnTo>
                  <a:lnTo>
                    <a:pt x="11680" y="577421"/>
                  </a:lnTo>
                  <a:lnTo>
                    <a:pt x="19050" y="578865"/>
                  </a:lnTo>
                  <a:lnTo>
                    <a:pt x="867918" y="578865"/>
                  </a:lnTo>
                  <a:lnTo>
                    <a:pt x="875287" y="577421"/>
                  </a:lnTo>
                  <a:lnTo>
                    <a:pt x="881348" y="573500"/>
                  </a:lnTo>
                  <a:lnTo>
                    <a:pt x="885455" y="567721"/>
                  </a:lnTo>
                  <a:lnTo>
                    <a:pt x="886968" y="560704"/>
                  </a:lnTo>
                  <a:lnTo>
                    <a:pt x="886968" y="480440"/>
                  </a:lnTo>
                  <a:lnTo>
                    <a:pt x="51054" y="480440"/>
                  </a:lnTo>
                  <a:lnTo>
                    <a:pt x="51054" y="54737"/>
                  </a:lnTo>
                  <a:lnTo>
                    <a:pt x="886968" y="54737"/>
                  </a:lnTo>
                  <a:lnTo>
                    <a:pt x="886968" y="33147"/>
                  </a:lnTo>
                  <a:lnTo>
                    <a:pt x="438912" y="33147"/>
                  </a:lnTo>
                  <a:lnTo>
                    <a:pt x="435102" y="29590"/>
                  </a:lnTo>
                  <a:lnTo>
                    <a:pt x="435102" y="20700"/>
                  </a:lnTo>
                  <a:lnTo>
                    <a:pt x="438912" y="17145"/>
                  </a:lnTo>
                  <a:lnTo>
                    <a:pt x="886767" y="17145"/>
                  </a:lnTo>
                  <a:lnTo>
                    <a:pt x="885584" y="11144"/>
                  </a:lnTo>
                  <a:lnTo>
                    <a:pt x="881522" y="5365"/>
                  </a:lnTo>
                  <a:lnTo>
                    <a:pt x="875484" y="1444"/>
                  </a:lnTo>
                  <a:lnTo>
                    <a:pt x="868172" y="0"/>
                  </a:lnTo>
                  <a:close/>
                </a:path>
                <a:path w="887095" h="681355">
                  <a:moveTo>
                    <a:pt x="886968" y="54737"/>
                  </a:moveTo>
                  <a:lnTo>
                    <a:pt x="836168" y="54737"/>
                  </a:lnTo>
                  <a:lnTo>
                    <a:pt x="836168" y="480440"/>
                  </a:lnTo>
                  <a:lnTo>
                    <a:pt x="886968" y="480440"/>
                  </a:lnTo>
                  <a:lnTo>
                    <a:pt x="886968" y="54737"/>
                  </a:lnTo>
                  <a:close/>
                </a:path>
                <a:path w="887095" h="681355">
                  <a:moveTo>
                    <a:pt x="886767" y="17145"/>
                  </a:moveTo>
                  <a:lnTo>
                    <a:pt x="448183" y="17145"/>
                  </a:lnTo>
                  <a:lnTo>
                    <a:pt x="451993" y="20447"/>
                  </a:lnTo>
                  <a:lnTo>
                    <a:pt x="451993" y="29590"/>
                  </a:lnTo>
                  <a:lnTo>
                    <a:pt x="448183" y="33147"/>
                  </a:lnTo>
                  <a:lnTo>
                    <a:pt x="886968" y="33147"/>
                  </a:lnTo>
                  <a:lnTo>
                    <a:pt x="886968" y="18161"/>
                  </a:lnTo>
                  <a:lnTo>
                    <a:pt x="886767" y="17145"/>
                  </a:lnTo>
                  <a:close/>
                </a:path>
              </a:pathLst>
            </a:custGeom>
            <a:solidFill>
              <a:srgbClr val="34A4DA"/>
            </a:solidFill>
          </p:spPr>
          <p:txBody>
            <a:bodyPr wrap="square" lIns="0" tIns="0" rIns="0" bIns="0" rtlCol="0"/>
            <a:lstStyle/>
            <a:p>
              <a:endParaRPr sz="1905">
                <a:solidFill>
                  <a:prstClr val="black"/>
                </a:solidFill>
              </a:endParaRPr>
            </a:p>
          </p:txBody>
        </p:sp>
        <p:sp>
          <p:nvSpPr>
            <p:cNvPr id="149" name="object 149"/>
            <p:cNvSpPr/>
            <p:nvPr/>
          </p:nvSpPr>
          <p:spPr>
            <a:xfrm>
              <a:off x="9316999" y="1982090"/>
              <a:ext cx="216418" cy="150552"/>
            </a:xfrm>
            <a:custGeom>
              <a:avLst/>
              <a:gdLst/>
              <a:ahLst/>
              <a:cxnLst/>
              <a:rect l="l" t="t" r="r" b="b"/>
              <a:pathLst>
                <a:path w="204470" h="142239">
                  <a:moveTo>
                    <a:pt x="0" y="141732"/>
                  </a:moveTo>
                  <a:lnTo>
                    <a:pt x="204216" y="141732"/>
                  </a:lnTo>
                  <a:lnTo>
                    <a:pt x="204216" y="0"/>
                  </a:lnTo>
                  <a:lnTo>
                    <a:pt x="0" y="0"/>
                  </a:lnTo>
                  <a:lnTo>
                    <a:pt x="0" y="141732"/>
                  </a:lnTo>
                  <a:close/>
                </a:path>
              </a:pathLst>
            </a:custGeom>
            <a:solidFill>
              <a:srgbClr val="89BD5E"/>
            </a:solidFill>
          </p:spPr>
          <p:txBody>
            <a:bodyPr wrap="square" lIns="0" tIns="0" rIns="0" bIns="0" rtlCol="0"/>
            <a:lstStyle/>
            <a:p>
              <a:endParaRPr sz="1905">
                <a:solidFill>
                  <a:prstClr val="black"/>
                </a:solidFill>
              </a:endParaRPr>
            </a:p>
          </p:txBody>
        </p:sp>
        <p:sp>
          <p:nvSpPr>
            <p:cNvPr id="164" name="object 164"/>
            <p:cNvSpPr/>
            <p:nvPr/>
          </p:nvSpPr>
          <p:spPr>
            <a:xfrm>
              <a:off x="9576702" y="1975638"/>
              <a:ext cx="215074" cy="150552"/>
            </a:xfrm>
            <a:custGeom>
              <a:avLst/>
              <a:gdLst/>
              <a:ahLst/>
              <a:cxnLst/>
              <a:rect l="l" t="t" r="r" b="b"/>
              <a:pathLst>
                <a:path w="203200" h="142239">
                  <a:moveTo>
                    <a:pt x="0" y="141732"/>
                  </a:moveTo>
                  <a:lnTo>
                    <a:pt x="202692" y="141732"/>
                  </a:lnTo>
                  <a:lnTo>
                    <a:pt x="202692" y="0"/>
                  </a:lnTo>
                  <a:lnTo>
                    <a:pt x="0" y="0"/>
                  </a:lnTo>
                  <a:lnTo>
                    <a:pt x="0" y="141732"/>
                  </a:lnTo>
                  <a:close/>
                </a:path>
              </a:pathLst>
            </a:custGeom>
            <a:solidFill>
              <a:srgbClr val="89BD5E"/>
            </a:solidFill>
          </p:spPr>
          <p:txBody>
            <a:bodyPr wrap="square" lIns="0" tIns="0" rIns="0" bIns="0" rtlCol="0"/>
            <a:lstStyle/>
            <a:p>
              <a:endParaRPr sz="1905">
                <a:solidFill>
                  <a:prstClr val="black"/>
                </a:solidFill>
              </a:endParaRPr>
            </a:p>
          </p:txBody>
        </p:sp>
        <p:sp>
          <p:nvSpPr>
            <p:cNvPr id="165" name="object 165"/>
            <p:cNvSpPr/>
            <p:nvPr/>
          </p:nvSpPr>
          <p:spPr>
            <a:xfrm>
              <a:off x="9834790" y="1977251"/>
              <a:ext cx="216418" cy="150552"/>
            </a:xfrm>
            <a:custGeom>
              <a:avLst/>
              <a:gdLst/>
              <a:ahLst/>
              <a:cxnLst/>
              <a:rect l="l" t="t" r="r" b="b"/>
              <a:pathLst>
                <a:path w="204470" h="142239">
                  <a:moveTo>
                    <a:pt x="0" y="141732"/>
                  </a:moveTo>
                  <a:lnTo>
                    <a:pt x="204216" y="141732"/>
                  </a:lnTo>
                  <a:lnTo>
                    <a:pt x="204216" y="0"/>
                  </a:lnTo>
                  <a:lnTo>
                    <a:pt x="0" y="0"/>
                  </a:lnTo>
                  <a:lnTo>
                    <a:pt x="0" y="141732"/>
                  </a:lnTo>
                  <a:close/>
                </a:path>
              </a:pathLst>
            </a:custGeom>
            <a:solidFill>
              <a:srgbClr val="89BD5E"/>
            </a:solidFill>
          </p:spPr>
          <p:txBody>
            <a:bodyPr wrap="square" lIns="0" tIns="0" rIns="0" bIns="0" rtlCol="0"/>
            <a:lstStyle/>
            <a:p>
              <a:endParaRPr sz="1905">
                <a:solidFill>
                  <a:prstClr val="black"/>
                </a:solidFill>
              </a:endParaRPr>
            </a:p>
          </p:txBody>
        </p:sp>
        <p:sp>
          <p:nvSpPr>
            <p:cNvPr id="166" name="object 166"/>
            <p:cNvSpPr/>
            <p:nvPr/>
          </p:nvSpPr>
          <p:spPr>
            <a:xfrm>
              <a:off x="9316999" y="2164364"/>
              <a:ext cx="216418" cy="150552"/>
            </a:xfrm>
            <a:custGeom>
              <a:avLst/>
              <a:gdLst/>
              <a:ahLst/>
              <a:cxnLst/>
              <a:rect l="l" t="t" r="r" b="b"/>
              <a:pathLst>
                <a:path w="204470" h="142239">
                  <a:moveTo>
                    <a:pt x="0" y="141732"/>
                  </a:moveTo>
                  <a:lnTo>
                    <a:pt x="204216" y="141732"/>
                  </a:lnTo>
                  <a:lnTo>
                    <a:pt x="204216" y="0"/>
                  </a:lnTo>
                  <a:lnTo>
                    <a:pt x="0" y="0"/>
                  </a:lnTo>
                  <a:lnTo>
                    <a:pt x="0" y="141732"/>
                  </a:lnTo>
                  <a:close/>
                </a:path>
              </a:pathLst>
            </a:custGeom>
            <a:solidFill>
              <a:srgbClr val="89BD5E"/>
            </a:solidFill>
          </p:spPr>
          <p:txBody>
            <a:bodyPr wrap="square" lIns="0" tIns="0" rIns="0" bIns="0" rtlCol="0"/>
            <a:lstStyle/>
            <a:p>
              <a:endParaRPr sz="1905">
                <a:solidFill>
                  <a:prstClr val="black"/>
                </a:solidFill>
              </a:endParaRPr>
            </a:p>
          </p:txBody>
        </p:sp>
        <p:sp>
          <p:nvSpPr>
            <p:cNvPr id="167" name="object 167"/>
            <p:cNvSpPr/>
            <p:nvPr/>
          </p:nvSpPr>
          <p:spPr>
            <a:xfrm>
              <a:off x="9829951" y="2157913"/>
              <a:ext cx="215074" cy="150552"/>
            </a:xfrm>
            <a:custGeom>
              <a:avLst/>
              <a:gdLst/>
              <a:ahLst/>
              <a:cxnLst/>
              <a:rect l="l" t="t" r="r" b="b"/>
              <a:pathLst>
                <a:path w="203200" h="142239">
                  <a:moveTo>
                    <a:pt x="0" y="141732"/>
                  </a:moveTo>
                  <a:lnTo>
                    <a:pt x="202692" y="141732"/>
                  </a:lnTo>
                  <a:lnTo>
                    <a:pt x="202692" y="0"/>
                  </a:lnTo>
                  <a:lnTo>
                    <a:pt x="0" y="0"/>
                  </a:lnTo>
                  <a:lnTo>
                    <a:pt x="0" y="141732"/>
                  </a:lnTo>
                  <a:close/>
                </a:path>
              </a:pathLst>
            </a:custGeom>
            <a:solidFill>
              <a:srgbClr val="89BD5E"/>
            </a:solidFill>
          </p:spPr>
          <p:txBody>
            <a:bodyPr wrap="square" lIns="0" tIns="0" rIns="0" bIns="0" rtlCol="0"/>
            <a:lstStyle/>
            <a:p>
              <a:endParaRPr sz="1905">
                <a:solidFill>
                  <a:prstClr val="black"/>
                </a:solidFill>
              </a:endParaRPr>
            </a:p>
          </p:txBody>
        </p:sp>
        <p:sp>
          <p:nvSpPr>
            <p:cNvPr id="168" name="object 168"/>
            <p:cNvSpPr/>
            <p:nvPr/>
          </p:nvSpPr>
          <p:spPr>
            <a:xfrm>
              <a:off x="9578314" y="2164364"/>
              <a:ext cx="215074" cy="150552"/>
            </a:xfrm>
            <a:custGeom>
              <a:avLst/>
              <a:gdLst/>
              <a:ahLst/>
              <a:cxnLst/>
              <a:rect l="l" t="t" r="r" b="b"/>
              <a:pathLst>
                <a:path w="203200" h="142239">
                  <a:moveTo>
                    <a:pt x="0" y="141732"/>
                  </a:moveTo>
                  <a:lnTo>
                    <a:pt x="202692" y="141732"/>
                  </a:lnTo>
                  <a:lnTo>
                    <a:pt x="202692" y="0"/>
                  </a:lnTo>
                  <a:lnTo>
                    <a:pt x="0" y="0"/>
                  </a:lnTo>
                  <a:lnTo>
                    <a:pt x="0" y="141732"/>
                  </a:lnTo>
                  <a:close/>
                </a:path>
              </a:pathLst>
            </a:custGeom>
            <a:solidFill>
              <a:srgbClr val="E32831"/>
            </a:solidFill>
          </p:spPr>
          <p:txBody>
            <a:bodyPr wrap="square" lIns="0" tIns="0" rIns="0" bIns="0" rtlCol="0"/>
            <a:lstStyle/>
            <a:p>
              <a:endParaRPr sz="1905">
                <a:solidFill>
                  <a:prstClr val="black"/>
                </a:solidFill>
              </a:endParaRPr>
            </a:p>
          </p:txBody>
        </p:sp>
      </p:grpSp>
      <p:sp>
        <p:nvSpPr>
          <p:cNvPr id="170" name="矩形 131"/>
          <p:cNvSpPr/>
          <p:nvPr/>
        </p:nvSpPr>
        <p:spPr>
          <a:xfrm>
            <a:off x="759178" y="153756"/>
            <a:ext cx="3736664" cy="461665"/>
          </a:xfrm>
          <a:prstGeom prst="rect">
            <a:avLst/>
          </a:prstGeom>
        </p:spPr>
        <p:txBody>
          <a:bodyPr wrap="none">
            <a:spAutoFit/>
          </a:bodyPr>
          <a:lstStyle/>
          <a:p>
            <a:r>
              <a:rPr lang="en-US" altLang="zh-CN" sz="2400" dirty="0">
                <a:solidFill>
                  <a:srgbClr val="4473C4"/>
                </a:solidFill>
                <a:latin typeface="Impact" charset="0"/>
                <a:ea typeface="Impact" charset="0"/>
                <a:cs typeface="Impact" charset="0"/>
                <a:sym typeface="Segoe UI" panose="020B0502040204020203" pitchFamily="34" charset="0"/>
              </a:rPr>
              <a:t>Quality</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Check</a:t>
            </a:r>
            <a:r>
              <a:rPr lang="zh-CN" altLang="en-US" sz="2400" dirty="0">
                <a:solidFill>
                  <a:srgbClr val="4473C4"/>
                </a:solidFill>
                <a:latin typeface="Impact" charset="0"/>
                <a:ea typeface="Impact" charset="0"/>
                <a:cs typeface="Impact" charset="0"/>
                <a:sym typeface="Segoe UI" panose="020B0502040204020203" pitchFamily="34" charset="0"/>
              </a:rPr>
              <a:t> </a:t>
            </a:r>
            <a:r>
              <a:rPr lang="mr-IN" altLang="zh-CN" sz="2400" dirty="0">
                <a:solidFill>
                  <a:srgbClr val="4473C4"/>
                </a:solidFill>
                <a:latin typeface="Impact" charset="0"/>
                <a:ea typeface="Impact" charset="0"/>
                <a:cs typeface="Impact" charset="0"/>
                <a:sym typeface="Segoe UI" panose="020B0502040204020203" pitchFamily="34" charset="0"/>
              </a:rPr>
              <a:t>–</a:t>
            </a:r>
            <a:r>
              <a:rPr lang="en-US" altLang="zh-CN" sz="2400" dirty="0">
                <a:solidFill>
                  <a:srgbClr val="4473C4"/>
                </a:solidFill>
                <a:latin typeface="Impact" charset="0"/>
                <a:ea typeface="Impact" charset="0"/>
                <a:cs typeface="Impact" charset="0"/>
                <a:sym typeface="Segoe UI" panose="020B0502040204020203" pitchFamily="34" charset="0"/>
              </a:rPr>
              <a:t> SEE Platform</a:t>
            </a:r>
          </a:p>
        </p:txBody>
      </p:sp>
      <p:sp>
        <p:nvSpPr>
          <p:cNvPr id="171"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2"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3" name="文本框 135"/>
          <p:cNvSpPr txBox="1"/>
          <p:nvPr/>
        </p:nvSpPr>
        <p:spPr>
          <a:xfrm>
            <a:off x="748027" y="542266"/>
            <a:ext cx="1398140" cy="261610"/>
          </a:xfrm>
          <a:prstGeom prst="rect">
            <a:avLst/>
          </a:prstGeom>
          <a:noFill/>
        </p:spPr>
        <p:txBody>
          <a:bodyPr wrap="none" rtlCol="0">
            <a:spAutoFit/>
          </a:bodyPr>
          <a:lstStyle/>
          <a:p>
            <a:r>
              <a:rPr kumimoji="1" lang="de-DE" altLang="zh-CN" sz="1100" dirty="0">
                <a:solidFill>
                  <a:prstClr val="white">
                    <a:lumMod val="50000"/>
                  </a:prstClr>
                </a:solidFill>
              </a:rPr>
              <a:t>Daimler SEE Platform</a:t>
            </a:r>
          </a:p>
        </p:txBody>
      </p:sp>
      <p:sp>
        <p:nvSpPr>
          <p:cNvPr id="174" name="矩形 173"/>
          <p:cNvSpPr/>
          <p:nvPr/>
        </p:nvSpPr>
        <p:spPr>
          <a:xfrm>
            <a:off x="2086211" y="3099600"/>
            <a:ext cx="677518" cy="846000"/>
          </a:xfrm>
          <a:prstGeom prst="rect">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5" name="矩形 174"/>
          <p:cNvSpPr/>
          <p:nvPr/>
        </p:nvSpPr>
        <p:spPr>
          <a:xfrm>
            <a:off x="2845122" y="3099600"/>
            <a:ext cx="711251" cy="846000"/>
          </a:xfrm>
          <a:prstGeom prst="rect">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6" name="矩形 175"/>
          <p:cNvSpPr/>
          <p:nvPr/>
        </p:nvSpPr>
        <p:spPr>
          <a:xfrm>
            <a:off x="3627105" y="3099600"/>
            <a:ext cx="711251" cy="846000"/>
          </a:xfrm>
          <a:prstGeom prst="rect">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371292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3402428" y="3156564"/>
            <a:ext cx="5424847" cy="646331"/>
          </a:xfrm>
          <a:prstGeom prst="rect">
            <a:avLst/>
          </a:prstGeom>
          <a:noFill/>
        </p:spPr>
        <p:txBody>
          <a:bodyPr wrap="square" rtlCol="0">
            <a:spAutoFit/>
            <a:scene3d>
              <a:camera prst="orthographicFront"/>
              <a:lightRig rig="threePt" dir="t"/>
            </a:scene3d>
            <a:sp3d/>
          </a:bodyPr>
          <a:lstStyle/>
          <a:p>
            <a:pPr algn="ctr"/>
            <a:r>
              <a:rPr lang="en-US" altLang="zh-CN" sz="3600" dirty="0" smtClean="0">
                <a:gradFill flip="none" rotWithShape="1">
                  <a:gsLst>
                    <a:gs pos="0">
                      <a:srgbClr val="62FFFF"/>
                    </a:gs>
                    <a:gs pos="100000">
                      <a:srgbClr val="0D69FF"/>
                    </a:gs>
                  </a:gsLst>
                  <a:lin ang="2700000" scaled="1"/>
                  <a:tileRect/>
                </a:gradFill>
                <a:latin typeface="Impact" charset="0"/>
                <a:ea typeface="Impact" charset="0"/>
                <a:cs typeface="Impact" charset="0"/>
              </a:rPr>
              <a:t>NTT DATA Overview</a:t>
            </a:r>
            <a:endParaRPr lang="en-US" altLang="zh-CN" sz="3600" dirty="0">
              <a:gradFill flip="none" rotWithShape="1">
                <a:gsLst>
                  <a:gs pos="0">
                    <a:srgbClr val="62FFFF"/>
                  </a:gs>
                  <a:gs pos="100000">
                    <a:srgbClr val="0D69FF"/>
                  </a:gs>
                </a:gsLst>
                <a:lin ang="2700000" scaled="1"/>
                <a:tileRect/>
              </a:gradFill>
              <a:latin typeface="Impact" charset="0"/>
              <a:ea typeface="Impact" charset="0"/>
              <a:cs typeface="Impact" charset="0"/>
            </a:endParaRPr>
          </a:p>
        </p:txBody>
      </p:sp>
      <p:sp>
        <p:nvSpPr>
          <p:cNvPr id="12" name="任意多边形: 形状 5">
            <a:extLst>
              <a:ext uri="{FF2B5EF4-FFF2-40B4-BE49-F238E27FC236}">
                <a16:creationId xmlns:a16="http://schemas.microsoft.com/office/drawing/2014/main" xmlns="" id="{18FC6658-933E-46D8-B4C1-1A16071D45B6}"/>
              </a:ext>
            </a:extLst>
          </p:cNvPr>
          <p:cNvSpPr/>
          <p:nvPr/>
        </p:nvSpPr>
        <p:spPr>
          <a:xfrm>
            <a:off x="5569323" y="1910195"/>
            <a:ext cx="1053350" cy="105335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gradFill>
            <a:gsLst>
              <a:gs pos="0">
                <a:srgbClr val="58FDFF"/>
              </a:gs>
              <a:gs pos="100000">
                <a:srgbClr val="1B9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prstClr val="white"/>
                </a:solidFill>
              </a:rPr>
              <a:t>01</a:t>
            </a:r>
            <a:endParaRPr lang="zh-CN" altLang="en-US" sz="4000" dirty="0">
              <a:solidFill>
                <a:prstClr val="white"/>
              </a:solidFill>
            </a:endParaRPr>
          </a:p>
        </p:txBody>
      </p:sp>
      <p:grpSp>
        <p:nvGrpSpPr>
          <p:cNvPr id="9" name="组 8"/>
          <p:cNvGrpSpPr/>
          <p:nvPr/>
        </p:nvGrpSpPr>
        <p:grpSpPr>
          <a:xfrm>
            <a:off x="8976589" y="6459634"/>
            <a:ext cx="3099148" cy="261610"/>
            <a:chOff x="8759772" y="6459634"/>
            <a:chExt cx="3099148" cy="261610"/>
          </a:xfrm>
          <a:effectLst>
            <a:reflection endPos="65000" dist="50800" dir="5400000" sy="-100000" algn="bl" rotWithShape="0"/>
          </a:effectLst>
        </p:grpSpPr>
        <p:sp>
          <p:nvSpPr>
            <p:cNvPr id="11" name="文本框 10"/>
            <p:cNvSpPr txBox="1"/>
            <p:nvPr/>
          </p:nvSpPr>
          <p:spPr>
            <a:xfrm>
              <a:off x="9812729" y="6459634"/>
              <a:ext cx="2046191" cy="261610"/>
            </a:xfrm>
            <a:prstGeom prst="rect">
              <a:avLst/>
            </a:prstGeom>
            <a:noFill/>
            <a:effectLst/>
          </p:spPr>
          <p:txBody>
            <a:bodyPr wrap="square" rtlCol="0">
              <a:spAutoFit/>
            </a:bodyPr>
            <a:lstStyle/>
            <a:p>
              <a:r>
                <a:rPr kumimoji="1" lang="de-DE" altLang="zh-CN" sz="1100" dirty="0" smtClean="0">
                  <a:solidFill>
                    <a:prstClr val="white">
                      <a:alpha val="50000"/>
                    </a:prstClr>
                  </a:solidFill>
                </a:rPr>
                <a:t>©</a:t>
              </a:r>
              <a:r>
                <a:rPr kumimoji="1" lang="en-US" altLang="zh-CN" sz="1100" dirty="0" smtClean="0">
                  <a:solidFill>
                    <a:prstClr val="white">
                      <a:alpha val="50000"/>
                    </a:prstClr>
                  </a:solidFill>
                </a:rPr>
                <a:t>2019</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NTT</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DATA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China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Co.Ltd.</a:t>
              </a:r>
              <a:endParaRPr kumimoji="1" lang="de-DE" altLang="zh-CN" sz="1100" dirty="0">
                <a:solidFill>
                  <a:prstClr val="white">
                    <a:alpha val="50000"/>
                  </a:prstClr>
                </a:solidFill>
              </a:endParaRPr>
            </a:p>
          </p:txBody>
        </p:sp>
        <p:pic>
          <p:nvPicPr>
            <p:cNvPr id="13" name="图片 12"/>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8759772" y="6512064"/>
              <a:ext cx="1052958" cy="154305"/>
            </a:xfrm>
            <a:prstGeom prst="rect">
              <a:avLst/>
            </a:prstGeom>
          </p:spPr>
        </p:pic>
      </p:grpSp>
    </p:spTree>
    <p:extLst>
      <p:ext uri="{BB962C8B-B14F-4D97-AF65-F5344CB8AC3E}">
        <p14:creationId xmlns:p14="http://schemas.microsoft.com/office/powerpoint/2010/main" val="703366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1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870" y="1003931"/>
            <a:ext cx="10507233" cy="5194850"/>
          </a:xfrm>
          <a:prstGeom prst="rect">
            <a:avLst/>
          </a:prstGeom>
          <a:ln w="25400">
            <a:solidFill>
              <a:srgbClr val="272761"/>
            </a:solidFill>
          </a:ln>
        </p:spPr>
      </p:pic>
      <p:sp>
        <p:nvSpPr>
          <p:cNvPr id="4" name="矩形 131"/>
          <p:cNvSpPr/>
          <p:nvPr/>
        </p:nvSpPr>
        <p:spPr>
          <a:xfrm>
            <a:off x="759178" y="153756"/>
            <a:ext cx="3571555" cy="461665"/>
          </a:xfrm>
          <a:prstGeom prst="rect">
            <a:avLst/>
          </a:prstGeom>
        </p:spPr>
        <p:txBody>
          <a:bodyPr wrap="none">
            <a:spAutoFit/>
          </a:bodyPr>
          <a:lstStyle/>
          <a:p>
            <a:r>
              <a:rPr lang="en-US" altLang="zh-CN" sz="2400" dirty="0">
                <a:solidFill>
                  <a:srgbClr val="4473C4"/>
                </a:solidFill>
                <a:latin typeface="Impact" charset="0"/>
                <a:ea typeface="Impact" charset="0"/>
                <a:cs typeface="Impact" charset="0"/>
                <a:sym typeface="Segoe UI" panose="020B0502040204020203" pitchFamily="34" charset="0"/>
              </a:rPr>
              <a:t>Quality</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Check</a:t>
            </a:r>
            <a:r>
              <a:rPr lang="zh-CN" altLang="en-US" sz="2400" dirty="0">
                <a:solidFill>
                  <a:srgbClr val="4473C4"/>
                </a:solidFill>
                <a:latin typeface="Impact" charset="0"/>
                <a:ea typeface="Impact" charset="0"/>
                <a:cs typeface="Impact" charset="0"/>
                <a:sym typeface="Segoe UI" panose="020B0502040204020203" pitchFamily="34" charset="0"/>
              </a:rPr>
              <a:t> </a:t>
            </a:r>
            <a:r>
              <a:rPr lang="mr-IN" altLang="zh-CN" sz="2400" dirty="0">
                <a:solidFill>
                  <a:srgbClr val="4473C4"/>
                </a:solidFill>
                <a:latin typeface="Impact" charset="0"/>
                <a:ea typeface="Impact" charset="0"/>
                <a:cs typeface="Impact" charset="0"/>
                <a:sym typeface="Segoe UI" panose="020B0502040204020203" pitchFamily="34" charset="0"/>
              </a:rPr>
              <a:t>–</a:t>
            </a:r>
            <a:r>
              <a:rPr lang="en-US" altLang="zh-CN" sz="2400" dirty="0">
                <a:solidFill>
                  <a:srgbClr val="4473C4"/>
                </a:solidFill>
                <a:latin typeface="Impact" charset="0"/>
                <a:ea typeface="Impact" charset="0"/>
                <a:cs typeface="Impact" charset="0"/>
                <a:sym typeface="Segoe UI" panose="020B0502040204020203" pitchFamily="34" charset="0"/>
              </a:rPr>
              <a:t> </a:t>
            </a:r>
            <a:r>
              <a:rPr lang="en-US" altLang="zh-CN" sz="2400" dirty="0" err="1">
                <a:solidFill>
                  <a:srgbClr val="4473C4"/>
                </a:solidFill>
                <a:latin typeface="Impact" charset="0"/>
                <a:ea typeface="Impact" charset="0"/>
                <a:cs typeface="Impact" charset="0"/>
                <a:sym typeface="Segoe UI" panose="020B0502040204020203" pitchFamily="34" charset="0"/>
              </a:rPr>
              <a:t>SonarQube</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5"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 name="文本框 135"/>
          <p:cNvSpPr txBox="1"/>
          <p:nvPr/>
        </p:nvSpPr>
        <p:spPr>
          <a:xfrm>
            <a:off x="748027" y="542266"/>
            <a:ext cx="2258952" cy="261610"/>
          </a:xfrm>
          <a:prstGeom prst="rect">
            <a:avLst/>
          </a:prstGeom>
          <a:noFill/>
        </p:spPr>
        <p:txBody>
          <a:bodyPr wrap="none" rtlCol="0">
            <a:spAutoFit/>
          </a:bodyPr>
          <a:lstStyle/>
          <a:p>
            <a:r>
              <a:rPr kumimoji="1" lang="de-DE" altLang="zh-CN" sz="1100" dirty="0">
                <a:solidFill>
                  <a:prstClr val="white">
                    <a:lumMod val="50000"/>
                  </a:prstClr>
                </a:solidFill>
              </a:rPr>
              <a:t>Benifical suppliment of SEE Platform</a:t>
            </a:r>
          </a:p>
        </p:txBody>
      </p:sp>
      <p:grpSp>
        <p:nvGrpSpPr>
          <p:cNvPr id="9" name="组 8"/>
          <p:cNvGrpSpPr/>
          <p:nvPr/>
        </p:nvGrpSpPr>
        <p:grpSpPr>
          <a:xfrm>
            <a:off x="9059092" y="6459634"/>
            <a:ext cx="3063779" cy="261610"/>
            <a:chOff x="9059092" y="6459634"/>
            <a:chExt cx="3063779" cy="26161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11" name="文本框 10"/>
            <p:cNvSpPr txBox="1"/>
            <p:nvPr/>
          </p:nvSpPr>
          <p:spPr>
            <a:xfrm>
              <a:off x="10104961" y="6459634"/>
              <a:ext cx="2017910" cy="261610"/>
            </a:xfrm>
            <a:prstGeom prst="rect">
              <a:avLst/>
            </a:prstGeom>
            <a:noFill/>
          </p:spPr>
          <p:txBody>
            <a:bodyPr wrap="square" rtlCol="0">
              <a:spAutoFit/>
            </a:bodyPr>
            <a:lstStyle/>
            <a:p>
              <a:r>
                <a:rPr kumimoji="1" lang="de-DE" altLang="zh-CN" sz="1100" dirty="0">
                  <a:solidFill>
                    <a:prstClr val="black">
                      <a:lumMod val="65000"/>
                      <a:lumOff val="35000"/>
                    </a:prstClr>
                  </a:solidFill>
                </a:rPr>
                <a:t>©</a:t>
              </a:r>
              <a:r>
                <a:rPr kumimoji="1" lang="en-US" altLang="zh-CN" sz="1100" dirty="0">
                  <a:solidFill>
                    <a:prstClr val="black">
                      <a:lumMod val="65000"/>
                      <a:lumOff val="35000"/>
                    </a:prstClr>
                  </a:solidFill>
                </a:rPr>
                <a:t>2019</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NTT</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DATA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China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Tree>
    <p:extLst>
      <p:ext uri="{BB962C8B-B14F-4D97-AF65-F5344CB8AC3E}">
        <p14:creationId xmlns:p14="http://schemas.microsoft.com/office/powerpoint/2010/main" val="23144280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532047"/>
            <a:ext cx="12192000" cy="4135105"/>
          </a:xfrm>
          <a:custGeom>
            <a:avLst/>
            <a:gdLst/>
            <a:ahLst/>
            <a:cxnLst/>
            <a:rect l="l" t="t" r="r" b="b"/>
            <a:pathLst>
              <a:path w="11518900" h="1165860">
                <a:moveTo>
                  <a:pt x="0" y="0"/>
                </a:moveTo>
                <a:lnTo>
                  <a:pt x="0" y="1165860"/>
                </a:lnTo>
                <a:lnTo>
                  <a:pt x="11518391" y="1165860"/>
                </a:lnTo>
                <a:lnTo>
                  <a:pt x="11518391" y="0"/>
                </a:lnTo>
                <a:lnTo>
                  <a:pt x="0" y="0"/>
                </a:lnTo>
                <a:close/>
              </a:path>
            </a:pathLst>
          </a:custGeom>
          <a:solidFill>
            <a:schemeClr val="accent1"/>
          </a:solidFill>
        </p:spPr>
        <p:txBody>
          <a:bodyPr wrap="square" lIns="0" tIns="0" rIns="0" bIns="0" rtlCol="0"/>
          <a:lstStyle/>
          <a:p>
            <a:endParaRPr sz="1905">
              <a:solidFill>
                <a:prstClr val="black"/>
              </a:solidFill>
            </a:endParaRPr>
          </a:p>
        </p:txBody>
      </p:sp>
      <p:sp>
        <p:nvSpPr>
          <p:cNvPr id="4" name="object 4"/>
          <p:cNvSpPr txBox="1"/>
          <p:nvPr/>
        </p:nvSpPr>
        <p:spPr>
          <a:xfrm>
            <a:off x="456279" y="1721851"/>
            <a:ext cx="6826579" cy="289894"/>
          </a:xfrm>
          <a:prstGeom prst="rect">
            <a:avLst/>
          </a:prstGeom>
        </p:spPr>
        <p:txBody>
          <a:bodyPr vert="horz" wrap="square" lIns="0" tIns="12770" rIns="0" bIns="0" rtlCol="0">
            <a:spAutoFit/>
          </a:bodyPr>
          <a:lstStyle/>
          <a:p>
            <a:pPr marL="13442">
              <a:spcBef>
                <a:spcPts val="101"/>
              </a:spcBef>
            </a:pPr>
            <a:r>
              <a:rPr spc="-127" dirty="0">
                <a:solidFill>
                  <a:prstClr val="white"/>
                </a:solidFill>
                <a:cs typeface="Arial"/>
              </a:rPr>
              <a:t>ITI </a:t>
            </a:r>
            <a:r>
              <a:rPr spc="-53" dirty="0">
                <a:solidFill>
                  <a:prstClr val="white"/>
                </a:solidFill>
                <a:cs typeface="Arial"/>
              </a:rPr>
              <a:t>is </a:t>
            </a:r>
            <a:r>
              <a:rPr spc="-69" dirty="0">
                <a:solidFill>
                  <a:prstClr val="white"/>
                </a:solidFill>
                <a:cs typeface="Arial"/>
              </a:rPr>
              <a:t>providing </a:t>
            </a:r>
            <a:r>
              <a:rPr spc="-143" dirty="0">
                <a:solidFill>
                  <a:prstClr val="white"/>
                </a:solidFill>
                <a:cs typeface="Arial"/>
              </a:rPr>
              <a:t>DevOps </a:t>
            </a:r>
            <a:r>
              <a:rPr spc="-48" dirty="0">
                <a:solidFill>
                  <a:prstClr val="white"/>
                </a:solidFill>
                <a:cs typeface="Arial"/>
              </a:rPr>
              <a:t>platform </a:t>
            </a:r>
            <a:r>
              <a:rPr spc="-37" dirty="0">
                <a:solidFill>
                  <a:prstClr val="white"/>
                </a:solidFill>
                <a:cs typeface="Arial"/>
              </a:rPr>
              <a:t>for </a:t>
            </a:r>
            <a:r>
              <a:rPr spc="-69" dirty="0">
                <a:solidFill>
                  <a:prstClr val="white"/>
                </a:solidFill>
                <a:cs typeface="Arial"/>
              </a:rPr>
              <a:t>pipeline provisioning </a:t>
            </a:r>
            <a:r>
              <a:rPr spc="-111" dirty="0">
                <a:solidFill>
                  <a:prstClr val="white"/>
                </a:solidFill>
                <a:cs typeface="Arial"/>
              </a:rPr>
              <a:t>and</a:t>
            </a:r>
            <a:r>
              <a:rPr spc="-191" dirty="0">
                <a:solidFill>
                  <a:prstClr val="white"/>
                </a:solidFill>
                <a:cs typeface="Arial"/>
              </a:rPr>
              <a:t> </a:t>
            </a:r>
            <a:r>
              <a:rPr spc="-79" dirty="0">
                <a:solidFill>
                  <a:prstClr val="white"/>
                </a:solidFill>
                <a:cs typeface="Arial"/>
              </a:rPr>
              <a:t>deployment.</a:t>
            </a:r>
            <a:endParaRPr dirty="0">
              <a:solidFill>
                <a:prstClr val="white"/>
              </a:solidFill>
              <a:cs typeface="Arial"/>
            </a:endParaRPr>
          </a:p>
        </p:txBody>
      </p:sp>
      <p:grpSp>
        <p:nvGrpSpPr>
          <p:cNvPr id="17" name="组 16"/>
          <p:cNvGrpSpPr/>
          <p:nvPr/>
        </p:nvGrpSpPr>
        <p:grpSpPr>
          <a:xfrm>
            <a:off x="6181222" y="2417577"/>
            <a:ext cx="5631172" cy="2876040"/>
            <a:chOff x="6181222" y="3119328"/>
            <a:chExt cx="5631172" cy="2876040"/>
          </a:xfrm>
        </p:grpSpPr>
        <p:sp>
          <p:nvSpPr>
            <p:cNvPr id="5" name="object 5"/>
            <p:cNvSpPr/>
            <p:nvPr/>
          </p:nvSpPr>
          <p:spPr>
            <a:xfrm>
              <a:off x="6181222" y="3119328"/>
              <a:ext cx="5631172" cy="2876040"/>
            </a:xfrm>
            <a:prstGeom prst="rect">
              <a:avLst/>
            </a:prstGeom>
            <a:blipFill>
              <a:blip r:embed="rId2" cstate="print"/>
              <a:stretch>
                <a:fillRect/>
              </a:stretch>
            </a:blipFill>
          </p:spPr>
          <p:txBody>
            <a:bodyPr wrap="square" lIns="0" tIns="0" rIns="0" bIns="0" rtlCol="0"/>
            <a:lstStyle/>
            <a:p>
              <a:endParaRPr sz="1905">
                <a:solidFill>
                  <a:prstClr val="black"/>
                </a:solidFill>
              </a:endParaRPr>
            </a:p>
          </p:txBody>
        </p:sp>
        <p:sp>
          <p:nvSpPr>
            <p:cNvPr id="6" name="object 6"/>
            <p:cNvSpPr/>
            <p:nvPr/>
          </p:nvSpPr>
          <p:spPr>
            <a:xfrm>
              <a:off x="7018398" y="3541913"/>
              <a:ext cx="4693986" cy="2453455"/>
            </a:xfrm>
            <a:prstGeom prst="rect">
              <a:avLst/>
            </a:prstGeom>
            <a:blipFill>
              <a:blip r:embed="rId3" cstate="print"/>
              <a:stretch>
                <a:fillRect/>
              </a:stretch>
            </a:blipFill>
          </p:spPr>
          <p:txBody>
            <a:bodyPr wrap="square" lIns="0" tIns="0" rIns="0" bIns="0" rtlCol="0"/>
            <a:lstStyle/>
            <a:p>
              <a:endParaRPr sz="1905">
                <a:solidFill>
                  <a:prstClr val="black"/>
                </a:solidFill>
              </a:endParaRPr>
            </a:p>
          </p:txBody>
        </p:sp>
      </p:grpSp>
      <p:grpSp>
        <p:nvGrpSpPr>
          <p:cNvPr id="3" name="组 2"/>
          <p:cNvGrpSpPr/>
          <p:nvPr/>
        </p:nvGrpSpPr>
        <p:grpSpPr>
          <a:xfrm>
            <a:off x="471012" y="2354633"/>
            <a:ext cx="5506966" cy="2938984"/>
            <a:chOff x="471012" y="3056384"/>
            <a:chExt cx="5506966" cy="2938984"/>
          </a:xfrm>
        </p:grpSpPr>
        <p:sp>
          <p:nvSpPr>
            <p:cNvPr id="7" name="object 7"/>
            <p:cNvSpPr/>
            <p:nvPr/>
          </p:nvSpPr>
          <p:spPr>
            <a:xfrm>
              <a:off x="471012" y="3056384"/>
              <a:ext cx="5506966" cy="2938984"/>
            </a:xfrm>
            <a:prstGeom prst="rect">
              <a:avLst/>
            </a:prstGeom>
            <a:blipFill>
              <a:blip r:embed="rId4" cstate="print"/>
              <a:stretch>
                <a:fillRect/>
              </a:stretch>
            </a:blipFill>
          </p:spPr>
          <p:txBody>
            <a:bodyPr wrap="square" lIns="0" tIns="0" rIns="0" bIns="0" rtlCol="0"/>
            <a:lstStyle/>
            <a:p>
              <a:endParaRPr sz="1905">
                <a:solidFill>
                  <a:prstClr val="black"/>
                </a:solidFill>
              </a:endParaRPr>
            </a:p>
          </p:txBody>
        </p:sp>
        <p:sp>
          <p:nvSpPr>
            <p:cNvPr id="8" name="object 8"/>
            <p:cNvSpPr/>
            <p:nvPr/>
          </p:nvSpPr>
          <p:spPr>
            <a:xfrm>
              <a:off x="1358192" y="3633857"/>
              <a:ext cx="4511712" cy="1911468"/>
            </a:xfrm>
            <a:prstGeom prst="rect">
              <a:avLst/>
            </a:prstGeom>
            <a:blipFill>
              <a:blip r:embed="rId5" cstate="print"/>
              <a:stretch>
                <a:fillRect/>
              </a:stretch>
            </a:blipFill>
          </p:spPr>
          <p:txBody>
            <a:bodyPr wrap="square" lIns="0" tIns="0" rIns="0" bIns="0" rtlCol="0"/>
            <a:lstStyle/>
            <a:p>
              <a:endParaRPr sz="1905">
                <a:solidFill>
                  <a:prstClr val="black"/>
                </a:solidFill>
              </a:endParaRPr>
            </a:p>
          </p:txBody>
        </p:sp>
      </p:grpSp>
      <p:sp>
        <p:nvSpPr>
          <p:cNvPr id="9" name="矩形 131"/>
          <p:cNvSpPr/>
          <p:nvPr/>
        </p:nvSpPr>
        <p:spPr>
          <a:xfrm>
            <a:off x="759178" y="153756"/>
            <a:ext cx="2630848" cy="461665"/>
          </a:xfrm>
          <a:prstGeom prst="rect">
            <a:avLst/>
          </a:prstGeom>
        </p:spPr>
        <p:txBody>
          <a:bodyPr wrap="none">
            <a:spAutoFit/>
          </a:bodyPr>
          <a:lstStyle/>
          <a:p>
            <a:r>
              <a:rPr lang="en-US" altLang="zh-CN" sz="2400" dirty="0">
                <a:solidFill>
                  <a:srgbClr val="4473C4"/>
                </a:solidFill>
                <a:latin typeface="Impact" charset="0"/>
                <a:ea typeface="Impact" charset="0"/>
                <a:cs typeface="Impact" charset="0"/>
                <a:sym typeface="Segoe UI" panose="020B0502040204020203" pitchFamily="34" charset="0"/>
              </a:rPr>
              <a:t>ITI</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DevOps</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Platform</a:t>
            </a:r>
          </a:p>
        </p:txBody>
      </p:sp>
      <p:sp>
        <p:nvSpPr>
          <p:cNvPr id="10"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2" name="文本框 135"/>
          <p:cNvSpPr txBox="1"/>
          <p:nvPr/>
        </p:nvSpPr>
        <p:spPr>
          <a:xfrm>
            <a:off x="748027" y="542266"/>
            <a:ext cx="1638590" cy="261610"/>
          </a:xfrm>
          <a:prstGeom prst="rect">
            <a:avLst/>
          </a:prstGeom>
          <a:noFill/>
        </p:spPr>
        <p:txBody>
          <a:bodyPr wrap="none" rtlCol="0">
            <a:spAutoFit/>
          </a:bodyPr>
          <a:lstStyle/>
          <a:p>
            <a:r>
              <a:rPr kumimoji="1" lang="de-DE" altLang="zh-CN" sz="1100" dirty="0">
                <a:solidFill>
                  <a:prstClr val="white">
                    <a:lumMod val="50000"/>
                  </a:prstClr>
                </a:solidFill>
              </a:rPr>
              <a:t>Daimler DevOps Platform</a:t>
            </a:r>
          </a:p>
        </p:txBody>
      </p:sp>
      <p:grpSp>
        <p:nvGrpSpPr>
          <p:cNvPr id="14" name="组 13"/>
          <p:cNvGrpSpPr/>
          <p:nvPr/>
        </p:nvGrpSpPr>
        <p:grpSpPr>
          <a:xfrm>
            <a:off x="9059092" y="6459634"/>
            <a:ext cx="3063779" cy="261610"/>
            <a:chOff x="9059092" y="6459634"/>
            <a:chExt cx="3063779" cy="261610"/>
          </a:xfrm>
        </p:grpSpPr>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16" name="文本框 15"/>
            <p:cNvSpPr txBox="1"/>
            <p:nvPr/>
          </p:nvSpPr>
          <p:spPr>
            <a:xfrm>
              <a:off x="10104961" y="6459634"/>
              <a:ext cx="2017910" cy="261610"/>
            </a:xfrm>
            <a:prstGeom prst="rect">
              <a:avLst/>
            </a:prstGeom>
            <a:noFill/>
          </p:spPr>
          <p:txBody>
            <a:bodyPr wrap="square" rtlCol="0">
              <a:spAutoFit/>
            </a:bodyPr>
            <a:lstStyle/>
            <a:p>
              <a:r>
                <a:rPr kumimoji="1" lang="de-DE" altLang="zh-CN" sz="1100" dirty="0">
                  <a:solidFill>
                    <a:prstClr val="black">
                      <a:lumMod val="65000"/>
                      <a:lumOff val="35000"/>
                    </a:prstClr>
                  </a:solidFill>
                </a:rPr>
                <a:t>©</a:t>
              </a:r>
              <a:r>
                <a:rPr kumimoji="1" lang="en-US" altLang="zh-CN" sz="1100" dirty="0">
                  <a:solidFill>
                    <a:prstClr val="black">
                      <a:lumMod val="65000"/>
                      <a:lumOff val="35000"/>
                    </a:prstClr>
                  </a:solidFill>
                </a:rPr>
                <a:t>2019</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NTT</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DATA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China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Tree>
    <p:extLst>
      <p:ext uri="{BB962C8B-B14F-4D97-AF65-F5344CB8AC3E}">
        <p14:creationId xmlns:p14="http://schemas.microsoft.com/office/powerpoint/2010/main" val="28016204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6"/>
          <p:cNvSpPr/>
          <p:nvPr/>
        </p:nvSpPr>
        <p:spPr>
          <a:xfrm>
            <a:off x="3145526" y="3559306"/>
            <a:ext cx="4822796" cy="2178037"/>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lang="de-DE" b="1" dirty="0">
                <a:solidFill>
                  <a:srgbClr val="4472C4"/>
                </a:solidFill>
              </a:rPr>
              <a:t>Build Pipeline</a:t>
            </a:r>
          </a:p>
        </p:txBody>
      </p:sp>
      <p:sp>
        <p:nvSpPr>
          <p:cNvPr id="35" name="Rectangle 7"/>
          <p:cNvSpPr/>
          <p:nvPr/>
        </p:nvSpPr>
        <p:spPr>
          <a:xfrm>
            <a:off x="5304416" y="1459055"/>
            <a:ext cx="2002937" cy="1847136"/>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de-DE" b="1" dirty="0">
                <a:solidFill>
                  <a:srgbClr val="4472C4"/>
                </a:solidFill>
              </a:rPr>
              <a:t>UAT</a:t>
            </a:r>
          </a:p>
        </p:txBody>
      </p:sp>
      <p:pic>
        <p:nvPicPr>
          <p:cNvPr id="36"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92174" y="3710138"/>
            <a:ext cx="4152352" cy="1930629"/>
          </a:xfrm>
          <a:prstGeom prst="rect">
            <a:avLst/>
          </a:prstGeom>
        </p:spPr>
      </p:pic>
      <p:pic>
        <p:nvPicPr>
          <p:cNvPr id="37"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8355" y="1625413"/>
            <a:ext cx="1797925" cy="1626695"/>
          </a:xfrm>
          <a:prstGeom prst="rect">
            <a:avLst/>
          </a:prstGeom>
        </p:spPr>
      </p:pic>
      <p:sp>
        <p:nvSpPr>
          <p:cNvPr id="38" name="Rectangle 12"/>
          <p:cNvSpPr/>
          <p:nvPr/>
        </p:nvSpPr>
        <p:spPr>
          <a:xfrm>
            <a:off x="3145526" y="1459055"/>
            <a:ext cx="2002939" cy="1847136"/>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de-DE" b="1" dirty="0">
                <a:solidFill>
                  <a:srgbClr val="4472C4"/>
                </a:solidFill>
              </a:rPr>
              <a:t>INT</a:t>
            </a:r>
          </a:p>
        </p:txBody>
      </p:sp>
      <p:pic>
        <p:nvPicPr>
          <p:cNvPr id="39"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9775" y="1561538"/>
            <a:ext cx="1797925" cy="1626695"/>
          </a:xfrm>
          <a:prstGeom prst="rect">
            <a:avLst/>
          </a:prstGeom>
        </p:spPr>
      </p:pic>
      <p:sp>
        <p:nvSpPr>
          <p:cNvPr id="40" name="Rectangle 14"/>
          <p:cNvSpPr/>
          <p:nvPr/>
        </p:nvSpPr>
        <p:spPr>
          <a:xfrm>
            <a:off x="7461058" y="1459055"/>
            <a:ext cx="2001660" cy="1847136"/>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de-DE" b="1" dirty="0">
                <a:solidFill>
                  <a:srgbClr val="4472C4"/>
                </a:solidFill>
              </a:rPr>
              <a:t>PROD</a:t>
            </a:r>
          </a:p>
        </p:txBody>
      </p:sp>
      <p:pic>
        <p:nvPicPr>
          <p:cNvPr id="41"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1745" y="1561538"/>
            <a:ext cx="1797925" cy="1626695"/>
          </a:xfrm>
          <a:prstGeom prst="rect">
            <a:avLst/>
          </a:prstGeom>
        </p:spPr>
      </p:pic>
      <p:sp>
        <p:nvSpPr>
          <p:cNvPr id="42" name="Rectangle 38"/>
          <p:cNvSpPr/>
          <p:nvPr/>
        </p:nvSpPr>
        <p:spPr>
          <a:xfrm>
            <a:off x="1746044" y="3126625"/>
            <a:ext cx="985745" cy="686172"/>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wrap="none" rtlCol="0" anchor="b"/>
          <a:lstStyle/>
          <a:p>
            <a:pPr algn="ctr"/>
            <a:r>
              <a:rPr lang="de-DE" sz="1400" dirty="0">
                <a:solidFill>
                  <a:prstClr val="white"/>
                </a:solidFill>
              </a:rPr>
              <a:t>Source Code</a:t>
            </a:r>
          </a:p>
        </p:txBody>
      </p:sp>
      <p:sp>
        <p:nvSpPr>
          <p:cNvPr id="44" name="Freeform 63"/>
          <p:cNvSpPr>
            <a:spLocks noEditPoints="1"/>
          </p:cNvSpPr>
          <p:nvPr/>
        </p:nvSpPr>
        <p:spPr bwMode="auto">
          <a:xfrm>
            <a:off x="2072037" y="3255643"/>
            <a:ext cx="288000" cy="288000"/>
          </a:xfrm>
          <a:custGeom>
            <a:avLst/>
            <a:gdLst>
              <a:gd name="T0" fmla="*/ 558997452 w 58"/>
              <a:gd name="T1" fmla="*/ 689827597 h 58"/>
              <a:gd name="T2" fmla="*/ 0 w 58"/>
              <a:gd name="T3" fmla="*/ 558997452 h 58"/>
              <a:gd name="T4" fmla="*/ 130830145 w 58"/>
              <a:gd name="T5" fmla="*/ 0 h 58"/>
              <a:gd name="T6" fmla="*/ 689827597 w 58"/>
              <a:gd name="T7" fmla="*/ 118935555 h 58"/>
              <a:gd name="T8" fmla="*/ 321126343 w 58"/>
              <a:gd name="T9" fmla="*/ 225976519 h 58"/>
              <a:gd name="T10" fmla="*/ 202190788 w 58"/>
              <a:gd name="T11" fmla="*/ 225976519 h 58"/>
              <a:gd name="T12" fmla="*/ 166510466 w 58"/>
              <a:gd name="T13" fmla="*/ 392486986 h 58"/>
              <a:gd name="T14" fmla="*/ 142721286 w 58"/>
              <a:gd name="T15" fmla="*/ 428167307 h 58"/>
              <a:gd name="T16" fmla="*/ 166510466 w 58"/>
              <a:gd name="T17" fmla="*/ 463851078 h 58"/>
              <a:gd name="T18" fmla="*/ 214085378 w 58"/>
              <a:gd name="T19" fmla="*/ 606572364 h 58"/>
              <a:gd name="T20" fmla="*/ 237871109 w 58"/>
              <a:gd name="T21" fmla="*/ 451956488 h 58"/>
              <a:gd name="T22" fmla="*/ 225976519 w 58"/>
              <a:gd name="T23" fmla="*/ 404381576 h 58"/>
              <a:gd name="T24" fmla="*/ 297340611 w 58"/>
              <a:gd name="T25" fmla="*/ 285446021 h 58"/>
              <a:gd name="T26" fmla="*/ 321126343 w 58"/>
              <a:gd name="T27" fmla="*/ 225976519 h 58"/>
              <a:gd name="T28" fmla="*/ 166510466 w 58"/>
              <a:gd name="T29" fmla="*/ 523317131 h 58"/>
              <a:gd name="T30" fmla="*/ 261660290 w 58"/>
              <a:gd name="T31" fmla="*/ 523317131 h 58"/>
              <a:gd name="T32" fmla="*/ 214085378 w 58"/>
              <a:gd name="T33" fmla="*/ 356806664 h 58"/>
              <a:gd name="T34" fmla="*/ 214085378 w 58"/>
              <a:gd name="T35" fmla="*/ 273551431 h 58"/>
              <a:gd name="T36" fmla="*/ 214085378 w 58"/>
              <a:gd name="T37" fmla="*/ 356806664 h 58"/>
              <a:gd name="T38" fmla="*/ 333020933 w 58"/>
              <a:gd name="T39" fmla="*/ 142721286 h 58"/>
              <a:gd name="T40" fmla="*/ 416276166 w 58"/>
              <a:gd name="T41" fmla="*/ 142721286 h 58"/>
              <a:gd name="T42" fmla="*/ 404381576 w 58"/>
              <a:gd name="T43" fmla="*/ 475742219 h 58"/>
              <a:gd name="T44" fmla="*/ 404381576 w 58"/>
              <a:gd name="T45" fmla="*/ 261660290 h 58"/>
              <a:gd name="T46" fmla="*/ 344915523 w 58"/>
              <a:gd name="T47" fmla="*/ 225976519 h 58"/>
              <a:gd name="T48" fmla="*/ 344915523 w 58"/>
              <a:gd name="T49" fmla="*/ 440061897 h 58"/>
              <a:gd name="T50" fmla="*/ 404381576 w 58"/>
              <a:gd name="T51" fmla="*/ 475742219 h 58"/>
              <a:gd name="T52" fmla="*/ 547106311 w 58"/>
              <a:gd name="T53" fmla="*/ 416276166 h 58"/>
              <a:gd name="T54" fmla="*/ 523317131 w 58"/>
              <a:gd name="T55" fmla="*/ 285446021 h 58"/>
              <a:gd name="T56" fmla="*/ 570892042 w 58"/>
              <a:gd name="T57" fmla="*/ 285446021 h 58"/>
              <a:gd name="T58" fmla="*/ 523317131 w 58"/>
              <a:gd name="T59" fmla="*/ 225976519 h 58"/>
              <a:gd name="T60" fmla="*/ 463851078 w 58"/>
              <a:gd name="T61" fmla="*/ 178405056 h 58"/>
              <a:gd name="T62" fmla="*/ 463851078 w 58"/>
              <a:gd name="T63" fmla="*/ 225976519 h 58"/>
              <a:gd name="T64" fmla="*/ 428167307 w 58"/>
              <a:gd name="T65" fmla="*/ 285446021 h 58"/>
              <a:gd name="T66" fmla="*/ 463851078 w 58"/>
              <a:gd name="T67" fmla="*/ 285446021 h 58"/>
              <a:gd name="T68" fmla="*/ 463851078 w 58"/>
              <a:gd name="T69" fmla="*/ 285446021 h 58"/>
              <a:gd name="T70" fmla="*/ 523317131 w 58"/>
              <a:gd name="T71" fmla="*/ 475742219 h 58"/>
              <a:gd name="T72" fmla="*/ 570892042 w 58"/>
              <a:gd name="T73" fmla="*/ 416276166 h 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27" y="19"/>
                </a:moveTo>
                <a:cubicBezTo>
                  <a:pt x="25" y="20"/>
                  <a:pt x="23" y="20"/>
                  <a:pt x="22" y="20"/>
                </a:cubicBezTo>
                <a:cubicBezTo>
                  <a:pt x="20" y="19"/>
                  <a:pt x="19" y="19"/>
                  <a:pt x="17" y="19"/>
                </a:cubicBezTo>
                <a:cubicBezTo>
                  <a:pt x="13" y="19"/>
                  <a:pt x="10" y="22"/>
                  <a:pt x="10" y="27"/>
                </a:cubicBezTo>
                <a:cubicBezTo>
                  <a:pt x="10" y="29"/>
                  <a:pt x="11" y="32"/>
                  <a:pt x="14" y="33"/>
                </a:cubicBezTo>
                <a:cubicBezTo>
                  <a:pt x="14" y="33"/>
                  <a:pt x="14" y="33"/>
                  <a:pt x="14" y="33"/>
                </a:cubicBezTo>
                <a:cubicBezTo>
                  <a:pt x="12" y="34"/>
                  <a:pt x="12" y="35"/>
                  <a:pt x="12" y="36"/>
                </a:cubicBezTo>
                <a:cubicBezTo>
                  <a:pt x="12" y="38"/>
                  <a:pt x="13" y="39"/>
                  <a:pt x="14" y="39"/>
                </a:cubicBezTo>
                <a:cubicBezTo>
                  <a:pt x="14" y="39"/>
                  <a:pt x="14" y="39"/>
                  <a:pt x="14" y="39"/>
                </a:cubicBezTo>
                <a:cubicBezTo>
                  <a:pt x="11" y="40"/>
                  <a:pt x="9" y="42"/>
                  <a:pt x="9" y="45"/>
                </a:cubicBezTo>
                <a:cubicBezTo>
                  <a:pt x="9" y="50"/>
                  <a:pt x="14" y="51"/>
                  <a:pt x="18" y="51"/>
                </a:cubicBezTo>
                <a:cubicBezTo>
                  <a:pt x="23" y="51"/>
                  <a:pt x="27" y="49"/>
                  <a:pt x="27" y="44"/>
                </a:cubicBezTo>
                <a:cubicBezTo>
                  <a:pt x="27" y="40"/>
                  <a:pt x="23" y="39"/>
                  <a:pt x="20" y="38"/>
                </a:cubicBezTo>
                <a:cubicBezTo>
                  <a:pt x="19" y="38"/>
                  <a:pt x="17" y="37"/>
                  <a:pt x="17" y="36"/>
                </a:cubicBezTo>
                <a:cubicBezTo>
                  <a:pt x="17" y="35"/>
                  <a:pt x="18" y="34"/>
                  <a:pt x="19" y="34"/>
                </a:cubicBezTo>
                <a:cubicBezTo>
                  <a:pt x="23" y="33"/>
                  <a:pt x="25" y="30"/>
                  <a:pt x="25" y="26"/>
                </a:cubicBezTo>
                <a:cubicBezTo>
                  <a:pt x="25" y="26"/>
                  <a:pt x="25" y="25"/>
                  <a:pt x="25" y="24"/>
                </a:cubicBezTo>
                <a:cubicBezTo>
                  <a:pt x="26" y="24"/>
                  <a:pt x="26" y="24"/>
                  <a:pt x="27" y="24"/>
                </a:cubicBezTo>
                <a:lnTo>
                  <a:pt x="27" y="19"/>
                </a:lnTo>
                <a:close/>
                <a:moveTo>
                  <a:pt x="18" y="47"/>
                </a:moveTo>
                <a:cubicBezTo>
                  <a:pt x="17" y="47"/>
                  <a:pt x="14" y="47"/>
                  <a:pt x="14" y="44"/>
                </a:cubicBezTo>
                <a:cubicBezTo>
                  <a:pt x="14" y="42"/>
                  <a:pt x="16" y="42"/>
                  <a:pt x="18" y="42"/>
                </a:cubicBezTo>
                <a:cubicBezTo>
                  <a:pt x="20" y="42"/>
                  <a:pt x="22" y="42"/>
                  <a:pt x="22" y="44"/>
                </a:cubicBezTo>
                <a:cubicBezTo>
                  <a:pt x="22" y="46"/>
                  <a:pt x="20" y="47"/>
                  <a:pt x="18" y="47"/>
                </a:cubicBezTo>
                <a:close/>
                <a:moveTo>
                  <a:pt x="18" y="30"/>
                </a:moveTo>
                <a:cubicBezTo>
                  <a:pt x="16" y="30"/>
                  <a:pt x="15" y="29"/>
                  <a:pt x="15" y="27"/>
                </a:cubicBezTo>
                <a:cubicBezTo>
                  <a:pt x="15" y="25"/>
                  <a:pt x="16" y="23"/>
                  <a:pt x="18" y="23"/>
                </a:cubicBezTo>
                <a:cubicBezTo>
                  <a:pt x="20" y="23"/>
                  <a:pt x="20" y="25"/>
                  <a:pt x="20" y="27"/>
                </a:cubicBezTo>
                <a:cubicBezTo>
                  <a:pt x="20" y="29"/>
                  <a:pt x="20" y="30"/>
                  <a:pt x="18" y="30"/>
                </a:cubicBezTo>
                <a:close/>
                <a:moveTo>
                  <a:pt x="32" y="9"/>
                </a:moveTo>
                <a:cubicBezTo>
                  <a:pt x="30" y="9"/>
                  <a:pt x="28" y="10"/>
                  <a:pt x="28" y="12"/>
                </a:cubicBezTo>
                <a:cubicBezTo>
                  <a:pt x="28" y="14"/>
                  <a:pt x="30" y="16"/>
                  <a:pt x="32" y="16"/>
                </a:cubicBezTo>
                <a:cubicBezTo>
                  <a:pt x="33" y="16"/>
                  <a:pt x="35" y="14"/>
                  <a:pt x="35" y="12"/>
                </a:cubicBezTo>
                <a:cubicBezTo>
                  <a:pt x="35" y="11"/>
                  <a:pt x="34" y="9"/>
                  <a:pt x="32" y="9"/>
                </a:cubicBezTo>
                <a:close/>
                <a:moveTo>
                  <a:pt x="34" y="40"/>
                </a:moveTo>
                <a:cubicBezTo>
                  <a:pt x="34" y="39"/>
                  <a:pt x="34" y="38"/>
                  <a:pt x="34" y="37"/>
                </a:cubicBezTo>
                <a:cubicBezTo>
                  <a:pt x="34" y="22"/>
                  <a:pt x="34" y="22"/>
                  <a:pt x="34" y="22"/>
                </a:cubicBezTo>
                <a:cubicBezTo>
                  <a:pt x="34" y="21"/>
                  <a:pt x="34" y="20"/>
                  <a:pt x="34" y="19"/>
                </a:cubicBezTo>
                <a:cubicBezTo>
                  <a:pt x="29" y="19"/>
                  <a:pt x="29" y="19"/>
                  <a:pt x="29" y="19"/>
                </a:cubicBezTo>
                <a:cubicBezTo>
                  <a:pt x="29" y="20"/>
                  <a:pt x="29" y="21"/>
                  <a:pt x="29" y="22"/>
                </a:cubicBezTo>
                <a:cubicBezTo>
                  <a:pt x="29" y="37"/>
                  <a:pt x="29" y="37"/>
                  <a:pt x="29" y="37"/>
                </a:cubicBezTo>
                <a:cubicBezTo>
                  <a:pt x="29" y="38"/>
                  <a:pt x="29" y="39"/>
                  <a:pt x="29" y="40"/>
                </a:cubicBezTo>
                <a:lnTo>
                  <a:pt x="34" y="40"/>
                </a:lnTo>
                <a:close/>
                <a:moveTo>
                  <a:pt x="48" y="35"/>
                </a:moveTo>
                <a:cubicBezTo>
                  <a:pt x="48" y="35"/>
                  <a:pt x="47" y="35"/>
                  <a:pt x="46" y="35"/>
                </a:cubicBezTo>
                <a:cubicBezTo>
                  <a:pt x="44" y="35"/>
                  <a:pt x="44" y="34"/>
                  <a:pt x="44" y="32"/>
                </a:cubicBezTo>
                <a:cubicBezTo>
                  <a:pt x="44" y="24"/>
                  <a:pt x="44" y="24"/>
                  <a:pt x="44" y="24"/>
                </a:cubicBezTo>
                <a:cubicBezTo>
                  <a:pt x="46" y="24"/>
                  <a:pt x="46" y="24"/>
                  <a:pt x="46" y="24"/>
                </a:cubicBezTo>
                <a:cubicBezTo>
                  <a:pt x="46" y="24"/>
                  <a:pt x="47" y="24"/>
                  <a:pt x="48" y="24"/>
                </a:cubicBezTo>
                <a:cubicBezTo>
                  <a:pt x="48" y="19"/>
                  <a:pt x="48" y="19"/>
                  <a:pt x="48" y="19"/>
                </a:cubicBezTo>
                <a:cubicBezTo>
                  <a:pt x="44" y="19"/>
                  <a:pt x="44" y="19"/>
                  <a:pt x="44" y="19"/>
                </a:cubicBezTo>
                <a:cubicBezTo>
                  <a:pt x="44" y="18"/>
                  <a:pt x="44" y="17"/>
                  <a:pt x="44" y="15"/>
                </a:cubicBezTo>
                <a:cubicBezTo>
                  <a:pt x="39" y="15"/>
                  <a:pt x="39" y="15"/>
                  <a:pt x="39" y="15"/>
                </a:cubicBezTo>
                <a:cubicBezTo>
                  <a:pt x="39" y="16"/>
                  <a:pt x="39" y="17"/>
                  <a:pt x="39" y="18"/>
                </a:cubicBezTo>
                <a:cubicBezTo>
                  <a:pt x="39" y="19"/>
                  <a:pt x="39" y="19"/>
                  <a:pt x="39" y="19"/>
                </a:cubicBezTo>
                <a:cubicBezTo>
                  <a:pt x="36" y="19"/>
                  <a:pt x="36" y="19"/>
                  <a:pt x="36" y="19"/>
                </a:cubicBezTo>
                <a:cubicBezTo>
                  <a:pt x="36" y="24"/>
                  <a:pt x="36" y="24"/>
                  <a:pt x="36" y="24"/>
                </a:cubicBezTo>
                <a:cubicBezTo>
                  <a:pt x="37" y="24"/>
                  <a:pt x="37" y="24"/>
                  <a:pt x="38" y="24"/>
                </a:cubicBezTo>
                <a:cubicBezTo>
                  <a:pt x="38" y="24"/>
                  <a:pt x="38" y="24"/>
                  <a:pt x="39" y="24"/>
                </a:cubicBezTo>
                <a:cubicBezTo>
                  <a:pt x="39" y="24"/>
                  <a:pt x="39" y="24"/>
                  <a:pt x="39" y="24"/>
                </a:cubicBezTo>
                <a:cubicBezTo>
                  <a:pt x="39" y="24"/>
                  <a:pt x="39" y="24"/>
                  <a:pt x="39" y="24"/>
                </a:cubicBezTo>
                <a:cubicBezTo>
                  <a:pt x="39" y="32"/>
                  <a:pt x="39" y="32"/>
                  <a:pt x="39" y="32"/>
                </a:cubicBezTo>
                <a:cubicBezTo>
                  <a:pt x="39" y="36"/>
                  <a:pt x="39" y="40"/>
                  <a:pt x="44" y="40"/>
                </a:cubicBezTo>
                <a:cubicBezTo>
                  <a:pt x="46" y="40"/>
                  <a:pt x="47" y="40"/>
                  <a:pt x="48" y="39"/>
                </a:cubicBezTo>
                <a:lnTo>
                  <a:pt x="48"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de-DE" sz="2133">
              <a:solidFill>
                <a:prstClr val="black"/>
              </a:solidFill>
            </a:endParaRPr>
          </a:p>
        </p:txBody>
      </p:sp>
      <p:cxnSp>
        <p:nvCxnSpPr>
          <p:cNvPr id="45" name="Elbow Connector 41"/>
          <p:cNvCxnSpPr>
            <a:endCxn id="37" idx="1"/>
          </p:cNvCxnSpPr>
          <p:nvPr/>
        </p:nvCxnSpPr>
        <p:spPr>
          <a:xfrm rot="16200000" flipH="1">
            <a:off x="2264360" y="3808182"/>
            <a:ext cx="855657" cy="952379"/>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Connector 43"/>
          <p:cNvCxnSpPr/>
          <p:nvPr/>
        </p:nvCxnSpPr>
        <p:spPr>
          <a:xfrm flipV="1">
            <a:off x="2193146" y="1147909"/>
            <a:ext cx="0" cy="202246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7" name="Straight Connector 50"/>
          <p:cNvCxnSpPr/>
          <p:nvPr/>
        </p:nvCxnSpPr>
        <p:spPr>
          <a:xfrm>
            <a:off x="2179124" y="1147908"/>
            <a:ext cx="6680649"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8" name="Straight Arrow Connector 53"/>
          <p:cNvCxnSpPr/>
          <p:nvPr/>
        </p:nvCxnSpPr>
        <p:spPr>
          <a:xfrm>
            <a:off x="4248542" y="1147908"/>
            <a:ext cx="0" cy="31114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55"/>
          <p:cNvCxnSpPr/>
          <p:nvPr/>
        </p:nvCxnSpPr>
        <p:spPr>
          <a:xfrm>
            <a:off x="6554156" y="1147908"/>
            <a:ext cx="0" cy="31114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59"/>
          <p:cNvCxnSpPr/>
          <p:nvPr/>
        </p:nvCxnSpPr>
        <p:spPr>
          <a:xfrm>
            <a:off x="8859771" y="1147908"/>
            <a:ext cx="0" cy="31114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51" name="Freeform 157"/>
          <p:cNvSpPr>
            <a:spLocks/>
          </p:cNvSpPr>
          <p:nvPr/>
        </p:nvSpPr>
        <p:spPr bwMode="auto">
          <a:xfrm rot="16200000">
            <a:off x="3399011" y="3349207"/>
            <a:ext cx="145768" cy="168061"/>
          </a:xfrm>
          <a:custGeom>
            <a:avLst/>
            <a:gdLst>
              <a:gd name="T0" fmla="*/ 318456179 w 54"/>
              <a:gd name="T1" fmla="*/ 170003327 h 62"/>
              <a:gd name="T2" fmla="*/ 218549583 w 54"/>
              <a:gd name="T3" fmla="*/ 113336388 h 62"/>
              <a:gd name="T4" fmla="*/ 143619011 w 54"/>
              <a:gd name="T5" fmla="*/ 69260986 h 62"/>
              <a:gd name="T6" fmla="*/ 43709917 w 54"/>
              <a:gd name="T7" fmla="*/ 12594047 h 62"/>
              <a:gd name="T8" fmla="*/ 0 w 54"/>
              <a:gd name="T9" fmla="*/ 37779632 h 62"/>
              <a:gd name="T10" fmla="*/ 0 w 54"/>
              <a:gd name="T11" fmla="*/ 352600700 h 62"/>
              <a:gd name="T12" fmla="*/ 43709917 w 54"/>
              <a:gd name="T13" fmla="*/ 377786285 h 62"/>
              <a:gd name="T14" fmla="*/ 137374381 w 54"/>
              <a:gd name="T15" fmla="*/ 321119346 h 62"/>
              <a:gd name="T16" fmla="*/ 218549583 w 54"/>
              <a:gd name="T17" fmla="*/ 277043945 h 62"/>
              <a:gd name="T18" fmla="*/ 318456179 w 54"/>
              <a:gd name="T19" fmla="*/ 220377006 h 62"/>
              <a:gd name="T20" fmla="*/ 318456179 w 54"/>
              <a:gd name="T21" fmla="*/ 170003327 h 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 h="62">
                <a:moveTo>
                  <a:pt x="51" y="27"/>
                </a:moveTo>
                <a:cubicBezTo>
                  <a:pt x="35" y="18"/>
                  <a:pt x="35" y="18"/>
                  <a:pt x="35" y="18"/>
                </a:cubicBezTo>
                <a:cubicBezTo>
                  <a:pt x="32" y="16"/>
                  <a:pt x="26" y="13"/>
                  <a:pt x="23" y="11"/>
                </a:cubicBezTo>
                <a:cubicBezTo>
                  <a:pt x="7" y="2"/>
                  <a:pt x="7" y="2"/>
                  <a:pt x="7" y="2"/>
                </a:cubicBezTo>
                <a:cubicBezTo>
                  <a:pt x="3" y="0"/>
                  <a:pt x="0" y="2"/>
                  <a:pt x="0" y="6"/>
                </a:cubicBezTo>
                <a:cubicBezTo>
                  <a:pt x="0" y="56"/>
                  <a:pt x="0" y="56"/>
                  <a:pt x="0" y="56"/>
                </a:cubicBezTo>
                <a:cubicBezTo>
                  <a:pt x="0" y="60"/>
                  <a:pt x="3" y="62"/>
                  <a:pt x="7" y="60"/>
                </a:cubicBezTo>
                <a:cubicBezTo>
                  <a:pt x="22" y="51"/>
                  <a:pt x="22" y="51"/>
                  <a:pt x="22" y="51"/>
                </a:cubicBezTo>
                <a:cubicBezTo>
                  <a:pt x="26" y="49"/>
                  <a:pt x="32" y="46"/>
                  <a:pt x="35" y="44"/>
                </a:cubicBezTo>
                <a:cubicBezTo>
                  <a:pt x="51" y="35"/>
                  <a:pt x="51" y="35"/>
                  <a:pt x="51" y="35"/>
                </a:cubicBezTo>
                <a:cubicBezTo>
                  <a:pt x="54" y="33"/>
                  <a:pt x="54" y="29"/>
                  <a:pt x="51" y="27"/>
                </a:cubicBezTo>
                <a:close/>
              </a:path>
            </a:pathLst>
          </a:custGeom>
          <a:solidFill>
            <a:schemeClr val="tx2"/>
          </a:solidFill>
          <a:ln>
            <a:noFill/>
          </a:ln>
        </p:spPr>
        <p:txBody>
          <a:bodyPr/>
          <a:lstStyle/>
          <a:p>
            <a:endParaRPr lang="de-DE" sz="2133">
              <a:solidFill>
                <a:prstClr val="black"/>
              </a:solidFill>
            </a:endParaRPr>
          </a:p>
        </p:txBody>
      </p:sp>
      <p:sp>
        <p:nvSpPr>
          <p:cNvPr id="52" name="Freeform 157"/>
          <p:cNvSpPr>
            <a:spLocks/>
          </p:cNvSpPr>
          <p:nvPr/>
        </p:nvSpPr>
        <p:spPr bwMode="auto">
          <a:xfrm rot="16200000">
            <a:off x="5536483" y="3349209"/>
            <a:ext cx="145768" cy="168061"/>
          </a:xfrm>
          <a:custGeom>
            <a:avLst/>
            <a:gdLst>
              <a:gd name="T0" fmla="*/ 318456179 w 54"/>
              <a:gd name="T1" fmla="*/ 170003327 h 62"/>
              <a:gd name="T2" fmla="*/ 218549583 w 54"/>
              <a:gd name="T3" fmla="*/ 113336388 h 62"/>
              <a:gd name="T4" fmla="*/ 143619011 w 54"/>
              <a:gd name="T5" fmla="*/ 69260986 h 62"/>
              <a:gd name="T6" fmla="*/ 43709917 w 54"/>
              <a:gd name="T7" fmla="*/ 12594047 h 62"/>
              <a:gd name="T8" fmla="*/ 0 w 54"/>
              <a:gd name="T9" fmla="*/ 37779632 h 62"/>
              <a:gd name="T10" fmla="*/ 0 w 54"/>
              <a:gd name="T11" fmla="*/ 352600700 h 62"/>
              <a:gd name="T12" fmla="*/ 43709917 w 54"/>
              <a:gd name="T13" fmla="*/ 377786285 h 62"/>
              <a:gd name="T14" fmla="*/ 137374381 w 54"/>
              <a:gd name="T15" fmla="*/ 321119346 h 62"/>
              <a:gd name="T16" fmla="*/ 218549583 w 54"/>
              <a:gd name="T17" fmla="*/ 277043945 h 62"/>
              <a:gd name="T18" fmla="*/ 318456179 w 54"/>
              <a:gd name="T19" fmla="*/ 220377006 h 62"/>
              <a:gd name="T20" fmla="*/ 318456179 w 54"/>
              <a:gd name="T21" fmla="*/ 170003327 h 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 h="62">
                <a:moveTo>
                  <a:pt x="51" y="27"/>
                </a:moveTo>
                <a:cubicBezTo>
                  <a:pt x="35" y="18"/>
                  <a:pt x="35" y="18"/>
                  <a:pt x="35" y="18"/>
                </a:cubicBezTo>
                <a:cubicBezTo>
                  <a:pt x="32" y="16"/>
                  <a:pt x="26" y="13"/>
                  <a:pt x="23" y="11"/>
                </a:cubicBezTo>
                <a:cubicBezTo>
                  <a:pt x="7" y="2"/>
                  <a:pt x="7" y="2"/>
                  <a:pt x="7" y="2"/>
                </a:cubicBezTo>
                <a:cubicBezTo>
                  <a:pt x="3" y="0"/>
                  <a:pt x="0" y="2"/>
                  <a:pt x="0" y="6"/>
                </a:cubicBezTo>
                <a:cubicBezTo>
                  <a:pt x="0" y="56"/>
                  <a:pt x="0" y="56"/>
                  <a:pt x="0" y="56"/>
                </a:cubicBezTo>
                <a:cubicBezTo>
                  <a:pt x="0" y="60"/>
                  <a:pt x="3" y="62"/>
                  <a:pt x="7" y="60"/>
                </a:cubicBezTo>
                <a:cubicBezTo>
                  <a:pt x="22" y="51"/>
                  <a:pt x="22" y="51"/>
                  <a:pt x="22" y="51"/>
                </a:cubicBezTo>
                <a:cubicBezTo>
                  <a:pt x="26" y="49"/>
                  <a:pt x="32" y="46"/>
                  <a:pt x="35" y="44"/>
                </a:cubicBezTo>
                <a:cubicBezTo>
                  <a:pt x="51" y="35"/>
                  <a:pt x="51" y="35"/>
                  <a:pt x="51" y="35"/>
                </a:cubicBezTo>
                <a:cubicBezTo>
                  <a:pt x="54" y="33"/>
                  <a:pt x="54" y="29"/>
                  <a:pt x="51" y="27"/>
                </a:cubicBezTo>
                <a:close/>
              </a:path>
            </a:pathLst>
          </a:custGeom>
          <a:solidFill>
            <a:schemeClr val="tx2"/>
          </a:solidFill>
          <a:ln>
            <a:noFill/>
          </a:ln>
        </p:spPr>
        <p:txBody>
          <a:bodyPr/>
          <a:lstStyle/>
          <a:p>
            <a:endParaRPr lang="de-DE" sz="2133">
              <a:solidFill>
                <a:prstClr val="black"/>
              </a:solidFill>
            </a:endParaRPr>
          </a:p>
        </p:txBody>
      </p:sp>
      <p:sp>
        <p:nvSpPr>
          <p:cNvPr id="53" name="Freeform 157"/>
          <p:cNvSpPr>
            <a:spLocks/>
          </p:cNvSpPr>
          <p:nvPr/>
        </p:nvSpPr>
        <p:spPr bwMode="auto">
          <a:xfrm rot="16200000">
            <a:off x="7691676" y="3349209"/>
            <a:ext cx="145768" cy="168061"/>
          </a:xfrm>
          <a:custGeom>
            <a:avLst/>
            <a:gdLst>
              <a:gd name="T0" fmla="*/ 318456179 w 54"/>
              <a:gd name="T1" fmla="*/ 170003327 h 62"/>
              <a:gd name="T2" fmla="*/ 218549583 w 54"/>
              <a:gd name="T3" fmla="*/ 113336388 h 62"/>
              <a:gd name="T4" fmla="*/ 143619011 w 54"/>
              <a:gd name="T5" fmla="*/ 69260986 h 62"/>
              <a:gd name="T6" fmla="*/ 43709917 w 54"/>
              <a:gd name="T7" fmla="*/ 12594047 h 62"/>
              <a:gd name="T8" fmla="*/ 0 w 54"/>
              <a:gd name="T9" fmla="*/ 37779632 h 62"/>
              <a:gd name="T10" fmla="*/ 0 w 54"/>
              <a:gd name="T11" fmla="*/ 352600700 h 62"/>
              <a:gd name="T12" fmla="*/ 43709917 w 54"/>
              <a:gd name="T13" fmla="*/ 377786285 h 62"/>
              <a:gd name="T14" fmla="*/ 137374381 w 54"/>
              <a:gd name="T15" fmla="*/ 321119346 h 62"/>
              <a:gd name="T16" fmla="*/ 218549583 w 54"/>
              <a:gd name="T17" fmla="*/ 277043945 h 62"/>
              <a:gd name="T18" fmla="*/ 318456179 w 54"/>
              <a:gd name="T19" fmla="*/ 220377006 h 62"/>
              <a:gd name="T20" fmla="*/ 318456179 w 54"/>
              <a:gd name="T21" fmla="*/ 170003327 h 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 h="62">
                <a:moveTo>
                  <a:pt x="51" y="27"/>
                </a:moveTo>
                <a:cubicBezTo>
                  <a:pt x="35" y="18"/>
                  <a:pt x="35" y="18"/>
                  <a:pt x="35" y="18"/>
                </a:cubicBezTo>
                <a:cubicBezTo>
                  <a:pt x="32" y="16"/>
                  <a:pt x="26" y="13"/>
                  <a:pt x="23" y="11"/>
                </a:cubicBezTo>
                <a:cubicBezTo>
                  <a:pt x="7" y="2"/>
                  <a:pt x="7" y="2"/>
                  <a:pt x="7" y="2"/>
                </a:cubicBezTo>
                <a:cubicBezTo>
                  <a:pt x="3" y="0"/>
                  <a:pt x="0" y="2"/>
                  <a:pt x="0" y="6"/>
                </a:cubicBezTo>
                <a:cubicBezTo>
                  <a:pt x="0" y="56"/>
                  <a:pt x="0" y="56"/>
                  <a:pt x="0" y="56"/>
                </a:cubicBezTo>
                <a:cubicBezTo>
                  <a:pt x="0" y="60"/>
                  <a:pt x="3" y="62"/>
                  <a:pt x="7" y="60"/>
                </a:cubicBezTo>
                <a:cubicBezTo>
                  <a:pt x="22" y="51"/>
                  <a:pt x="22" y="51"/>
                  <a:pt x="22" y="51"/>
                </a:cubicBezTo>
                <a:cubicBezTo>
                  <a:pt x="26" y="49"/>
                  <a:pt x="32" y="46"/>
                  <a:pt x="35" y="44"/>
                </a:cubicBezTo>
                <a:cubicBezTo>
                  <a:pt x="51" y="35"/>
                  <a:pt x="51" y="35"/>
                  <a:pt x="51" y="35"/>
                </a:cubicBezTo>
                <a:cubicBezTo>
                  <a:pt x="54" y="33"/>
                  <a:pt x="54" y="29"/>
                  <a:pt x="51" y="27"/>
                </a:cubicBezTo>
                <a:close/>
              </a:path>
            </a:pathLst>
          </a:custGeom>
          <a:solidFill>
            <a:schemeClr val="tx2"/>
          </a:solidFill>
          <a:ln>
            <a:noFill/>
          </a:ln>
        </p:spPr>
        <p:txBody>
          <a:bodyPr/>
          <a:lstStyle/>
          <a:p>
            <a:endParaRPr lang="de-DE" sz="2133">
              <a:solidFill>
                <a:prstClr val="black"/>
              </a:solidFill>
            </a:endParaRPr>
          </a:p>
        </p:txBody>
      </p:sp>
      <p:sp>
        <p:nvSpPr>
          <p:cNvPr id="54" name="Rectangle 68"/>
          <p:cNvSpPr/>
          <p:nvPr/>
        </p:nvSpPr>
        <p:spPr>
          <a:xfrm>
            <a:off x="1488558" y="1314159"/>
            <a:ext cx="8261498" cy="4544381"/>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wrap="none" rtlCol="0" anchor="b"/>
          <a:lstStyle/>
          <a:p>
            <a:pPr algn="r"/>
            <a:endParaRPr lang="de-DE" sz="1600" b="1" dirty="0">
              <a:solidFill>
                <a:prstClr val="white">
                  <a:lumMod val="50000"/>
                </a:prstClr>
              </a:solidFill>
              <a:latin typeface="Calibri Light" panose="020F0302020204030204"/>
            </a:endParaRPr>
          </a:p>
        </p:txBody>
      </p:sp>
      <p:sp>
        <p:nvSpPr>
          <p:cNvPr id="28" name="矩形 131"/>
          <p:cNvSpPr/>
          <p:nvPr/>
        </p:nvSpPr>
        <p:spPr>
          <a:xfrm>
            <a:off x="759178" y="153756"/>
            <a:ext cx="3587842" cy="461665"/>
          </a:xfrm>
          <a:prstGeom prst="rect">
            <a:avLst/>
          </a:prstGeom>
        </p:spPr>
        <p:txBody>
          <a:bodyPr wrap="none">
            <a:spAutoFit/>
          </a:bodyPr>
          <a:lstStyle/>
          <a:p>
            <a:r>
              <a:rPr lang="en-US" altLang="zh-CN" sz="2400" dirty="0">
                <a:solidFill>
                  <a:srgbClr val="4473C4"/>
                </a:solidFill>
                <a:latin typeface="Impact" charset="0"/>
                <a:ea typeface="Impact" charset="0"/>
                <a:cs typeface="Impact" charset="0"/>
                <a:sym typeface="Segoe UI" panose="020B0502040204020203" pitchFamily="34" charset="0"/>
              </a:rPr>
              <a:t>NTT Platform</a:t>
            </a:r>
            <a:r>
              <a:rPr lang="zh-CN" altLang="en-US" sz="2400" dirty="0" smtClean="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Build Pipeline</a:t>
            </a:r>
          </a:p>
        </p:txBody>
      </p:sp>
      <p:sp>
        <p:nvSpPr>
          <p:cNvPr id="29"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0"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1" name="文本框 135"/>
          <p:cNvSpPr txBox="1"/>
          <p:nvPr/>
        </p:nvSpPr>
        <p:spPr>
          <a:xfrm>
            <a:off x="748027" y="542266"/>
            <a:ext cx="2702984" cy="261610"/>
          </a:xfrm>
          <a:prstGeom prst="rect">
            <a:avLst/>
          </a:prstGeom>
          <a:noFill/>
        </p:spPr>
        <p:txBody>
          <a:bodyPr wrap="none" rtlCol="0">
            <a:spAutoFit/>
          </a:bodyPr>
          <a:lstStyle/>
          <a:p>
            <a:r>
              <a:rPr kumimoji="1" lang="de-DE" altLang="zh-CN" sz="1100" dirty="0">
                <a:solidFill>
                  <a:prstClr val="white">
                    <a:lumMod val="50000"/>
                  </a:prstClr>
                </a:solidFill>
              </a:rPr>
              <a:t>Benificail suppliment of ITI DevOps Platform</a:t>
            </a:r>
          </a:p>
        </p:txBody>
      </p:sp>
      <p:grpSp>
        <p:nvGrpSpPr>
          <p:cNvPr id="33" name="组 32"/>
          <p:cNvGrpSpPr/>
          <p:nvPr/>
        </p:nvGrpSpPr>
        <p:grpSpPr>
          <a:xfrm>
            <a:off x="9059092" y="6459634"/>
            <a:ext cx="3063779" cy="261610"/>
            <a:chOff x="9059092" y="6459634"/>
            <a:chExt cx="3063779" cy="261610"/>
          </a:xfrm>
        </p:grpSpPr>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55" name="文本框 54"/>
            <p:cNvSpPr txBox="1"/>
            <p:nvPr/>
          </p:nvSpPr>
          <p:spPr>
            <a:xfrm>
              <a:off x="10104961" y="6459634"/>
              <a:ext cx="2017910" cy="261610"/>
            </a:xfrm>
            <a:prstGeom prst="rect">
              <a:avLst/>
            </a:prstGeom>
            <a:noFill/>
          </p:spPr>
          <p:txBody>
            <a:bodyPr wrap="square" rtlCol="0">
              <a:spAutoFit/>
            </a:bodyPr>
            <a:lstStyle/>
            <a:p>
              <a:r>
                <a:rPr kumimoji="1" lang="de-DE" altLang="zh-CN" sz="1100" dirty="0">
                  <a:solidFill>
                    <a:prstClr val="black">
                      <a:lumMod val="65000"/>
                      <a:lumOff val="35000"/>
                    </a:prstClr>
                  </a:solidFill>
                </a:rPr>
                <a:t>©</a:t>
              </a:r>
              <a:r>
                <a:rPr kumimoji="1" lang="en-US" altLang="zh-CN" sz="1100" dirty="0">
                  <a:solidFill>
                    <a:prstClr val="black">
                      <a:lumMod val="65000"/>
                      <a:lumOff val="35000"/>
                    </a:prstClr>
                  </a:solidFill>
                </a:rPr>
                <a:t>2019</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NTT</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DATA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China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Tree>
    <p:extLst>
      <p:ext uri="{BB962C8B-B14F-4D97-AF65-F5344CB8AC3E}">
        <p14:creationId xmlns:p14="http://schemas.microsoft.com/office/powerpoint/2010/main" val="30919455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lussdiagramm: Magnetplattenspeicher 48"/>
          <p:cNvSpPr/>
          <p:nvPr/>
        </p:nvSpPr>
        <p:spPr>
          <a:xfrm>
            <a:off x="7460181" y="5292541"/>
            <a:ext cx="823620" cy="628990"/>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000" b="1" dirty="0">
              <a:solidFill>
                <a:prstClr val="white"/>
              </a:solidFill>
              <a:latin typeface="Arial" pitchFamily="34" charset="0"/>
              <a:cs typeface="Arial" pitchFamily="34" charset="0"/>
            </a:endParaRPr>
          </a:p>
        </p:txBody>
      </p:sp>
      <p:pic>
        <p:nvPicPr>
          <p:cNvPr id="8198" name="Picture 6" descr="Bildergebnis für sonarq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9251" y="5775114"/>
            <a:ext cx="1467732" cy="407703"/>
          </a:xfrm>
          <a:prstGeom prst="rect">
            <a:avLst/>
          </a:prstGeom>
          <a:noFill/>
          <a:extLst>
            <a:ext uri="{909E8E84-426E-40dd-AFC4-6F175D3DCCD1}">
              <a14:hiddenFill xmlns:a14="http://schemas.microsoft.com/office/drawing/2010/main" xmlns="">
                <a:solidFill>
                  <a:srgbClr val="FFFFFF"/>
                </a:solidFill>
              </a14:hiddenFill>
            </a:ext>
          </a:extLst>
        </p:spPr>
      </p:pic>
      <p:pic>
        <p:nvPicPr>
          <p:cNvPr id="8200" name="Picture 8" descr="Bildergebnis für swag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880" y="5558435"/>
            <a:ext cx="983450" cy="565178"/>
          </a:xfrm>
          <a:prstGeom prst="rect">
            <a:avLst/>
          </a:prstGeom>
          <a:noFill/>
          <a:extLst>
            <a:ext uri="{909E8E84-426E-40dd-AFC4-6F175D3DCCD1}">
              <a14:hiddenFill xmlns:a14="http://schemas.microsoft.com/office/drawing/2010/main" xmlns="">
                <a:solidFill>
                  <a:srgbClr val="FFFFFF"/>
                </a:solidFill>
              </a14:hiddenFill>
            </a:ext>
          </a:extLst>
        </p:spPr>
      </p:pic>
      <p:pic>
        <p:nvPicPr>
          <p:cNvPr id="8202" name="Picture 10" descr="Bildergebnis für postgr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2525" y="3758015"/>
            <a:ext cx="1079840" cy="993453"/>
          </a:xfrm>
          <a:prstGeom prst="rect">
            <a:avLst/>
          </a:prstGeom>
          <a:noFill/>
          <a:extLst>
            <a:ext uri="{909E8E84-426E-40dd-AFC4-6F175D3DCCD1}">
              <a14:hiddenFill xmlns:a14="http://schemas.microsoft.com/office/drawing/2010/main" xmlns="">
                <a:solidFill>
                  <a:srgbClr val="FFFFFF"/>
                </a:solidFill>
              </a14:hiddenFill>
            </a:ext>
          </a:extLst>
        </p:spPr>
      </p:pic>
      <p:sp>
        <p:nvSpPr>
          <p:cNvPr id="74" name="Rechteck 73"/>
          <p:cNvSpPr/>
          <p:nvPr/>
        </p:nvSpPr>
        <p:spPr>
          <a:xfrm>
            <a:off x="9743667" y="633850"/>
            <a:ext cx="1952625" cy="3629156"/>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spcBef>
                <a:spcPts val="600"/>
              </a:spcBef>
              <a:buClr>
                <a:srgbClr val="4472C4"/>
              </a:buClr>
            </a:pPr>
            <a:endParaRPr lang="de-DE" sz="1600" dirty="0">
              <a:solidFill>
                <a:prstClr val="black"/>
              </a:solidFill>
            </a:endParaRPr>
          </a:p>
        </p:txBody>
      </p:sp>
      <p:sp>
        <p:nvSpPr>
          <p:cNvPr id="75" name="Rechteck 74"/>
          <p:cNvSpPr/>
          <p:nvPr/>
        </p:nvSpPr>
        <p:spPr>
          <a:xfrm>
            <a:off x="9895746" y="1157717"/>
            <a:ext cx="1045838" cy="323858"/>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600"/>
              </a:spcBef>
              <a:buClr>
                <a:srgbClr val="4472C4"/>
              </a:buClr>
            </a:pPr>
            <a:r>
              <a:rPr lang="de-DE" sz="1600" dirty="0">
                <a:solidFill>
                  <a:prstClr val="black"/>
                </a:solidFill>
              </a:rPr>
              <a:t>Image</a:t>
            </a:r>
          </a:p>
        </p:txBody>
      </p:sp>
      <p:cxnSp>
        <p:nvCxnSpPr>
          <p:cNvPr id="77" name="Gerade Verbindung 76"/>
          <p:cNvCxnSpPr/>
          <p:nvPr/>
        </p:nvCxnSpPr>
        <p:spPr>
          <a:xfrm>
            <a:off x="9743667" y="1557775"/>
            <a:ext cx="1952625"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78" name="Rechteck 77"/>
          <p:cNvSpPr/>
          <p:nvPr/>
        </p:nvSpPr>
        <p:spPr>
          <a:xfrm>
            <a:off x="9895746" y="2537076"/>
            <a:ext cx="1686246" cy="685796"/>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spcBef>
                <a:spcPts val="600"/>
              </a:spcBef>
              <a:buClr>
                <a:srgbClr val="4472C4"/>
              </a:buClr>
            </a:pPr>
            <a:r>
              <a:rPr lang="de-DE" sz="1600" dirty="0">
                <a:solidFill>
                  <a:prstClr val="black"/>
                </a:solidFill>
              </a:rPr>
              <a:t>INT</a:t>
            </a:r>
          </a:p>
        </p:txBody>
      </p:sp>
      <p:sp>
        <p:nvSpPr>
          <p:cNvPr id="85" name="Rechteck 84"/>
          <p:cNvSpPr/>
          <p:nvPr/>
        </p:nvSpPr>
        <p:spPr>
          <a:xfrm>
            <a:off x="9895746" y="1723996"/>
            <a:ext cx="1686246" cy="685796"/>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spcBef>
                <a:spcPts val="600"/>
              </a:spcBef>
              <a:buClr>
                <a:srgbClr val="4472C4"/>
              </a:buClr>
            </a:pPr>
            <a:r>
              <a:rPr lang="de-DE" sz="1600" dirty="0">
                <a:solidFill>
                  <a:prstClr val="black"/>
                </a:solidFill>
              </a:rPr>
              <a:t>CI</a:t>
            </a:r>
          </a:p>
        </p:txBody>
      </p:sp>
      <p:sp>
        <p:nvSpPr>
          <p:cNvPr id="87" name="Rechteck 86"/>
          <p:cNvSpPr/>
          <p:nvPr/>
        </p:nvSpPr>
        <p:spPr>
          <a:xfrm>
            <a:off x="10346415" y="2040961"/>
            <a:ext cx="1045838" cy="323858"/>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600"/>
              </a:spcBef>
              <a:buClr>
                <a:srgbClr val="4472C4"/>
              </a:buClr>
            </a:pPr>
            <a:r>
              <a:rPr lang="de-DE" sz="1600" dirty="0" err="1">
                <a:solidFill>
                  <a:prstClr val="black"/>
                </a:solidFill>
              </a:rPr>
              <a:t>Pod</a:t>
            </a:r>
            <a:endParaRPr lang="de-DE" sz="1600" dirty="0">
              <a:solidFill>
                <a:prstClr val="black"/>
              </a:solidFill>
            </a:endParaRPr>
          </a:p>
        </p:txBody>
      </p:sp>
      <p:grpSp>
        <p:nvGrpSpPr>
          <p:cNvPr id="88" name="Gruppieren 87"/>
          <p:cNvGrpSpPr/>
          <p:nvPr/>
        </p:nvGrpSpPr>
        <p:grpSpPr>
          <a:xfrm>
            <a:off x="635975" y="5094005"/>
            <a:ext cx="930219" cy="831367"/>
            <a:chOff x="239478" y="3871444"/>
            <a:chExt cx="1007737" cy="831367"/>
          </a:xfrm>
        </p:grpSpPr>
        <p:pic>
          <p:nvPicPr>
            <p:cNvPr id="89" name="Picture 5" descr="N:\CMC\Tools\01_Praesentationen\Clip-Arts\Connectivity\computer_monitor_tech_code_800_clr.png"/>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6227" y="3871444"/>
              <a:ext cx="850988" cy="62335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0" name="Gruppieren 89"/>
            <p:cNvGrpSpPr/>
            <p:nvPr/>
          </p:nvGrpSpPr>
          <p:grpSpPr>
            <a:xfrm>
              <a:off x="239478" y="4167274"/>
              <a:ext cx="535537" cy="535537"/>
              <a:chOff x="4819157" y="3575929"/>
              <a:chExt cx="648000" cy="648000"/>
            </a:xfrm>
          </p:grpSpPr>
          <p:sp>
            <p:nvSpPr>
              <p:cNvPr id="91" name="Ellipse 90"/>
              <p:cNvSpPr/>
              <p:nvPr/>
            </p:nvSpPr>
            <p:spPr>
              <a:xfrm>
                <a:off x="4819157" y="3575929"/>
                <a:ext cx="648000" cy="648000"/>
              </a:xfrm>
              <a:prstGeom prst="ellipse">
                <a:avLst/>
              </a:prstGeom>
              <a:solidFill>
                <a:schemeClr val="bg1"/>
              </a:solidFill>
              <a:ln>
                <a:solidFill>
                  <a:srgbClr val="536487"/>
                </a:solidFill>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2" name="Ellipse 45"/>
              <p:cNvSpPr/>
              <p:nvPr/>
            </p:nvSpPr>
            <p:spPr bwMode="auto">
              <a:xfrm>
                <a:off x="4878436" y="3772899"/>
                <a:ext cx="322350" cy="135149"/>
              </a:xfrm>
              <a:custGeom>
                <a:avLst/>
                <a:gdLst>
                  <a:gd name="connsiteX0" fmla="*/ 0 w 931964"/>
                  <a:gd name="connsiteY0" fmla="*/ 465982 h 931964"/>
                  <a:gd name="connsiteX1" fmla="*/ 465982 w 931964"/>
                  <a:gd name="connsiteY1" fmla="*/ 0 h 931964"/>
                  <a:gd name="connsiteX2" fmla="*/ 931964 w 931964"/>
                  <a:gd name="connsiteY2" fmla="*/ 465982 h 931964"/>
                  <a:gd name="connsiteX3" fmla="*/ 465982 w 931964"/>
                  <a:gd name="connsiteY3" fmla="*/ 931964 h 931964"/>
                  <a:gd name="connsiteX4" fmla="*/ 0 w 931964"/>
                  <a:gd name="connsiteY4" fmla="*/ 465982 h 931964"/>
                  <a:gd name="connsiteX0" fmla="*/ 0 w 931964"/>
                  <a:gd name="connsiteY0" fmla="*/ 465982 h 931964"/>
                  <a:gd name="connsiteX1" fmla="*/ 465982 w 931964"/>
                  <a:gd name="connsiteY1" fmla="*/ 0 h 931964"/>
                  <a:gd name="connsiteX2" fmla="*/ 931964 w 931964"/>
                  <a:gd name="connsiteY2" fmla="*/ 465982 h 931964"/>
                  <a:gd name="connsiteX3" fmla="*/ 465982 w 931964"/>
                  <a:gd name="connsiteY3" fmla="*/ 931964 h 931964"/>
                  <a:gd name="connsiteX4" fmla="*/ 0 w 931964"/>
                  <a:gd name="connsiteY4" fmla="*/ 465982 h 931964"/>
                  <a:gd name="connsiteX0" fmla="*/ 0 w 931964"/>
                  <a:gd name="connsiteY0" fmla="*/ 465982 h 931964"/>
                  <a:gd name="connsiteX1" fmla="*/ 465982 w 931964"/>
                  <a:gd name="connsiteY1" fmla="*/ 0 h 931964"/>
                  <a:gd name="connsiteX2" fmla="*/ 931964 w 931964"/>
                  <a:gd name="connsiteY2" fmla="*/ 465982 h 931964"/>
                  <a:gd name="connsiteX3" fmla="*/ 465982 w 931964"/>
                  <a:gd name="connsiteY3" fmla="*/ 931964 h 931964"/>
                  <a:gd name="connsiteX4" fmla="*/ 0 w 931964"/>
                  <a:gd name="connsiteY4" fmla="*/ 465982 h 931964"/>
                  <a:gd name="connsiteX0" fmla="*/ 0 w 931964"/>
                  <a:gd name="connsiteY0" fmla="*/ 465982 h 471589"/>
                  <a:gd name="connsiteX1" fmla="*/ 465982 w 931964"/>
                  <a:gd name="connsiteY1" fmla="*/ 0 h 471589"/>
                  <a:gd name="connsiteX2" fmla="*/ 931964 w 931964"/>
                  <a:gd name="connsiteY2" fmla="*/ 465982 h 471589"/>
                  <a:gd name="connsiteX3" fmla="*/ 453282 w 931964"/>
                  <a:gd name="connsiteY3" fmla="*/ 471589 h 471589"/>
                  <a:gd name="connsiteX4" fmla="*/ 0 w 931964"/>
                  <a:gd name="connsiteY4" fmla="*/ 465982 h 4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4" h="471589">
                    <a:moveTo>
                      <a:pt x="0" y="465982"/>
                    </a:moveTo>
                    <a:cubicBezTo>
                      <a:pt x="0" y="208627"/>
                      <a:pt x="208627" y="0"/>
                      <a:pt x="465982" y="0"/>
                    </a:cubicBezTo>
                    <a:cubicBezTo>
                      <a:pt x="723337" y="0"/>
                      <a:pt x="931964" y="208627"/>
                      <a:pt x="931964" y="465982"/>
                    </a:cubicBezTo>
                    <a:cubicBezTo>
                      <a:pt x="931964" y="459812"/>
                      <a:pt x="710637" y="471589"/>
                      <a:pt x="453282" y="471589"/>
                    </a:cubicBezTo>
                    <a:cubicBezTo>
                      <a:pt x="195927" y="471589"/>
                      <a:pt x="9525" y="466162"/>
                      <a:pt x="0" y="465982"/>
                    </a:cubicBezTo>
                    <a:close/>
                  </a:path>
                </a:pathLst>
              </a:custGeom>
              <a:solidFill>
                <a:srgbClr val="536487"/>
              </a:solidFill>
              <a:ln w="317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endParaRPr lang="en-US" kern="0" dirty="0">
                  <a:solidFill>
                    <a:sysClr val="windowText" lastClr="000000"/>
                  </a:solidFill>
                  <a:latin typeface="Arial" pitchFamily="34" charset="0"/>
                  <a:ea typeface="HGP創英角ｺﾞｼｯｸUB" pitchFamily="50" charset="-128"/>
                  <a:cs typeface="Arial" pitchFamily="34" charset="0"/>
                </a:endParaRPr>
              </a:p>
            </p:txBody>
          </p:sp>
          <p:sp>
            <p:nvSpPr>
              <p:cNvPr id="93" name="Ellipse 92"/>
              <p:cNvSpPr/>
              <p:nvPr/>
            </p:nvSpPr>
            <p:spPr bwMode="auto">
              <a:xfrm>
                <a:off x="4952884" y="3631009"/>
                <a:ext cx="162000" cy="162000"/>
              </a:xfrm>
              <a:prstGeom prst="ellipse">
                <a:avLst/>
              </a:prstGeom>
              <a:solidFill>
                <a:srgbClr val="536487"/>
              </a:solidFill>
              <a:ln w="317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endParaRPr lang="en-US" kern="0" dirty="0">
                  <a:solidFill>
                    <a:sysClr val="windowText" lastClr="000000"/>
                  </a:solidFill>
                  <a:latin typeface="Arial" pitchFamily="34" charset="0"/>
                  <a:ea typeface="HGP創英角ｺﾞｼｯｸUB" pitchFamily="50" charset="-128"/>
                  <a:cs typeface="Arial" pitchFamily="34" charset="0"/>
                </a:endParaRPr>
              </a:p>
            </p:txBody>
          </p:sp>
          <p:sp>
            <p:nvSpPr>
              <p:cNvPr id="94" name="Ellipse 45"/>
              <p:cNvSpPr/>
              <p:nvPr/>
            </p:nvSpPr>
            <p:spPr bwMode="auto">
              <a:xfrm>
                <a:off x="5052746" y="3811177"/>
                <a:ext cx="322350" cy="135149"/>
              </a:xfrm>
              <a:custGeom>
                <a:avLst/>
                <a:gdLst>
                  <a:gd name="connsiteX0" fmla="*/ 0 w 931964"/>
                  <a:gd name="connsiteY0" fmla="*/ 465982 h 931964"/>
                  <a:gd name="connsiteX1" fmla="*/ 465982 w 931964"/>
                  <a:gd name="connsiteY1" fmla="*/ 0 h 931964"/>
                  <a:gd name="connsiteX2" fmla="*/ 931964 w 931964"/>
                  <a:gd name="connsiteY2" fmla="*/ 465982 h 931964"/>
                  <a:gd name="connsiteX3" fmla="*/ 465982 w 931964"/>
                  <a:gd name="connsiteY3" fmla="*/ 931964 h 931964"/>
                  <a:gd name="connsiteX4" fmla="*/ 0 w 931964"/>
                  <a:gd name="connsiteY4" fmla="*/ 465982 h 931964"/>
                  <a:gd name="connsiteX0" fmla="*/ 0 w 931964"/>
                  <a:gd name="connsiteY0" fmla="*/ 465982 h 931964"/>
                  <a:gd name="connsiteX1" fmla="*/ 465982 w 931964"/>
                  <a:gd name="connsiteY1" fmla="*/ 0 h 931964"/>
                  <a:gd name="connsiteX2" fmla="*/ 931964 w 931964"/>
                  <a:gd name="connsiteY2" fmla="*/ 465982 h 931964"/>
                  <a:gd name="connsiteX3" fmla="*/ 465982 w 931964"/>
                  <a:gd name="connsiteY3" fmla="*/ 931964 h 931964"/>
                  <a:gd name="connsiteX4" fmla="*/ 0 w 931964"/>
                  <a:gd name="connsiteY4" fmla="*/ 465982 h 931964"/>
                  <a:gd name="connsiteX0" fmla="*/ 0 w 931964"/>
                  <a:gd name="connsiteY0" fmla="*/ 465982 h 931964"/>
                  <a:gd name="connsiteX1" fmla="*/ 465982 w 931964"/>
                  <a:gd name="connsiteY1" fmla="*/ 0 h 931964"/>
                  <a:gd name="connsiteX2" fmla="*/ 931964 w 931964"/>
                  <a:gd name="connsiteY2" fmla="*/ 465982 h 931964"/>
                  <a:gd name="connsiteX3" fmla="*/ 465982 w 931964"/>
                  <a:gd name="connsiteY3" fmla="*/ 931964 h 931964"/>
                  <a:gd name="connsiteX4" fmla="*/ 0 w 931964"/>
                  <a:gd name="connsiteY4" fmla="*/ 465982 h 931964"/>
                  <a:gd name="connsiteX0" fmla="*/ 0 w 931964"/>
                  <a:gd name="connsiteY0" fmla="*/ 465982 h 471589"/>
                  <a:gd name="connsiteX1" fmla="*/ 465982 w 931964"/>
                  <a:gd name="connsiteY1" fmla="*/ 0 h 471589"/>
                  <a:gd name="connsiteX2" fmla="*/ 931964 w 931964"/>
                  <a:gd name="connsiteY2" fmla="*/ 465982 h 471589"/>
                  <a:gd name="connsiteX3" fmla="*/ 453282 w 931964"/>
                  <a:gd name="connsiteY3" fmla="*/ 471589 h 471589"/>
                  <a:gd name="connsiteX4" fmla="*/ 0 w 931964"/>
                  <a:gd name="connsiteY4" fmla="*/ 465982 h 4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4" h="471589">
                    <a:moveTo>
                      <a:pt x="0" y="465982"/>
                    </a:moveTo>
                    <a:cubicBezTo>
                      <a:pt x="0" y="208627"/>
                      <a:pt x="208627" y="0"/>
                      <a:pt x="465982" y="0"/>
                    </a:cubicBezTo>
                    <a:cubicBezTo>
                      <a:pt x="723337" y="0"/>
                      <a:pt x="931964" y="208627"/>
                      <a:pt x="931964" y="465982"/>
                    </a:cubicBezTo>
                    <a:cubicBezTo>
                      <a:pt x="931964" y="459812"/>
                      <a:pt x="710637" y="471589"/>
                      <a:pt x="453282" y="471589"/>
                    </a:cubicBezTo>
                    <a:cubicBezTo>
                      <a:pt x="195927" y="471589"/>
                      <a:pt x="9525" y="466162"/>
                      <a:pt x="0" y="465982"/>
                    </a:cubicBezTo>
                    <a:close/>
                  </a:path>
                </a:pathLst>
              </a:custGeom>
              <a:solidFill>
                <a:srgbClr val="536487"/>
              </a:solidFill>
              <a:ln w="317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endParaRPr lang="en-US" kern="0" dirty="0">
                  <a:solidFill>
                    <a:sysClr val="windowText" lastClr="000000"/>
                  </a:solidFill>
                  <a:latin typeface="Arial" pitchFamily="34" charset="0"/>
                  <a:ea typeface="HGP創英角ｺﾞｼｯｸUB" pitchFamily="50" charset="-128"/>
                  <a:cs typeface="Arial" pitchFamily="34" charset="0"/>
                </a:endParaRPr>
              </a:p>
            </p:txBody>
          </p:sp>
          <p:sp>
            <p:nvSpPr>
              <p:cNvPr id="95" name="Ellipse 94"/>
              <p:cNvSpPr/>
              <p:nvPr/>
            </p:nvSpPr>
            <p:spPr bwMode="auto">
              <a:xfrm>
                <a:off x="5127195" y="3669288"/>
                <a:ext cx="162000" cy="162000"/>
              </a:xfrm>
              <a:prstGeom prst="ellipse">
                <a:avLst/>
              </a:prstGeom>
              <a:solidFill>
                <a:srgbClr val="536487"/>
              </a:solidFill>
              <a:ln w="317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endParaRPr lang="en-US" kern="0" dirty="0">
                  <a:solidFill>
                    <a:sysClr val="windowText" lastClr="000000"/>
                  </a:solidFill>
                  <a:latin typeface="Arial" pitchFamily="34" charset="0"/>
                  <a:ea typeface="HGP創英角ｺﾞｼｯｸUB" pitchFamily="50" charset="-128"/>
                  <a:cs typeface="Arial" pitchFamily="34" charset="0"/>
                </a:endParaRPr>
              </a:p>
            </p:txBody>
          </p:sp>
          <p:sp>
            <p:nvSpPr>
              <p:cNvPr id="96" name="Ellipse 45"/>
              <p:cNvSpPr/>
              <p:nvPr/>
            </p:nvSpPr>
            <p:spPr bwMode="auto">
              <a:xfrm>
                <a:off x="4865237" y="3890772"/>
                <a:ext cx="322350" cy="135149"/>
              </a:xfrm>
              <a:custGeom>
                <a:avLst/>
                <a:gdLst>
                  <a:gd name="connsiteX0" fmla="*/ 0 w 931964"/>
                  <a:gd name="connsiteY0" fmla="*/ 465982 h 931964"/>
                  <a:gd name="connsiteX1" fmla="*/ 465982 w 931964"/>
                  <a:gd name="connsiteY1" fmla="*/ 0 h 931964"/>
                  <a:gd name="connsiteX2" fmla="*/ 931964 w 931964"/>
                  <a:gd name="connsiteY2" fmla="*/ 465982 h 931964"/>
                  <a:gd name="connsiteX3" fmla="*/ 465982 w 931964"/>
                  <a:gd name="connsiteY3" fmla="*/ 931964 h 931964"/>
                  <a:gd name="connsiteX4" fmla="*/ 0 w 931964"/>
                  <a:gd name="connsiteY4" fmla="*/ 465982 h 931964"/>
                  <a:gd name="connsiteX0" fmla="*/ 0 w 931964"/>
                  <a:gd name="connsiteY0" fmla="*/ 465982 h 931964"/>
                  <a:gd name="connsiteX1" fmla="*/ 465982 w 931964"/>
                  <a:gd name="connsiteY1" fmla="*/ 0 h 931964"/>
                  <a:gd name="connsiteX2" fmla="*/ 931964 w 931964"/>
                  <a:gd name="connsiteY2" fmla="*/ 465982 h 931964"/>
                  <a:gd name="connsiteX3" fmla="*/ 465982 w 931964"/>
                  <a:gd name="connsiteY3" fmla="*/ 931964 h 931964"/>
                  <a:gd name="connsiteX4" fmla="*/ 0 w 931964"/>
                  <a:gd name="connsiteY4" fmla="*/ 465982 h 931964"/>
                  <a:gd name="connsiteX0" fmla="*/ 0 w 931964"/>
                  <a:gd name="connsiteY0" fmla="*/ 465982 h 931964"/>
                  <a:gd name="connsiteX1" fmla="*/ 465982 w 931964"/>
                  <a:gd name="connsiteY1" fmla="*/ 0 h 931964"/>
                  <a:gd name="connsiteX2" fmla="*/ 931964 w 931964"/>
                  <a:gd name="connsiteY2" fmla="*/ 465982 h 931964"/>
                  <a:gd name="connsiteX3" fmla="*/ 465982 w 931964"/>
                  <a:gd name="connsiteY3" fmla="*/ 931964 h 931964"/>
                  <a:gd name="connsiteX4" fmla="*/ 0 w 931964"/>
                  <a:gd name="connsiteY4" fmla="*/ 465982 h 931964"/>
                  <a:gd name="connsiteX0" fmla="*/ 0 w 931964"/>
                  <a:gd name="connsiteY0" fmla="*/ 465982 h 471589"/>
                  <a:gd name="connsiteX1" fmla="*/ 465982 w 931964"/>
                  <a:gd name="connsiteY1" fmla="*/ 0 h 471589"/>
                  <a:gd name="connsiteX2" fmla="*/ 931964 w 931964"/>
                  <a:gd name="connsiteY2" fmla="*/ 465982 h 471589"/>
                  <a:gd name="connsiteX3" fmla="*/ 453282 w 931964"/>
                  <a:gd name="connsiteY3" fmla="*/ 471589 h 471589"/>
                  <a:gd name="connsiteX4" fmla="*/ 0 w 931964"/>
                  <a:gd name="connsiteY4" fmla="*/ 465982 h 4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4" h="471589">
                    <a:moveTo>
                      <a:pt x="0" y="465982"/>
                    </a:moveTo>
                    <a:cubicBezTo>
                      <a:pt x="0" y="208627"/>
                      <a:pt x="208627" y="0"/>
                      <a:pt x="465982" y="0"/>
                    </a:cubicBezTo>
                    <a:cubicBezTo>
                      <a:pt x="723337" y="0"/>
                      <a:pt x="931964" y="208627"/>
                      <a:pt x="931964" y="465982"/>
                    </a:cubicBezTo>
                    <a:cubicBezTo>
                      <a:pt x="931964" y="459812"/>
                      <a:pt x="710637" y="471589"/>
                      <a:pt x="453282" y="471589"/>
                    </a:cubicBezTo>
                    <a:cubicBezTo>
                      <a:pt x="195927" y="471589"/>
                      <a:pt x="9525" y="466162"/>
                      <a:pt x="0" y="465982"/>
                    </a:cubicBezTo>
                    <a:close/>
                  </a:path>
                </a:pathLst>
              </a:custGeom>
              <a:solidFill>
                <a:srgbClr val="536487"/>
              </a:solidFill>
              <a:ln w="317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endParaRPr lang="en-US" kern="0" dirty="0">
                  <a:solidFill>
                    <a:sysClr val="windowText" lastClr="000000"/>
                  </a:solidFill>
                  <a:latin typeface="Arial" pitchFamily="34" charset="0"/>
                  <a:ea typeface="HGP創英角ｺﾞｼｯｸUB" pitchFamily="50" charset="-128"/>
                  <a:cs typeface="Arial" pitchFamily="34" charset="0"/>
                </a:endParaRPr>
              </a:p>
            </p:txBody>
          </p:sp>
          <p:sp>
            <p:nvSpPr>
              <p:cNvPr id="97" name="Ellipse 96"/>
              <p:cNvSpPr/>
              <p:nvPr/>
            </p:nvSpPr>
            <p:spPr bwMode="auto">
              <a:xfrm>
                <a:off x="4952385" y="3748883"/>
                <a:ext cx="162000" cy="162000"/>
              </a:xfrm>
              <a:prstGeom prst="ellipse">
                <a:avLst/>
              </a:prstGeom>
              <a:solidFill>
                <a:srgbClr val="536487"/>
              </a:solidFill>
              <a:ln w="317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endParaRPr lang="en-US" kern="0" dirty="0">
                  <a:solidFill>
                    <a:sysClr val="windowText" lastClr="000000"/>
                  </a:solidFill>
                  <a:latin typeface="Arial" pitchFamily="34" charset="0"/>
                  <a:ea typeface="HGP創英角ｺﾞｼｯｸUB" pitchFamily="50" charset="-128"/>
                  <a:cs typeface="Arial" pitchFamily="34" charset="0"/>
                </a:endParaRPr>
              </a:p>
            </p:txBody>
          </p:sp>
        </p:grpSp>
      </p:grpSp>
      <p:grpSp>
        <p:nvGrpSpPr>
          <p:cNvPr id="9" name="Gruppieren 8"/>
          <p:cNvGrpSpPr/>
          <p:nvPr/>
        </p:nvGrpSpPr>
        <p:grpSpPr>
          <a:xfrm>
            <a:off x="332190" y="2703261"/>
            <a:ext cx="914400" cy="2390744"/>
            <a:chOff x="351648" y="2355161"/>
            <a:chExt cx="914400" cy="2390744"/>
          </a:xfrm>
        </p:grpSpPr>
        <p:sp>
          <p:nvSpPr>
            <p:cNvPr id="62" name="Ellipse 61"/>
            <p:cNvSpPr/>
            <p:nvPr/>
          </p:nvSpPr>
          <p:spPr>
            <a:xfrm>
              <a:off x="803411" y="3268674"/>
              <a:ext cx="387630" cy="4162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prstClr val="black"/>
                  </a:solidFill>
                </a:rPr>
                <a:t>1</a:t>
              </a:r>
            </a:p>
          </p:txBody>
        </p:sp>
        <p:cxnSp>
          <p:nvCxnSpPr>
            <p:cNvPr id="83" name="Gerade Verbindung mit Pfeil 82"/>
            <p:cNvCxnSpPr>
              <a:stCxn id="89" idx="0"/>
              <a:endCxn id="139" idx="3"/>
            </p:cNvCxnSpPr>
            <p:nvPr/>
          </p:nvCxnSpPr>
          <p:spPr>
            <a:xfrm flipV="1">
              <a:off x="1192888" y="2355161"/>
              <a:ext cx="56923" cy="2390744"/>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feld 83"/>
            <p:cNvSpPr txBox="1"/>
            <p:nvPr/>
          </p:nvSpPr>
          <p:spPr bwMode="gray">
            <a:xfrm>
              <a:off x="351648" y="3809649"/>
              <a:ext cx="914400" cy="275801"/>
            </a:xfrm>
            <a:prstGeom prst="rect">
              <a:avLst/>
            </a:prstGeom>
            <a:noFill/>
            <a:extLst>
              <a:ext uri="{909E8E84-426E-40dd-AFC4-6F175D3DCCD1}">
                <a14:hiddenFill xmlns:a14="http://schemas.microsoft.com/office/drawing/2010/main" xmlns="">
                  <a:solidFill>
                    <a:srgbClr val="FFFFFF"/>
                  </a:solidFill>
                </a14:hiddenFill>
              </a:ext>
            </a:extLst>
          </p:spPr>
          <p:txBody>
            <a:bodyPr vert="horz" wrap="none" lIns="0" tIns="0" rIns="0" bIns="0" rtlCol="0" anchor="t">
              <a:noAutofit/>
            </a:bodyPr>
            <a:lstStyle/>
            <a:p>
              <a:pPr>
                <a:spcBef>
                  <a:spcPts val="600"/>
                </a:spcBef>
                <a:buClr>
                  <a:srgbClr val="44546A"/>
                </a:buClr>
              </a:pPr>
              <a:r>
                <a:rPr lang="de-DE" sz="1600" dirty="0" err="1">
                  <a:solidFill>
                    <a:prstClr val="black"/>
                  </a:solidFill>
                </a:rPr>
                <a:t>Checkin</a:t>
              </a:r>
              <a:endParaRPr lang="de-DE" sz="1600" dirty="0">
                <a:solidFill>
                  <a:prstClr val="black"/>
                </a:solidFill>
              </a:endParaRPr>
            </a:p>
          </p:txBody>
        </p:sp>
      </p:grpSp>
      <p:grpSp>
        <p:nvGrpSpPr>
          <p:cNvPr id="5" name="Gruppieren 4"/>
          <p:cNvGrpSpPr/>
          <p:nvPr/>
        </p:nvGrpSpPr>
        <p:grpSpPr>
          <a:xfrm>
            <a:off x="1884640" y="2463729"/>
            <a:ext cx="2798111" cy="445453"/>
            <a:chOff x="1904098" y="2115629"/>
            <a:chExt cx="2798111" cy="445453"/>
          </a:xfrm>
        </p:grpSpPr>
        <p:cxnSp>
          <p:nvCxnSpPr>
            <p:cNvPr id="98" name="Gerade Verbindung mit Pfeil 97"/>
            <p:cNvCxnSpPr/>
            <p:nvPr/>
          </p:nvCxnSpPr>
          <p:spPr>
            <a:xfrm flipV="1">
              <a:off x="1904098" y="2115629"/>
              <a:ext cx="2798111"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Textfeld 98"/>
            <p:cNvSpPr txBox="1"/>
            <p:nvPr/>
          </p:nvSpPr>
          <p:spPr bwMode="gray">
            <a:xfrm>
              <a:off x="2740059" y="2229206"/>
              <a:ext cx="914400" cy="247504"/>
            </a:xfrm>
            <a:prstGeom prst="rect">
              <a:avLst/>
            </a:prstGeom>
            <a:noFill/>
            <a:extLst>
              <a:ext uri="{909E8E84-426E-40dd-AFC4-6F175D3DCCD1}">
                <a14:hiddenFill xmlns:a14="http://schemas.microsoft.com/office/drawing/2010/main" xmlns="">
                  <a:solidFill>
                    <a:srgbClr val="FFFFFF"/>
                  </a:solidFill>
                </a14:hiddenFill>
              </a:ext>
            </a:extLst>
          </p:spPr>
          <p:txBody>
            <a:bodyPr vert="horz" wrap="none" lIns="0" tIns="0" rIns="0" bIns="0" rtlCol="0" anchor="t">
              <a:noAutofit/>
            </a:bodyPr>
            <a:lstStyle/>
            <a:p>
              <a:pPr>
                <a:spcBef>
                  <a:spcPts val="600"/>
                </a:spcBef>
                <a:buClr>
                  <a:srgbClr val="44546A"/>
                </a:buClr>
              </a:pPr>
              <a:r>
                <a:rPr lang="de-DE" sz="1600" dirty="0">
                  <a:solidFill>
                    <a:prstClr val="black"/>
                  </a:solidFill>
                </a:rPr>
                <a:t>Trigger Job</a:t>
              </a:r>
            </a:p>
          </p:txBody>
        </p:sp>
        <p:sp>
          <p:nvSpPr>
            <p:cNvPr id="105" name="Ellipse 104"/>
            <p:cNvSpPr/>
            <p:nvPr/>
          </p:nvSpPr>
          <p:spPr>
            <a:xfrm>
              <a:off x="2272198" y="2144835"/>
              <a:ext cx="387630" cy="4162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prstClr val="black"/>
                  </a:solidFill>
                </a:rPr>
                <a:t>2</a:t>
              </a:r>
            </a:p>
          </p:txBody>
        </p:sp>
      </p:grpSp>
      <p:grpSp>
        <p:nvGrpSpPr>
          <p:cNvPr id="6" name="Gruppieren 5"/>
          <p:cNvGrpSpPr/>
          <p:nvPr/>
        </p:nvGrpSpPr>
        <p:grpSpPr>
          <a:xfrm>
            <a:off x="1856967" y="1480762"/>
            <a:ext cx="2779103" cy="448488"/>
            <a:chOff x="1876425" y="1132662"/>
            <a:chExt cx="2779103" cy="448488"/>
          </a:xfrm>
        </p:grpSpPr>
        <p:cxnSp>
          <p:nvCxnSpPr>
            <p:cNvPr id="101" name="Gerade Verbindung mit Pfeil 100"/>
            <p:cNvCxnSpPr/>
            <p:nvPr/>
          </p:nvCxnSpPr>
          <p:spPr>
            <a:xfrm flipH="1">
              <a:off x="1876425" y="1581150"/>
              <a:ext cx="2779103"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8" name="Textfeld 107"/>
            <p:cNvSpPr txBox="1"/>
            <p:nvPr/>
          </p:nvSpPr>
          <p:spPr bwMode="gray">
            <a:xfrm>
              <a:off x="3178209" y="1217033"/>
              <a:ext cx="914400" cy="247504"/>
            </a:xfrm>
            <a:prstGeom prst="rect">
              <a:avLst/>
            </a:prstGeom>
            <a:noFill/>
            <a:extLst>
              <a:ext uri="{909E8E84-426E-40dd-AFC4-6F175D3DCCD1}">
                <a14:hiddenFill xmlns:a14="http://schemas.microsoft.com/office/drawing/2010/main" xmlns="">
                  <a:solidFill>
                    <a:srgbClr val="FFFFFF"/>
                  </a:solidFill>
                </a14:hiddenFill>
              </a:ext>
            </a:extLst>
          </p:spPr>
          <p:txBody>
            <a:bodyPr vert="horz" wrap="none" lIns="0" tIns="0" rIns="0" bIns="0" rtlCol="0" anchor="t">
              <a:noAutofit/>
            </a:bodyPr>
            <a:lstStyle/>
            <a:p>
              <a:pPr>
                <a:spcBef>
                  <a:spcPts val="600"/>
                </a:spcBef>
                <a:buClr>
                  <a:srgbClr val="44546A"/>
                </a:buClr>
              </a:pPr>
              <a:r>
                <a:rPr lang="de-DE" sz="1600" dirty="0" err="1">
                  <a:solidFill>
                    <a:prstClr val="black"/>
                  </a:solidFill>
                </a:rPr>
                <a:t>Checkout</a:t>
              </a:r>
              <a:endParaRPr lang="de-DE" sz="1600" dirty="0">
                <a:solidFill>
                  <a:prstClr val="black"/>
                </a:solidFill>
              </a:endParaRPr>
            </a:p>
          </p:txBody>
        </p:sp>
        <p:sp>
          <p:nvSpPr>
            <p:cNvPr id="109" name="Ellipse 108"/>
            <p:cNvSpPr/>
            <p:nvPr/>
          </p:nvSpPr>
          <p:spPr>
            <a:xfrm>
              <a:off x="2710348" y="1132662"/>
              <a:ext cx="387630" cy="4162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prstClr val="black"/>
                  </a:solidFill>
                </a:rPr>
                <a:t>3</a:t>
              </a:r>
            </a:p>
          </p:txBody>
        </p:sp>
      </p:grpSp>
      <p:grpSp>
        <p:nvGrpSpPr>
          <p:cNvPr id="17" name="Gruppieren 16"/>
          <p:cNvGrpSpPr/>
          <p:nvPr/>
        </p:nvGrpSpPr>
        <p:grpSpPr>
          <a:xfrm>
            <a:off x="4834493" y="1252975"/>
            <a:ext cx="1093782" cy="1761200"/>
            <a:chOff x="4853951" y="904875"/>
            <a:chExt cx="1093782" cy="1761200"/>
          </a:xfrm>
        </p:grpSpPr>
        <p:pic>
          <p:nvPicPr>
            <p:cNvPr id="8194" name="Picture 2" descr="Bildergebnis für jenkins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3951" y="1152517"/>
              <a:ext cx="1093782" cy="1513558"/>
            </a:xfrm>
            <a:prstGeom prst="rect">
              <a:avLst/>
            </a:prstGeom>
            <a:noFill/>
            <a:extLst>
              <a:ext uri="{909E8E84-426E-40dd-AFC4-6F175D3DCCD1}">
                <a14:hiddenFill xmlns:a14="http://schemas.microsoft.com/office/drawing/2010/main" xmlns="">
                  <a:solidFill>
                    <a:srgbClr val="FFFFFF"/>
                  </a:solidFill>
                </a14:hiddenFill>
              </a:ext>
            </a:extLst>
          </p:spPr>
        </p:pic>
        <p:sp>
          <p:nvSpPr>
            <p:cNvPr id="102" name="Textfeld 101"/>
            <p:cNvSpPr txBox="1"/>
            <p:nvPr/>
          </p:nvSpPr>
          <p:spPr bwMode="gray">
            <a:xfrm>
              <a:off x="4981575" y="904875"/>
              <a:ext cx="914400" cy="914400"/>
            </a:xfrm>
            <a:prstGeom prst="rect">
              <a:avLst/>
            </a:prstGeom>
            <a:noFill/>
            <a:extLst>
              <a:ext uri="{909E8E84-426E-40dd-AFC4-6F175D3DCCD1}">
                <a14:hiddenFill xmlns:a14="http://schemas.microsoft.com/office/drawing/2010/main" xmlns="">
                  <a:solidFill>
                    <a:srgbClr val="FFFFFF"/>
                  </a:solidFill>
                </a14:hiddenFill>
              </a:ext>
            </a:extLst>
          </p:spPr>
          <p:txBody>
            <a:bodyPr vert="horz" wrap="none" lIns="0" tIns="0" rIns="0" bIns="0" rtlCol="0" anchor="t">
              <a:noAutofit/>
            </a:bodyPr>
            <a:lstStyle/>
            <a:p>
              <a:pPr algn="ctr">
                <a:spcBef>
                  <a:spcPts val="600"/>
                </a:spcBef>
                <a:buClr>
                  <a:srgbClr val="44546A"/>
                </a:buClr>
              </a:pPr>
              <a:r>
                <a:rPr lang="de-DE" sz="1600" dirty="0">
                  <a:solidFill>
                    <a:prstClr val="black"/>
                  </a:solidFill>
                </a:rPr>
                <a:t>Jenkins</a:t>
              </a:r>
            </a:p>
          </p:txBody>
        </p:sp>
      </p:grpSp>
      <p:pic>
        <p:nvPicPr>
          <p:cNvPr id="8204" name="Picture 12" descr="Bildergebnis für apache mav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19886" y="4442615"/>
            <a:ext cx="1422168" cy="49301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 name="Gruppieren 6"/>
          <p:cNvGrpSpPr/>
          <p:nvPr/>
        </p:nvGrpSpPr>
        <p:grpSpPr>
          <a:xfrm>
            <a:off x="2279440" y="2824810"/>
            <a:ext cx="2555053" cy="1617805"/>
            <a:chOff x="2298898" y="2476710"/>
            <a:chExt cx="2555053" cy="1617805"/>
          </a:xfrm>
        </p:grpSpPr>
        <p:sp>
          <p:nvSpPr>
            <p:cNvPr id="57" name="Textfeld 182"/>
            <p:cNvSpPr txBox="1"/>
            <p:nvPr/>
          </p:nvSpPr>
          <p:spPr>
            <a:xfrm>
              <a:off x="2298898" y="3362774"/>
              <a:ext cx="1081515" cy="584775"/>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prstClr val="black"/>
                  </a:solidFill>
                </a:rPr>
                <a:t>Build, </a:t>
              </a:r>
            </a:p>
            <a:p>
              <a:pPr algn="ctr"/>
              <a:r>
                <a:rPr lang="en-US" sz="1600" dirty="0">
                  <a:solidFill>
                    <a:prstClr val="black"/>
                  </a:solidFill>
                </a:rPr>
                <a:t>Unit Tests</a:t>
              </a:r>
            </a:p>
          </p:txBody>
        </p:sp>
        <p:cxnSp>
          <p:nvCxnSpPr>
            <p:cNvPr id="104" name="Gerade Verbindung mit Pfeil 103"/>
            <p:cNvCxnSpPr/>
            <p:nvPr/>
          </p:nvCxnSpPr>
          <p:spPr>
            <a:xfrm flipH="1">
              <a:off x="3178210" y="2476710"/>
              <a:ext cx="1675741" cy="161780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Ellipse 114"/>
            <p:cNvSpPr/>
            <p:nvPr/>
          </p:nvSpPr>
          <p:spPr>
            <a:xfrm>
              <a:off x="3184419" y="3175684"/>
              <a:ext cx="387630" cy="4162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prstClr val="black"/>
                  </a:solidFill>
                </a:rPr>
                <a:t>4</a:t>
              </a:r>
            </a:p>
          </p:txBody>
        </p:sp>
      </p:grpSp>
      <p:sp>
        <p:nvSpPr>
          <p:cNvPr id="132" name="Rechteck 131"/>
          <p:cNvSpPr/>
          <p:nvPr/>
        </p:nvSpPr>
        <p:spPr>
          <a:xfrm>
            <a:off x="9895746" y="3413919"/>
            <a:ext cx="1686246" cy="685796"/>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spcBef>
                <a:spcPts val="600"/>
              </a:spcBef>
              <a:buClr>
                <a:srgbClr val="4472C4"/>
              </a:buClr>
            </a:pPr>
            <a:r>
              <a:rPr lang="de-DE" sz="1600" dirty="0">
                <a:solidFill>
                  <a:prstClr val="black"/>
                </a:solidFill>
              </a:rPr>
              <a:t>PROD</a:t>
            </a:r>
          </a:p>
        </p:txBody>
      </p:sp>
      <p:grpSp>
        <p:nvGrpSpPr>
          <p:cNvPr id="8192" name="Gruppieren 8191"/>
          <p:cNvGrpSpPr/>
          <p:nvPr/>
        </p:nvGrpSpPr>
        <p:grpSpPr>
          <a:xfrm>
            <a:off x="709416" y="1603160"/>
            <a:ext cx="1041874" cy="1100101"/>
            <a:chOff x="283726" y="812024"/>
            <a:chExt cx="1041874" cy="1100101"/>
          </a:xfrm>
        </p:grpSpPr>
        <p:sp>
          <p:nvSpPr>
            <p:cNvPr id="139" name="Flussdiagramm: Magnetplattenspeicher 138"/>
            <p:cNvSpPr/>
            <p:nvPr/>
          </p:nvSpPr>
          <p:spPr>
            <a:xfrm>
              <a:off x="283726" y="812024"/>
              <a:ext cx="1041874" cy="1100101"/>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n-US" sz="1000" b="1" dirty="0">
                  <a:solidFill>
                    <a:prstClr val="white"/>
                  </a:solidFill>
                  <a:latin typeface="Arial" pitchFamily="34" charset="0"/>
                  <a:cs typeface="Arial" pitchFamily="34" charset="0"/>
                </a:rPr>
                <a:t>SCM</a:t>
              </a:r>
            </a:p>
          </p:txBody>
        </p:sp>
        <p:pic>
          <p:nvPicPr>
            <p:cNvPr id="69" name="Picture 2" descr="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9111" y="1476375"/>
              <a:ext cx="716214" cy="29935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 name="Gruppieren 9"/>
          <p:cNvGrpSpPr/>
          <p:nvPr/>
        </p:nvGrpSpPr>
        <p:grpSpPr>
          <a:xfrm>
            <a:off x="3246518" y="3014175"/>
            <a:ext cx="1715599" cy="2375660"/>
            <a:chOff x="3265976" y="2666075"/>
            <a:chExt cx="1715599" cy="2375660"/>
          </a:xfrm>
        </p:grpSpPr>
        <p:cxnSp>
          <p:nvCxnSpPr>
            <p:cNvPr id="110" name="Gerade Verbindung mit Pfeil 109"/>
            <p:cNvCxnSpPr/>
            <p:nvPr/>
          </p:nvCxnSpPr>
          <p:spPr>
            <a:xfrm flipH="1">
              <a:off x="3265976" y="2666075"/>
              <a:ext cx="1715599" cy="237566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8" name="Ellipse 117"/>
            <p:cNvSpPr/>
            <p:nvPr/>
          </p:nvSpPr>
          <p:spPr>
            <a:xfrm>
              <a:off x="4123775" y="3773430"/>
              <a:ext cx="387630" cy="4162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prstClr val="black"/>
                  </a:solidFill>
                </a:rPr>
                <a:t>5</a:t>
              </a:r>
            </a:p>
          </p:txBody>
        </p:sp>
        <p:sp>
          <p:nvSpPr>
            <p:cNvPr id="152" name="Textfeld 182"/>
            <p:cNvSpPr txBox="1"/>
            <p:nvPr/>
          </p:nvSpPr>
          <p:spPr>
            <a:xfrm>
              <a:off x="3844626" y="4331499"/>
              <a:ext cx="982833" cy="338554"/>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prstClr val="black"/>
                  </a:solidFill>
                </a:rPr>
                <a:t>Rest API</a:t>
              </a:r>
            </a:p>
          </p:txBody>
        </p:sp>
      </p:grpSp>
      <p:grpSp>
        <p:nvGrpSpPr>
          <p:cNvPr id="11" name="Gruppieren 10"/>
          <p:cNvGrpSpPr/>
          <p:nvPr/>
        </p:nvGrpSpPr>
        <p:grpSpPr>
          <a:xfrm>
            <a:off x="5285967" y="3202899"/>
            <a:ext cx="893224" cy="2437202"/>
            <a:chOff x="5305425" y="2854799"/>
            <a:chExt cx="893224" cy="2437202"/>
          </a:xfrm>
        </p:grpSpPr>
        <p:cxnSp>
          <p:nvCxnSpPr>
            <p:cNvPr id="113" name="Gerade Verbindung mit Pfeil 112"/>
            <p:cNvCxnSpPr/>
            <p:nvPr/>
          </p:nvCxnSpPr>
          <p:spPr>
            <a:xfrm>
              <a:off x="5305425" y="2854799"/>
              <a:ext cx="0" cy="2437202"/>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Ellipse 121"/>
            <p:cNvSpPr/>
            <p:nvPr/>
          </p:nvSpPr>
          <p:spPr>
            <a:xfrm>
              <a:off x="5593503" y="4023367"/>
              <a:ext cx="387630" cy="4162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prstClr val="black"/>
                  </a:solidFill>
                </a:rPr>
                <a:t>6</a:t>
              </a:r>
            </a:p>
          </p:txBody>
        </p:sp>
        <p:sp>
          <p:nvSpPr>
            <p:cNvPr id="155" name="Textfeld 182"/>
            <p:cNvSpPr txBox="1"/>
            <p:nvPr/>
          </p:nvSpPr>
          <p:spPr>
            <a:xfrm>
              <a:off x="5375988" y="4500776"/>
              <a:ext cx="822661" cy="584775"/>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prstClr val="black"/>
                  </a:solidFill>
                </a:rPr>
                <a:t>Code</a:t>
              </a:r>
            </a:p>
            <a:p>
              <a:pPr algn="ctr"/>
              <a:r>
                <a:rPr lang="en-US" sz="1600" dirty="0">
                  <a:solidFill>
                    <a:prstClr val="black"/>
                  </a:solidFill>
                </a:rPr>
                <a:t>Quality</a:t>
              </a:r>
            </a:p>
          </p:txBody>
        </p:sp>
      </p:grpSp>
      <p:grpSp>
        <p:nvGrpSpPr>
          <p:cNvPr id="12" name="Gruppieren 11"/>
          <p:cNvGrpSpPr/>
          <p:nvPr/>
        </p:nvGrpSpPr>
        <p:grpSpPr>
          <a:xfrm>
            <a:off x="5767860" y="3222874"/>
            <a:ext cx="2063627" cy="2441439"/>
            <a:chOff x="5787318" y="2874774"/>
            <a:chExt cx="2063627" cy="2441439"/>
          </a:xfrm>
        </p:grpSpPr>
        <p:cxnSp>
          <p:nvCxnSpPr>
            <p:cNvPr id="116" name="Gerade Verbindung mit Pfeil 115"/>
            <p:cNvCxnSpPr/>
            <p:nvPr/>
          </p:nvCxnSpPr>
          <p:spPr>
            <a:xfrm>
              <a:off x="5787318" y="2874774"/>
              <a:ext cx="1486300" cy="230989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6692173" y="4899966"/>
              <a:ext cx="387630" cy="4162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prstClr val="black"/>
                  </a:solidFill>
                </a:rPr>
                <a:t>7</a:t>
              </a:r>
            </a:p>
          </p:txBody>
        </p:sp>
        <p:sp>
          <p:nvSpPr>
            <p:cNvPr id="157" name="Textfeld 182"/>
            <p:cNvSpPr txBox="1"/>
            <p:nvPr/>
          </p:nvSpPr>
          <p:spPr>
            <a:xfrm>
              <a:off x="6924088" y="4278940"/>
              <a:ext cx="926857" cy="584775"/>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prstClr val="black"/>
                  </a:solidFill>
                </a:rPr>
                <a:t>Archive</a:t>
              </a:r>
            </a:p>
            <a:p>
              <a:pPr algn="ctr"/>
              <a:r>
                <a:rPr lang="en-US" sz="1600" dirty="0">
                  <a:solidFill>
                    <a:prstClr val="black"/>
                  </a:solidFill>
                </a:rPr>
                <a:t>Artifacts</a:t>
              </a:r>
            </a:p>
          </p:txBody>
        </p:sp>
      </p:grpSp>
      <p:grpSp>
        <p:nvGrpSpPr>
          <p:cNvPr id="13" name="Gruppieren 12"/>
          <p:cNvGrpSpPr/>
          <p:nvPr/>
        </p:nvGrpSpPr>
        <p:grpSpPr>
          <a:xfrm>
            <a:off x="5904684" y="3187185"/>
            <a:ext cx="2340180" cy="1415657"/>
            <a:chOff x="5924142" y="2839085"/>
            <a:chExt cx="2340180" cy="1415657"/>
          </a:xfrm>
        </p:grpSpPr>
        <p:cxnSp>
          <p:nvCxnSpPr>
            <p:cNvPr id="126" name="Gerade Verbindung mit Pfeil 125"/>
            <p:cNvCxnSpPr>
              <a:endCxn id="8202" idx="1"/>
            </p:cNvCxnSpPr>
            <p:nvPr/>
          </p:nvCxnSpPr>
          <p:spPr>
            <a:xfrm>
              <a:off x="5924142" y="2899875"/>
              <a:ext cx="2178383" cy="135486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8" name="Ellipse 127"/>
            <p:cNvSpPr/>
            <p:nvPr/>
          </p:nvSpPr>
          <p:spPr>
            <a:xfrm>
              <a:off x="7434740" y="3607120"/>
              <a:ext cx="387630" cy="4162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prstClr val="black"/>
                  </a:solidFill>
                </a:rPr>
                <a:t>8</a:t>
              </a:r>
            </a:p>
          </p:txBody>
        </p:sp>
        <p:sp>
          <p:nvSpPr>
            <p:cNvPr id="161" name="Textfeld 182"/>
            <p:cNvSpPr txBox="1"/>
            <p:nvPr/>
          </p:nvSpPr>
          <p:spPr>
            <a:xfrm>
              <a:off x="7202813" y="2839085"/>
              <a:ext cx="1061509" cy="584775"/>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prstClr val="black"/>
                  </a:solidFill>
                </a:rPr>
                <a:t>Setup CI</a:t>
              </a:r>
            </a:p>
            <a:p>
              <a:pPr algn="ctr"/>
              <a:r>
                <a:rPr lang="en-US" sz="1600" dirty="0">
                  <a:solidFill>
                    <a:prstClr val="black"/>
                  </a:solidFill>
                </a:rPr>
                <a:t>Database</a:t>
              </a:r>
            </a:p>
          </p:txBody>
        </p:sp>
      </p:grpSp>
      <p:grpSp>
        <p:nvGrpSpPr>
          <p:cNvPr id="14" name="Gruppieren 13"/>
          <p:cNvGrpSpPr/>
          <p:nvPr/>
        </p:nvGrpSpPr>
        <p:grpSpPr>
          <a:xfrm>
            <a:off x="6159733" y="1175221"/>
            <a:ext cx="3583934" cy="932892"/>
            <a:chOff x="6179191" y="827121"/>
            <a:chExt cx="3583934" cy="932892"/>
          </a:xfrm>
        </p:grpSpPr>
        <p:cxnSp>
          <p:nvCxnSpPr>
            <p:cNvPr id="120" name="Gerade Verbindung mit Pfeil 119"/>
            <p:cNvCxnSpPr/>
            <p:nvPr/>
          </p:nvCxnSpPr>
          <p:spPr>
            <a:xfrm flipV="1">
              <a:off x="6179191" y="962021"/>
              <a:ext cx="3583934" cy="797992"/>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7454466" y="827121"/>
              <a:ext cx="387630" cy="4162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prstClr val="black"/>
                  </a:solidFill>
                </a:rPr>
                <a:t>9</a:t>
              </a:r>
            </a:p>
          </p:txBody>
        </p:sp>
        <p:sp>
          <p:nvSpPr>
            <p:cNvPr id="167" name="Textfeld 182"/>
            <p:cNvSpPr txBox="1"/>
            <p:nvPr/>
          </p:nvSpPr>
          <p:spPr>
            <a:xfrm>
              <a:off x="7798792" y="860129"/>
              <a:ext cx="1266693" cy="338554"/>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prstClr val="black"/>
                  </a:solidFill>
                </a:rPr>
                <a:t>Build Image</a:t>
              </a:r>
            </a:p>
          </p:txBody>
        </p:sp>
      </p:grpSp>
      <p:grpSp>
        <p:nvGrpSpPr>
          <p:cNvPr id="15" name="Gruppieren 14"/>
          <p:cNvGrpSpPr/>
          <p:nvPr/>
        </p:nvGrpSpPr>
        <p:grpSpPr>
          <a:xfrm>
            <a:off x="6076983" y="1648675"/>
            <a:ext cx="3666684" cy="1257156"/>
            <a:chOff x="6096441" y="1300575"/>
            <a:chExt cx="3666684" cy="1257156"/>
          </a:xfrm>
        </p:grpSpPr>
        <p:cxnSp>
          <p:nvCxnSpPr>
            <p:cNvPr id="134" name="Gerade Verbindung mit Pfeil 133"/>
            <p:cNvCxnSpPr/>
            <p:nvPr/>
          </p:nvCxnSpPr>
          <p:spPr>
            <a:xfrm>
              <a:off x="6096441" y="2355161"/>
              <a:ext cx="3666684" cy="20257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Ellipse 135"/>
            <p:cNvSpPr/>
            <p:nvPr/>
          </p:nvSpPr>
          <p:spPr>
            <a:xfrm>
              <a:off x="8938762" y="1300575"/>
              <a:ext cx="522413" cy="49366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sz="1400" dirty="0">
                  <a:solidFill>
                    <a:prstClr val="black"/>
                  </a:solidFill>
                </a:rPr>
                <a:t>10</a:t>
              </a:r>
            </a:p>
          </p:txBody>
        </p:sp>
        <p:sp>
          <p:nvSpPr>
            <p:cNvPr id="169" name="Textfeld 182"/>
            <p:cNvSpPr txBox="1"/>
            <p:nvPr/>
          </p:nvSpPr>
          <p:spPr>
            <a:xfrm>
              <a:off x="8121983" y="1354307"/>
              <a:ext cx="906231" cy="338554"/>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prstClr val="black"/>
                  </a:solidFill>
                </a:rPr>
                <a:t>Deploy</a:t>
              </a:r>
            </a:p>
          </p:txBody>
        </p:sp>
      </p:grpSp>
      <p:grpSp>
        <p:nvGrpSpPr>
          <p:cNvPr id="16" name="Gruppieren 15"/>
          <p:cNvGrpSpPr/>
          <p:nvPr/>
        </p:nvGrpSpPr>
        <p:grpSpPr>
          <a:xfrm>
            <a:off x="6260751" y="2108113"/>
            <a:ext cx="3482916" cy="834646"/>
            <a:chOff x="6280209" y="1760013"/>
            <a:chExt cx="3482916" cy="834646"/>
          </a:xfrm>
        </p:grpSpPr>
        <p:cxnSp>
          <p:nvCxnSpPr>
            <p:cNvPr id="172" name="Gerade Verbindung mit Pfeil 171"/>
            <p:cNvCxnSpPr/>
            <p:nvPr/>
          </p:nvCxnSpPr>
          <p:spPr>
            <a:xfrm flipV="1">
              <a:off x="6280209" y="1760013"/>
              <a:ext cx="3482916" cy="250062"/>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4" name="Ellipse 173"/>
            <p:cNvSpPr/>
            <p:nvPr/>
          </p:nvSpPr>
          <p:spPr>
            <a:xfrm>
              <a:off x="8102524" y="2041367"/>
              <a:ext cx="540615" cy="5163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sz="1400" dirty="0">
                  <a:solidFill>
                    <a:prstClr val="black"/>
                  </a:solidFill>
                </a:rPr>
                <a:t>11</a:t>
              </a:r>
            </a:p>
          </p:txBody>
        </p:sp>
        <p:sp>
          <p:nvSpPr>
            <p:cNvPr id="175" name="Textfeld 182"/>
            <p:cNvSpPr txBox="1"/>
            <p:nvPr/>
          </p:nvSpPr>
          <p:spPr>
            <a:xfrm>
              <a:off x="8488676" y="2009884"/>
              <a:ext cx="906231" cy="58477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prstClr val="black"/>
                  </a:solidFill>
                </a:rPr>
                <a:t>System Tests</a:t>
              </a:r>
            </a:p>
          </p:txBody>
        </p:sp>
      </p:grpSp>
      <p:cxnSp>
        <p:nvCxnSpPr>
          <p:cNvPr id="135" name="Gerade Verbindung mit Pfeil 134"/>
          <p:cNvCxnSpPr>
            <a:stCxn id="75" idx="2"/>
            <a:endCxn id="87" idx="0"/>
          </p:cNvCxnSpPr>
          <p:nvPr/>
        </p:nvCxnSpPr>
        <p:spPr>
          <a:xfrm>
            <a:off x="10418665" y="1481575"/>
            <a:ext cx="450669" cy="559386"/>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266" name="Picture 2" descr="Ähnliches Fot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65894" y="485828"/>
            <a:ext cx="1648586" cy="824293"/>
          </a:xfrm>
          <a:prstGeom prst="rect">
            <a:avLst/>
          </a:prstGeom>
          <a:noFill/>
          <a:extLst>
            <a:ext uri="{909E8E84-426E-40dd-AFC4-6F175D3DCCD1}">
              <a14:hiddenFill xmlns:a14="http://schemas.microsoft.com/office/drawing/2010/main" xmlns="">
                <a:solidFill>
                  <a:srgbClr val="FFFFFF"/>
                </a:solidFill>
              </a14:hiddenFill>
            </a:ext>
          </a:extLst>
        </p:spPr>
      </p:pic>
      <p:sp>
        <p:nvSpPr>
          <p:cNvPr id="81" name="Textfeld 80"/>
          <p:cNvSpPr txBox="1"/>
          <p:nvPr/>
        </p:nvSpPr>
        <p:spPr bwMode="gray">
          <a:xfrm>
            <a:off x="7460181" y="5942306"/>
            <a:ext cx="914400" cy="457200"/>
          </a:xfrm>
          <a:prstGeom prst="rect">
            <a:avLst/>
          </a:prstGeom>
          <a:noFill/>
          <a:extLst>
            <a:ext uri="{909E8E84-426E-40dd-AFC4-6F175D3DCCD1}">
              <a14:hiddenFill xmlns:a14="http://schemas.microsoft.com/office/drawing/2010/main" xmlns="">
                <a:solidFill>
                  <a:srgbClr val="FFFFFF"/>
                </a:solidFill>
              </a14:hiddenFill>
            </a:ext>
          </a:extLst>
        </p:spPr>
        <p:txBody>
          <a:bodyPr vert="horz" wrap="none" lIns="0" tIns="0" rIns="0" bIns="0" rtlCol="0" anchor="t">
            <a:noAutofit/>
          </a:bodyPr>
          <a:lstStyle/>
          <a:p>
            <a:pPr>
              <a:spcBef>
                <a:spcPts val="600"/>
              </a:spcBef>
              <a:buClr>
                <a:srgbClr val="44546A"/>
              </a:buClr>
            </a:pPr>
            <a:r>
              <a:rPr lang="de-DE" sz="1600" dirty="0" err="1">
                <a:solidFill>
                  <a:prstClr val="black"/>
                </a:solidFill>
              </a:rPr>
              <a:t>Artifactory</a:t>
            </a:r>
            <a:endParaRPr lang="de-DE" sz="1600" dirty="0">
              <a:solidFill>
                <a:prstClr val="black"/>
              </a:solidFill>
            </a:endParaRPr>
          </a:p>
        </p:txBody>
      </p:sp>
      <p:pic>
        <p:nvPicPr>
          <p:cNvPr id="86" name="图片 1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100" name="文本框 137"/>
          <p:cNvSpPr txBox="1"/>
          <p:nvPr/>
        </p:nvSpPr>
        <p:spPr>
          <a:xfrm>
            <a:off x="9812729" y="6459634"/>
            <a:ext cx="2020105" cy="261610"/>
          </a:xfrm>
          <a:prstGeom prst="rect">
            <a:avLst/>
          </a:prstGeom>
          <a:noFill/>
        </p:spPr>
        <p:txBody>
          <a:bodyPr wrap="none" rtlCol="0">
            <a:spAutoFit/>
          </a:bodyPr>
          <a:lstStyle/>
          <a:p>
            <a:r>
              <a:rPr kumimoji="1" lang="de-DE" altLang="zh-CN" sz="1100" dirty="0">
                <a:solidFill>
                  <a:prstClr val="black">
                    <a:lumMod val="65000"/>
                    <a:lumOff val="35000"/>
                  </a:prstClr>
                </a:solidFill>
              </a:rPr>
              <a:t>©</a:t>
            </a:r>
            <a:r>
              <a:rPr kumimoji="1" lang="en-US" altLang="zh-CN" sz="1100" dirty="0">
                <a:solidFill>
                  <a:prstClr val="black">
                    <a:lumMod val="65000"/>
                    <a:lumOff val="35000"/>
                  </a:prstClr>
                </a:solidFill>
              </a:rPr>
              <a:t>2019</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NTT</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DATA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China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Co.Ltd.</a:t>
            </a:r>
            <a:endParaRPr kumimoji="1" lang="de-DE" altLang="zh-CN" sz="1100" dirty="0">
              <a:solidFill>
                <a:prstClr val="black">
                  <a:lumMod val="65000"/>
                  <a:lumOff val="35000"/>
                </a:prstClr>
              </a:solidFill>
            </a:endParaRPr>
          </a:p>
        </p:txBody>
      </p:sp>
      <p:sp>
        <p:nvSpPr>
          <p:cNvPr id="111" name="矩形 131"/>
          <p:cNvSpPr/>
          <p:nvPr/>
        </p:nvSpPr>
        <p:spPr>
          <a:xfrm>
            <a:off x="759178" y="153756"/>
            <a:ext cx="3587842"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NTT Platform</a:t>
            </a:r>
            <a:r>
              <a:rPr lang="zh-CN" altLang="en-US" sz="2400" dirty="0" smtClean="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Build Pipeline</a:t>
            </a:r>
          </a:p>
        </p:txBody>
      </p:sp>
      <p:sp>
        <p:nvSpPr>
          <p:cNvPr id="112"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4"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7" name="文本框 135"/>
          <p:cNvSpPr txBox="1"/>
          <p:nvPr/>
        </p:nvSpPr>
        <p:spPr>
          <a:xfrm>
            <a:off x="748027" y="542266"/>
            <a:ext cx="1949573" cy="261610"/>
          </a:xfrm>
          <a:prstGeom prst="rect">
            <a:avLst/>
          </a:prstGeom>
          <a:noFill/>
        </p:spPr>
        <p:txBody>
          <a:bodyPr wrap="none" rtlCol="0">
            <a:spAutoFit/>
          </a:bodyPr>
          <a:lstStyle/>
          <a:p>
            <a:r>
              <a:rPr kumimoji="1" lang="de-DE" altLang="zh-CN" sz="1100" dirty="0">
                <a:solidFill>
                  <a:prstClr val="white">
                    <a:lumMod val="50000"/>
                  </a:prstClr>
                </a:solidFill>
              </a:rPr>
              <a:t>NTT platform DevOps platform</a:t>
            </a:r>
          </a:p>
        </p:txBody>
      </p:sp>
    </p:spTree>
    <p:extLst>
      <p:ext uri="{BB962C8B-B14F-4D97-AF65-F5344CB8AC3E}">
        <p14:creationId xmlns:p14="http://schemas.microsoft.com/office/powerpoint/2010/main" val="41657484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矩形 131"/>
          <p:cNvSpPr/>
          <p:nvPr/>
        </p:nvSpPr>
        <p:spPr>
          <a:xfrm>
            <a:off x="759178" y="153756"/>
            <a:ext cx="5330305" cy="461665"/>
          </a:xfrm>
          <a:prstGeom prst="rect">
            <a:avLst/>
          </a:prstGeom>
        </p:spPr>
        <p:txBody>
          <a:bodyPr wrap="none">
            <a:spAutoFit/>
          </a:bodyPr>
          <a:lstStyle/>
          <a:p>
            <a:r>
              <a:rPr lang="en-US" altLang="zh-CN" sz="2400" dirty="0">
                <a:solidFill>
                  <a:srgbClr val="4473C4"/>
                </a:solidFill>
                <a:latin typeface="Impact" charset="0"/>
                <a:ea typeface="Impact" charset="0"/>
                <a:cs typeface="Impact" charset="0"/>
                <a:sym typeface="Segoe UI" panose="020B0502040204020203" pitchFamily="34" charset="0"/>
              </a:rPr>
              <a:t>X-Batch</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Monitoring</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And</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Logging</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a:solidFill>
                  <a:srgbClr val="4473C4"/>
                </a:solidFill>
                <a:latin typeface="Impact" charset="0"/>
                <a:ea typeface="Impact" charset="0"/>
                <a:cs typeface="Impact" charset="0"/>
                <a:sym typeface="Segoe UI" panose="020B0502040204020203" pitchFamily="34" charset="0"/>
              </a:rPr>
              <a:t>Platform</a:t>
            </a:r>
          </a:p>
        </p:txBody>
      </p:sp>
      <p:sp>
        <p:nvSpPr>
          <p:cNvPr id="133"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4"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6" name="文本框 135"/>
          <p:cNvSpPr txBox="1"/>
          <p:nvPr/>
        </p:nvSpPr>
        <p:spPr>
          <a:xfrm>
            <a:off x="160266" y="891549"/>
            <a:ext cx="7066044" cy="523220"/>
          </a:xfrm>
          <a:prstGeom prst="rect">
            <a:avLst/>
          </a:prstGeom>
          <a:noFill/>
        </p:spPr>
        <p:txBody>
          <a:bodyPr wrap="square" rtlCol="0">
            <a:spAutoFit/>
          </a:bodyPr>
          <a:lstStyle/>
          <a:p>
            <a:r>
              <a:rPr lang="en-US" sz="1400" dirty="0">
                <a:solidFill>
                  <a:prstClr val="black"/>
                </a:solidFill>
              </a:rPr>
              <a:t>Monitoring can be done using open-source tools like Prometheus in combination with </a:t>
            </a:r>
            <a:r>
              <a:rPr lang="en-US" sz="1400" dirty="0" err="1">
                <a:solidFill>
                  <a:prstClr val="black"/>
                </a:solidFill>
              </a:rPr>
              <a:t>Grafana</a:t>
            </a:r>
            <a:r>
              <a:rPr lang="en-US" sz="1400" dirty="0">
                <a:solidFill>
                  <a:prstClr val="black"/>
                </a:solidFill>
              </a:rPr>
              <a:t> by creating gauge and matrices, Kubernetes/</a:t>
            </a:r>
            <a:r>
              <a:rPr lang="en-US" sz="1400" dirty="0" err="1">
                <a:solidFill>
                  <a:prstClr val="black"/>
                </a:solidFill>
              </a:rPr>
              <a:t>OpensShift</a:t>
            </a:r>
            <a:r>
              <a:rPr lang="en-US" sz="1400" dirty="0">
                <a:solidFill>
                  <a:prstClr val="black"/>
                </a:solidFill>
              </a:rPr>
              <a:t>, </a:t>
            </a:r>
            <a:r>
              <a:rPr lang="en-US" sz="1400" dirty="0" err="1">
                <a:solidFill>
                  <a:prstClr val="black"/>
                </a:solidFill>
              </a:rPr>
              <a:t>Apigee</a:t>
            </a:r>
            <a:r>
              <a:rPr lang="en-US" sz="1400" dirty="0">
                <a:solidFill>
                  <a:prstClr val="black"/>
                </a:solidFill>
              </a:rPr>
              <a:t>, combined with </a:t>
            </a:r>
            <a:r>
              <a:rPr lang="en-US" sz="1400" dirty="0" err="1">
                <a:solidFill>
                  <a:prstClr val="black"/>
                </a:solidFill>
              </a:rPr>
              <a:t>Grafana</a:t>
            </a:r>
            <a:r>
              <a:rPr lang="en-US" sz="1400" dirty="0">
                <a:solidFill>
                  <a:prstClr val="black"/>
                </a:solidFill>
              </a:rPr>
              <a:t>.</a:t>
            </a:r>
            <a:endParaRPr kumimoji="1" lang="de-DE" altLang="zh-CN" sz="1400" dirty="0">
              <a:solidFill>
                <a:prstClr val="white">
                  <a:lumMod val="50000"/>
                </a:prstClr>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327" y="1778747"/>
            <a:ext cx="6943381" cy="43781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920" y="122407"/>
            <a:ext cx="4245429" cy="31840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1686" y="3265351"/>
            <a:ext cx="4272643" cy="2891545"/>
          </a:xfrm>
          <a:prstGeom prst="rect">
            <a:avLst/>
          </a:prstGeom>
        </p:spPr>
      </p:pic>
      <p:sp>
        <p:nvSpPr>
          <p:cNvPr id="11" name="文本框 135"/>
          <p:cNvSpPr txBox="1"/>
          <p:nvPr/>
        </p:nvSpPr>
        <p:spPr>
          <a:xfrm>
            <a:off x="748027" y="542266"/>
            <a:ext cx="1555234" cy="261610"/>
          </a:xfrm>
          <a:prstGeom prst="rect">
            <a:avLst/>
          </a:prstGeom>
          <a:noFill/>
        </p:spPr>
        <p:txBody>
          <a:bodyPr wrap="none" rtlCol="0">
            <a:spAutoFit/>
          </a:bodyPr>
          <a:lstStyle/>
          <a:p>
            <a:r>
              <a:rPr kumimoji="1" lang="en-US" altLang="zh-CN" sz="1100" dirty="0">
                <a:solidFill>
                  <a:prstClr val="white">
                    <a:lumMod val="50000"/>
                  </a:prstClr>
                </a:solidFill>
              </a:rPr>
              <a:t>Monitoring</a:t>
            </a:r>
            <a:r>
              <a:rPr kumimoji="1" lang="zh-CN" altLang="en-US" sz="1100" dirty="0">
                <a:solidFill>
                  <a:prstClr val="white">
                    <a:lumMod val="50000"/>
                  </a:prstClr>
                </a:solidFill>
              </a:rPr>
              <a:t> </a:t>
            </a:r>
            <a:r>
              <a:rPr kumimoji="1" lang="en-US" altLang="zh-CN" sz="1100" dirty="0">
                <a:solidFill>
                  <a:prstClr val="white">
                    <a:lumMod val="50000"/>
                  </a:prstClr>
                </a:solidFill>
              </a:rPr>
              <a:t>And</a:t>
            </a:r>
            <a:r>
              <a:rPr kumimoji="1" lang="zh-CN" altLang="en-US" sz="1100" dirty="0">
                <a:solidFill>
                  <a:prstClr val="white">
                    <a:lumMod val="50000"/>
                  </a:prstClr>
                </a:solidFill>
              </a:rPr>
              <a:t> </a:t>
            </a:r>
            <a:r>
              <a:rPr kumimoji="1" lang="en-US" altLang="zh-CN" sz="1100" dirty="0">
                <a:solidFill>
                  <a:prstClr val="white">
                    <a:lumMod val="50000"/>
                  </a:prstClr>
                </a:solidFill>
              </a:rPr>
              <a:t>Logging</a:t>
            </a:r>
            <a:endParaRPr kumimoji="1" lang="de-DE" altLang="zh-CN" sz="1100" dirty="0">
              <a:solidFill>
                <a:prstClr val="white">
                  <a:lumMod val="50000"/>
                </a:prstClr>
              </a:solidFill>
            </a:endParaRPr>
          </a:p>
        </p:txBody>
      </p:sp>
      <p:grpSp>
        <p:nvGrpSpPr>
          <p:cNvPr id="12" name="组 11"/>
          <p:cNvGrpSpPr/>
          <p:nvPr/>
        </p:nvGrpSpPr>
        <p:grpSpPr>
          <a:xfrm>
            <a:off x="9059092" y="6459634"/>
            <a:ext cx="3063779" cy="261610"/>
            <a:chOff x="9059092" y="6459634"/>
            <a:chExt cx="3063779" cy="261610"/>
          </a:xfrm>
        </p:grpSpPr>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15" name="文本框 14"/>
            <p:cNvSpPr txBox="1"/>
            <p:nvPr/>
          </p:nvSpPr>
          <p:spPr>
            <a:xfrm>
              <a:off x="10104961" y="6459634"/>
              <a:ext cx="2017910" cy="261610"/>
            </a:xfrm>
            <a:prstGeom prst="rect">
              <a:avLst/>
            </a:prstGeom>
            <a:noFill/>
          </p:spPr>
          <p:txBody>
            <a:bodyPr wrap="square" rtlCol="0">
              <a:spAutoFit/>
            </a:bodyPr>
            <a:lstStyle/>
            <a:p>
              <a:r>
                <a:rPr kumimoji="1" lang="de-DE" altLang="zh-CN" sz="1100" dirty="0">
                  <a:solidFill>
                    <a:prstClr val="black">
                      <a:lumMod val="65000"/>
                      <a:lumOff val="35000"/>
                    </a:prstClr>
                  </a:solidFill>
                </a:rPr>
                <a:t>©</a:t>
              </a:r>
              <a:r>
                <a:rPr kumimoji="1" lang="en-US" altLang="zh-CN" sz="1100" dirty="0">
                  <a:solidFill>
                    <a:prstClr val="black">
                      <a:lumMod val="65000"/>
                      <a:lumOff val="35000"/>
                    </a:prstClr>
                  </a:solidFill>
                </a:rPr>
                <a:t>2019</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NTT</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DATA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China</a:t>
              </a:r>
              <a:r>
                <a:rPr kumimoji="1" lang="zh-CN" altLang="en-US" sz="1100" dirty="0">
                  <a:solidFill>
                    <a:prstClr val="black">
                      <a:lumMod val="65000"/>
                      <a:lumOff val="35000"/>
                    </a:prstClr>
                  </a:solidFill>
                </a:rPr>
                <a:t> </a:t>
              </a:r>
              <a:r>
                <a:rPr kumimoji="1" lang="en-US" altLang="zh-CN" sz="1100" dirty="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Tree>
    <p:extLst>
      <p:ext uri="{BB962C8B-B14F-4D97-AF65-F5344CB8AC3E}">
        <p14:creationId xmlns:p14="http://schemas.microsoft.com/office/powerpoint/2010/main" val="4125963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矩形 131"/>
          <p:cNvSpPr/>
          <p:nvPr/>
        </p:nvSpPr>
        <p:spPr>
          <a:xfrm>
            <a:off x="759178" y="153756"/>
            <a:ext cx="3206327"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Infrastructure Proposal</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133"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4"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6" name="文本框 135"/>
          <p:cNvSpPr txBox="1"/>
          <p:nvPr/>
        </p:nvSpPr>
        <p:spPr>
          <a:xfrm>
            <a:off x="160266" y="891549"/>
            <a:ext cx="11711944" cy="523220"/>
          </a:xfrm>
          <a:prstGeom prst="rect">
            <a:avLst/>
          </a:prstGeom>
          <a:noFill/>
        </p:spPr>
        <p:txBody>
          <a:bodyPr wrap="square" rtlCol="0">
            <a:spAutoFit/>
          </a:bodyPr>
          <a:lstStyle/>
          <a:p>
            <a:r>
              <a:rPr lang="en-US" sz="1400" dirty="0" smtClean="0">
                <a:solidFill>
                  <a:prstClr val="black"/>
                </a:solidFill>
              </a:rPr>
              <a:t>The table below lists the proposed infrastructure for an environment, e.g. INT environment, we suggest to use same infrastructure for INT / UAT / PROD environment.</a:t>
            </a:r>
            <a:endParaRPr kumimoji="1" lang="de-DE" altLang="zh-CN" sz="1400" dirty="0">
              <a:solidFill>
                <a:prstClr val="white">
                  <a:lumMod val="50000"/>
                </a:prstClr>
              </a:solidFill>
            </a:endParaRPr>
          </a:p>
        </p:txBody>
      </p:sp>
      <p:sp>
        <p:nvSpPr>
          <p:cNvPr id="11" name="文本框 135"/>
          <p:cNvSpPr txBox="1"/>
          <p:nvPr/>
        </p:nvSpPr>
        <p:spPr>
          <a:xfrm>
            <a:off x="748027" y="542266"/>
            <a:ext cx="1282723" cy="261610"/>
          </a:xfrm>
          <a:prstGeom prst="rect">
            <a:avLst/>
          </a:prstGeom>
          <a:noFill/>
        </p:spPr>
        <p:txBody>
          <a:bodyPr wrap="none" rtlCol="0">
            <a:spAutoFit/>
          </a:bodyPr>
          <a:lstStyle/>
          <a:p>
            <a:r>
              <a:rPr kumimoji="1" lang="en-US" altLang="zh-CN" sz="1100" dirty="0" smtClean="0">
                <a:solidFill>
                  <a:prstClr val="white">
                    <a:lumMod val="50000"/>
                  </a:prstClr>
                </a:solidFill>
              </a:rPr>
              <a:t>Hardware proposal</a:t>
            </a:r>
            <a:endParaRPr kumimoji="1" lang="de-DE" altLang="zh-CN" sz="1100" dirty="0">
              <a:solidFill>
                <a:prstClr val="white">
                  <a:lumMod val="50000"/>
                </a:prstClr>
              </a:solidFill>
            </a:endParaRPr>
          </a:p>
        </p:txBody>
      </p:sp>
      <p:grpSp>
        <p:nvGrpSpPr>
          <p:cNvPr id="12" name="组 11"/>
          <p:cNvGrpSpPr/>
          <p:nvPr/>
        </p:nvGrpSpPr>
        <p:grpSpPr>
          <a:xfrm>
            <a:off x="9059092" y="6459634"/>
            <a:ext cx="3063779" cy="261610"/>
            <a:chOff x="9059092" y="6459634"/>
            <a:chExt cx="3063779" cy="26161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15" name="文本框 14"/>
            <p:cNvSpPr txBox="1"/>
            <p:nvPr/>
          </p:nvSpPr>
          <p:spPr>
            <a:xfrm>
              <a:off x="10104961" y="6459634"/>
              <a:ext cx="2017910" cy="261610"/>
            </a:xfrm>
            <a:prstGeom prst="rect">
              <a:avLst/>
            </a:prstGeom>
            <a:noFill/>
          </p:spPr>
          <p:txBody>
            <a:bodyPr wrap="squar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graphicFrame>
        <p:nvGraphicFramePr>
          <p:cNvPr id="16" name="Content Placeholder 7"/>
          <p:cNvGraphicFramePr>
            <a:graphicFrameLocks/>
          </p:cNvGraphicFramePr>
          <p:nvPr>
            <p:extLst>
              <p:ext uri="{D42A27DB-BD31-4B8C-83A1-F6EECF244321}">
                <p14:modId xmlns:p14="http://schemas.microsoft.com/office/powerpoint/2010/main" val="1152096016"/>
              </p:ext>
            </p:extLst>
          </p:nvPr>
        </p:nvGraphicFramePr>
        <p:xfrm>
          <a:off x="355887" y="1519699"/>
          <a:ext cx="11348372" cy="4694295"/>
        </p:xfrm>
        <a:graphic>
          <a:graphicData uri="http://schemas.openxmlformats.org/drawingml/2006/table">
            <a:tbl>
              <a:tblPr/>
              <a:tblGrid>
                <a:gridCol w="1517883"/>
                <a:gridCol w="1349115"/>
                <a:gridCol w="4122295"/>
                <a:gridCol w="1499017"/>
                <a:gridCol w="2860062"/>
              </a:tblGrid>
              <a:tr h="3714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600" b="1" i="0" u="none" strike="noStrike" cap="none" normalizeH="0" baseline="0" dirty="0" smtClean="0">
                          <a:ln>
                            <a:noFill/>
                          </a:ln>
                          <a:solidFill>
                            <a:srgbClr val="F8F8F8"/>
                          </a:solidFill>
                          <a:effectLst/>
                          <a:latin typeface="+mn-lt"/>
                          <a:ea typeface="HGP創英角ｺﾞｼｯｸUB" charset="0"/>
                          <a:cs typeface="Arial" charset="0"/>
                        </a:rPr>
                        <a:t>Servers </a:t>
                      </a:r>
                      <a:endParaRPr kumimoji="1" lang="en-US" sz="1600" b="1" i="0" u="none" strike="noStrike" cap="none" normalizeH="0" baseline="0" dirty="0">
                        <a:ln>
                          <a:noFill/>
                        </a:ln>
                        <a:solidFill>
                          <a:srgbClr val="F8F8F8"/>
                        </a:solidFill>
                        <a:effectLst/>
                        <a:latin typeface="+mn-lt"/>
                        <a:ea typeface="HGP創英角ｺﾞｼｯｸUB" charset="0"/>
                        <a:cs typeface="Arial" charset="0"/>
                      </a:endParaRP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a:noFill/>
                    </a:lnT>
                    <a:lnB w="12700" cap="flat" cmpd="sng" algn="ctr">
                      <a:solidFill>
                        <a:srgbClr val="F8F8F8"/>
                      </a:solidFill>
                      <a:prstDash val="solid"/>
                      <a:round/>
                      <a:headEnd type="none" w="med" len="med"/>
                      <a:tailEnd type="none" w="med" len="med"/>
                    </a:lnB>
                    <a:lnTlToBr>
                      <a:noFill/>
                    </a:lnTlToBr>
                    <a:lnBlToTr>
                      <a:noFill/>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109538" algn="ctr" defTabSz="914400" rtl="0" eaLnBrk="1" fontAlgn="base" latinLnBrk="0" hangingPunct="1">
                        <a:lnSpc>
                          <a:spcPct val="100000"/>
                        </a:lnSpc>
                        <a:spcBef>
                          <a:spcPct val="0"/>
                        </a:spcBef>
                        <a:spcAft>
                          <a:spcPct val="0"/>
                        </a:spcAft>
                        <a:buClrTx/>
                        <a:buSzTx/>
                        <a:buFontTx/>
                        <a:buNone/>
                        <a:tabLst/>
                      </a:pPr>
                      <a:r>
                        <a:rPr kumimoji="1" lang="en-US" sz="1600" b="1" i="0" u="none" strike="noStrike" cap="none" normalizeH="0" baseline="0" dirty="0" smtClean="0">
                          <a:ln>
                            <a:noFill/>
                          </a:ln>
                          <a:solidFill>
                            <a:schemeClr val="tx1"/>
                          </a:solidFill>
                          <a:effectLst/>
                          <a:latin typeface="+mn-lt"/>
                          <a:ea typeface="HGP創英角ｺﾞｼｯｸUB" charset="0"/>
                          <a:cs typeface="Arial" charset="0"/>
                        </a:rPr>
                        <a:t>CPU Count</a:t>
                      </a:r>
                      <a:endParaRPr kumimoji="1" lang="en-US" sz="1600" b="1" i="0" u="none" strike="noStrike" cap="none" normalizeH="0" baseline="0" dirty="0">
                        <a:ln>
                          <a:noFill/>
                        </a:ln>
                        <a:solidFill>
                          <a:schemeClr val="tx1"/>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109538" algn="ctr" defTabSz="914400" rtl="0" eaLnBrk="1" fontAlgn="base" latinLnBrk="0" hangingPunct="1">
                        <a:lnSpc>
                          <a:spcPct val="100000"/>
                        </a:lnSpc>
                        <a:spcBef>
                          <a:spcPct val="0"/>
                        </a:spcBef>
                        <a:spcAft>
                          <a:spcPct val="0"/>
                        </a:spcAft>
                        <a:buClrTx/>
                        <a:buSzTx/>
                        <a:buFontTx/>
                        <a:buNone/>
                        <a:tabLst/>
                      </a:pPr>
                      <a:r>
                        <a:rPr kumimoji="1" lang="en-US" sz="1600" b="1" i="0" u="none" strike="noStrike" cap="none" normalizeH="0" baseline="0" dirty="0" smtClean="0">
                          <a:ln>
                            <a:noFill/>
                          </a:ln>
                          <a:solidFill>
                            <a:schemeClr val="tx1"/>
                          </a:solidFill>
                          <a:effectLst/>
                          <a:latin typeface="+mn-lt"/>
                          <a:ea typeface="HGP創英角ｺﾞｼｯｸUB" charset="0"/>
                          <a:cs typeface="Arial" charset="0"/>
                        </a:rPr>
                        <a:t>Model Name of CPU</a:t>
                      </a:r>
                      <a:endParaRPr kumimoji="1" lang="en-US" sz="1600" b="1" i="0" u="none" strike="noStrike" cap="none" normalizeH="0" baseline="0" dirty="0">
                        <a:ln>
                          <a:noFill/>
                        </a:ln>
                        <a:solidFill>
                          <a:schemeClr val="tx1"/>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109538" algn="ctr" defTabSz="914400" rtl="0" eaLnBrk="1" fontAlgn="base" latinLnBrk="0" hangingPunct="1">
                        <a:lnSpc>
                          <a:spcPct val="100000"/>
                        </a:lnSpc>
                        <a:spcBef>
                          <a:spcPct val="0"/>
                        </a:spcBef>
                        <a:spcAft>
                          <a:spcPct val="0"/>
                        </a:spcAft>
                        <a:buClrTx/>
                        <a:buSzTx/>
                        <a:buFontTx/>
                        <a:buNone/>
                        <a:tabLst/>
                      </a:pPr>
                      <a:r>
                        <a:rPr kumimoji="1" lang="en-US" sz="1600" b="1" i="0" u="none" strike="noStrike" cap="none" normalizeH="0" baseline="0" dirty="0" smtClean="0">
                          <a:ln>
                            <a:noFill/>
                          </a:ln>
                          <a:solidFill>
                            <a:schemeClr val="tx1"/>
                          </a:solidFill>
                          <a:effectLst/>
                          <a:latin typeface="+mn-lt"/>
                          <a:ea typeface="HGP創英角ｺﾞｼｯｸUB" charset="0"/>
                          <a:cs typeface="Arial" charset="0"/>
                        </a:rPr>
                        <a:t>Memory Size</a:t>
                      </a:r>
                      <a:endParaRPr kumimoji="1" lang="en-US" sz="1600" b="1" i="0" u="none" strike="noStrike" cap="none" normalizeH="0" baseline="0" dirty="0">
                        <a:ln>
                          <a:noFill/>
                        </a:ln>
                        <a:solidFill>
                          <a:schemeClr val="tx1"/>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0" marR="0" lvl="0" indent="109538" algn="ctr" defTabSz="914400" rtl="0" eaLnBrk="1" fontAlgn="base" latinLnBrk="0" hangingPunct="1">
                        <a:lnSpc>
                          <a:spcPct val="100000"/>
                        </a:lnSpc>
                        <a:spcBef>
                          <a:spcPct val="0"/>
                        </a:spcBef>
                        <a:spcAft>
                          <a:spcPct val="0"/>
                        </a:spcAft>
                        <a:buClrTx/>
                        <a:buSzTx/>
                        <a:buFontTx/>
                        <a:buNone/>
                        <a:tabLst/>
                      </a:pPr>
                      <a:r>
                        <a:rPr kumimoji="1" lang="en-US" sz="1600" b="1" i="0" u="none" strike="noStrike" cap="none" normalizeH="0" baseline="0" dirty="0" smtClean="0">
                          <a:ln>
                            <a:noFill/>
                          </a:ln>
                          <a:solidFill>
                            <a:schemeClr val="tx1"/>
                          </a:solidFill>
                          <a:effectLst/>
                          <a:latin typeface="+mn-lt"/>
                          <a:ea typeface="HGP創英角ｺﾞｼｯｸUB" charset="0"/>
                          <a:cs typeface="Arial" charset="0"/>
                        </a:rPr>
                        <a:t>Data Storage Size</a:t>
                      </a:r>
                      <a:endParaRPr kumimoji="1" lang="en-US" sz="1600" b="1" i="0" u="none" strike="noStrike" cap="none" normalizeH="0" baseline="0" dirty="0">
                        <a:ln>
                          <a:noFill/>
                        </a:ln>
                        <a:solidFill>
                          <a:schemeClr val="tx1"/>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accent1">
                        <a:lumMod val="20000"/>
                        <a:lumOff val="80000"/>
                      </a:schemeClr>
                    </a:solidFill>
                  </a:tcPr>
                </a:tc>
              </a:tr>
              <a:tr h="178282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600" b="1" i="0" u="none" strike="noStrike" cap="none" normalizeH="0" baseline="0" dirty="0" smtClean="0">
                          <a:ln>
                            <a:noFill/>
                          </a:ln>
                          <a:solidFill>
                            <a:srgbClr val="F8F8F8"/>
                          </a:solidFill>
                          <a:effectLst/>
                          <a:latin typeface="+mn-lt"/>
                          <a:ea typeface="HGP創英角ｺﾞｼｯｸUB" charset="0"/>
                          <a:cs typeface="Arial" charset="0"/>
                        </a:rPr>
                        <a:t>Web Server</a:t>
                      </a:r>
                      <a:endParaRPr kumimoji="1" lang="en-US" sz="1600" b="1" i="0" u="none" strike="noStrike" cap="none" normalizeH="0" baseline="0" dirty="0">
                        <a:ln>
                          <a:noFill/>
                        </a:ln>
                        <a:solidFill>
                          <a:srgbClr val="F8F8F8"/>
                        </a:solidFill>
                        <a:effectLst/>
                        <a:latin typeface="+mn-lt"/>
                        <a:ea typeface="HGP創英角ｺﾞｼｯｸUB" charset="0"/>
                        <a:cs typeface="Arial" charset="0"/>
                      </a:endParaRP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kumimoji="1" lang="en-US" sz="1600" b="0" i="0" u="none" strike="noStrike" cap="none" normalizeH="0" baseline="0" dirty="0" smtClean="0">
                          <a:ln>
                            <a:noFill/>
                          </a:ln>
                          <a:solidFill>
                            <a:srgbClr val="080808"/>
                          </a:solidFill>
                          <a:effectLst/>
                          <a:latin typeface="+mn-lt"/>
                          <a:ea typeface="HGP創英角ｺﾞｼｯｸUB" charset="0"/>
                          <a:cs typeface="Arial" charset="0"/>
                        </a:rPr>
                        <a:t>2</a:t>
                      </a:r>
                      <a:endParaRPr kumimoji="1" lang="en-US" sz="1600" b="0" i="0" u="none" strike="noStrike" cap="none" normalizeH="0" baseline="0" dirty="0">
                        <a:ln>
                          <a:noFill/>
                        </a:ln>
                        <a:solidFill>
                          <a:srgbClr val="080808"/>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lang="de-DE" altLang="zh-CN" sz="1600" kern="1200" dirty="0" smtClean="0">
                          <a:solidFill>
                            <a:schemeClr val="tx1"/>
                          </a:solidFill>
                          <a:effectLst/>
                          <a:latin typeface="+mn-lt"/>
                          <a:ea typeface="+mn-ea"/>
                          <a:cs typeface="+mn-cs"/>
                        </a:rPr>
                        <a:t>Intel(R) Xeon(R) CPU E7-4890 v2 @ 2.80GHz</a:t>
                      </a:r>
                      <a:endParaRPr kumimoji="1" lang="en-US" sz="1600" b="0" i="0" u="none" strike="noStrike" cap="none" normalizeH="0" baseline="0" dirty="0">
                        <a:ln>
                          <a:noFill/>
                        </a:ln>
                        <a:solidFill>
                          <a:srgbClr val="080808"/>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accent1">
                        <a:lumMod val="20000"/>
                        <a:lumOff val="80000"/>
                      </a:schemeClr>
                    </a:solidFill>
                  </a:tcPr>
                </a:tc>
                <a:tc>
                  <a:txBody>
                    <a:body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kumimoji="1" lang="en-US" sz="1600" b="0" i="0" u="none" strike="noStrike" cap="none" normalizeH="0" baseline="0" dirty="0" smtClean="0">
                          <a:ln>
                            <a:noFill/>
                          </a:ln>
                          <a:solidFill>
                            <a:srgbClr val="080808"/>
                          </a:solidFill>
                          <a:effectLst/>
                          <a:latin typeface="+mn-lt"/>
                          <a:ea typeface="HGP創英角ｺﾞｼｯｸUB" charset="0"/>
                          <a:cs typeface="Arial" charset="0"/>
                        </a:rPr>
                        <a:t>8G</a:t>
                      </a:r>
                      <a:endParaRPr kumimoji="1" lang="en-US" sz="1600" b="0" i="0" u="none" strike="noStrike" cap="none" normalizeH="0" baseline="0" dirty="0">
                        <a:ln>
                          <a:noFill/>
                        </a:ln>
                        <a:solidFill>
                          <a:srgbClr val="080808"/>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kumimoji="1" lang="en-US" sz="1600" b="0" i="0" u="none" strike="noStrike" cap="none" normalizeH="0" baseline="0" dirty="0" smtClean="0">
                          <a:ln>
                            <a:noFill/>
                          </a:ln>
                          <a:solidFill>
                            <a:srgbClr val="080808"/>
                          </a:solidFill>
                          <a:effectLst/>
                          <a:latin typeface="+mn-lt"/>
                          <a:ea typeface="HGP創英角ｺﾞｼｯｸUB" charset="0"/>
                          <a:cs typeface="Arial" charset="0"/>
                        </a:rPr>
                        <a:t>8G    /</a:t>
                      </a:r>
                      <a:r>
                        <a:rPr kumimoji="1" lang="en-US" sz="1600" b="0" i="0" u="none" strike="noStrike" cap="none" normalizeH="0" baseline="0" dirty="0" err="1" smtClean="0">
                          <a:ln>
                            <a:noFill/>
                          </a:ln>
                          <a:solidFill>
                            <a:srgbClr val="080808"/>
                          </a:solidFill>
                          <a:effectLst/>
                          <a:latin typeface="+mn-lt"/>
                          <a:ea typeface="HGP創英角ｺﾞｼｯｸUB" charset="0"/>
                          <a:cs typeface="Arial" charset="0"/>
                        </a:rPr>
                        <a:t>var</a:t>
                      </a:r>
                      <a:r>
                        <a:rPr kumimoji="1" lang="en-US" sz="1600" b="0" i="0" u="none" strike="noStrike" cap="none" normalizeH="0" baseline="0" dirty="0" smtClean="0">
                          <a:ln>
                            <a:noFill/>
                          </a:ln>
                          <a:solidFill>
                            <a:srgbClr val="080808"/>
                          </a:solidFill>
                          <a:effectLst/>
                          <a:latin typeface="+mn-lt"/>
                          <a:ea typeface="HGP創英角ｺﾞｼｯｸUB" charset="0"/>
                          <a:cs typeface="Arial" charset="0"/>
                        </a:rPr>
                        <a:t>/log</a:t>
                      </a:r>
                      <a:endParaRPr kumimoji="1" lang="en-US" sz="1600" b="0" i="0" u="none" strike="noStrike" cap="none" normalizeH="0" baseline="0" dirty="0">
                        <a:ln>
                          <a:noFill/>
                        </a:ln>
                        <a:solidFill>
                          <a:srgbClr val="080808"/>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accent1">
                        <a:lumMod val="20000"/>
                        <a:lumOff val="80000"/>
                      </a:schemeClr>
                    </a:solidFill>
                  </a:tcPr>
                </a:tc>
              </a:tr>
              <a:tr h="126274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600" b="1" i="0" u="none" strike="noStrike" cap="none" normalizeH="0" baseline="0" dirty="0" smtClean="0">
                          <a:ln>
                            <a:noFill/>
                          </a:ln>
                          <a:solidFill>
                            <a:srgbClr val="F8F8F8"/>
                          </a:solidFill>
                          <a:effectLst/>
                          <a:latin typeface="+mn-lt"/>
                          <a:ea typeface="HGP創英角ｺﾞｼｯｸUB" charset="0"/>
                          <a:cs typeface="Arial" charset="0"/>
                        </a:rPr>
                        <a:t>Application Server </a:t>
                      </a:r>
                      <a:endParaRPr kumimoji="1" lang="en-US" sz="1600" b="1" i="0" u="none" strike="noStrike" cap="none" normalizeH="0" baseline="0" dirty="0">
                        <a:ln>
                          <a:noFill/>
                        </a:ln>
                        <a:solidFill>
                          <a:srgbClr val="F8F8F8"/>
                        </a:solidFill>
                        <a:effectLst/>
                        <a:latin typeface="+mn-lt"/>
                        <a:ea typeface="HGP創英角ｺﾞｼｯｸUB" charset="0"/>
                        <a:cs typeface="Arial" charset="0"/>
                      </a:endParaRP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kumimoji="1" lang="en-US" sz="1600" b="0" i="0" u="none" strike="noStrike" cap="none" normalizeH="0" baseline="0" dirty="0" smtClean="0">
                          <a:ln>
                            <a:noFill/>
                          </a:ln>
                          <a:solidFill>
                            <a:srgbClr val="080808"/>
                          </a:solidFill>
                          <a:effectLst/>
                          <a:latin typeface="+mn-lt"/>
                          <a:ea typeface="HGP創英角ｺﾞｼｯｸUB" charset="0"/>
                          <a:cs typeface="Arial" charset="0"/>
                        </a:rPr>
                        <a:t>16</a:t>
                      </a:r>
                      <a:endParaRPr kumimoji="1" lang="en-US" sz="1600" b="0" i="0" u="none" strike="noStrike" cap="none" normalizeH="0" baseline="0" dirty="0">
                        <a:ln>
                          <a:noFill/>
                        </a:ln>
                        <a:solidFill>
                          <a:srgbClr val="080808"/>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lang="de-DE" altLang="zh-CN" sz="1600" kern="1200" dirty="0" smtClean="0">
                          <a:solidFill>
                            <a:schemeClr val="tx1"/>
                          </a:solidFill>
                          <a:effectLst/>
                          <a:latin typeface="+mn-lt"/>
                          <a:ea typeface="+mn-ea"/>
                          <a:cs typeface="+mn-cs"/>
                        </a:rPr>
                        <a:t>Intel(R) Xeon(R) CPU E7-4890 v2 @ 2.80GHz</a:t>
                      </a:r>
                      <a:endParaRPr kumimoji="1" lang="en-US" sz="1600" b="0" i="0" u="none" strike="noStrike" cap="none" normalizeH="0" baseline="0" dirty="0">
                        <a:ln>
                          <a:noFill/>
                        </a:ln>
                        <a:solidFill>
                          <a:srgbClr val="080808"/>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accent1">
                        <a:lumMod val="20000"/>
                        <a:lumOff val="80000"/>
                      </a:schemeClr>
                    </a:solidFill>
                  </a:tcPr>
                </a:tc>
                <a:tc>
                  <a:txBody>
                    <a:body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kumimoji="1" lang="en-US" sz="1600" b="0" i="0" u="none" strike="noStrike" cap="none" normalizeH="0" baseline="0" dirty="0" smtClean="0">
                          <a:ln>
                            <a:noFill/>
                          </a:ln>
                          <a:solidFill>
                            <a:srgbClr val="080808"/>
                          </a:solidFill>
                          <a:effectLst/>
                          <a:latin typeface="+mn-lt"/>
                          <a:ea typeface="HGP創英角ｺﾞｼｯｸUB" charset="0"/>
                          <a:cs typeface="Arial" charset="0"/>
                        </a:rPr>
                        <a:t>32G</a:t>
                      </a:r>
                      <a:endParaRPr kumimoji="1" lang="en-US" sz="1600" b="0" i="0" u="none" strike="noStrike" cap="none" normalizeH="0" baseline="0" dirty="0">
                        <a:ln>
                          <a:noFill/>
                        </a:ln>
                        <a:solidFill>
                          <a:srgbClr val="080808"/>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kumimoji="1" lang="en-US" altLang="zh-CN" sz="1600" b="0" i="0" u="none" strike="noStrike" cap="none" normalizeH="0" baseline="0" dirty="0" smtClean="0">
                          <a:ln>
                            <a:noFill/>
                          </a:ln>
                          <a:solidFill>
                            <a:srgbClr val="080808"/>
                          </a:solidFill>
                          <a:effectLst/>
                          <a:latin typeface="+mn-lt"/>
                          <a:ea typeface="HGP創英角ｺﾞｼｯｸUB" charset="0"/>
                          <a:cs typeface="Arial" charset="0"/>
                        </a:rPr>
                        <a:t>100G    /</a:t>
                      </a:r>
                      <a:r>
                        <a:rPr kumimoji="1" lang="en-US" altLang="zh-CN" sz="1600" b="0" i="0" u="none" strike="noStrike" cap="none" normalizeH="0" baseline="0" dirty="0" err="1" smtClean="0">
                          <a:ln>
                            <a:noFill/>
                          </a:ln>
                          <a:solidFill>
                            <a:srgbClr val="080808"/>
                          </a:solidFill>
                          <a:effectLst/>
                          <a:latin typeface="+mn-lt"/>
                          <a:ea typeface="HGP創英角ｺﾞｼｯｸUB" charset="0"/>
                          <a:cs typeface="Arial" charset="0"/>
                        </a:rPr>
                        <a:t>var</a:t>
                      </a:r>
                      <a:r>
                        <a:rPr kumimoji="1" lang="en-US" altLang="zh-CN" sz="1600" b="0" i="0" u="none" strike="noStrike" cap="none" normalizeH="0" baseline="0" dirty="0" smtClean="0">
                          <a:ln>
                            <a:noFill/>
                          </a:ln>
                          <a:solidFill>
                            <a:srgbClr val="080808"/>
                          </a:solidFill>
                          <a:effectLst/>
                          <a:latin typeface="+mn-lt"/>
                          <a:ea typeface="HGP創英角ｺﾞｼｯｸUB" charset="0"/>
                          <a:cs typeface="Arial" charset="0"/>
                        </a:rPr>
                        <a:t>/lib/</a:t>
                      </a:r>
                      <a:r>
                        <a:rPr kumimoji="1" lang="en-US" altLang="zh-CN" sz="1600" b="0" i="0" u="none" strike="noStrike" cap="none" normalizeH="0" baseline="0" dirty="0" err="1" smtClean="0">
                          <a:ln>
                            <a:noFill/>
                          </a:ln>
                          <a:solidFill>
                            <a:srgbClr val="080808"/>
                          </a:solidFill>
                          <a:effectLst/>
                          <a:latin typeface="+mn-lt"/>
                          <a:ea typeface="HGP創英角ｺﾞｼｯｸUB" charset="0"/>
                          <a:cs typeface="Arial" charset="0"/>
                        </a:rPr>
                        <a:t>docker</a:t>
                      </a:r>
                      <a:endParaRPr kumimoji="1" lang="en-US" altLang="zh-CN" sz="1600" b="0" i="0" u="none" strike="noStrike" cap="none" normalizeH="0" baseline="0" dirty="0" smtClean="0">
                        <a:ln>
                          <a:noFill/>
                        </a:ln>
                        <a:solidFill>
                          <a:srgbClr val="080808"/>
                        </a:solidFill>
                        <a:effectLst/>
                        <a:latin typeface="+mn-lt"/>
                        <a:ea typeface="HGP創英角ｺﾞｼｯｸUB" charset="0"/>
                        <a:cs typeface="Arial" charset="0"/>
                      </a:endParaRPr>
                    </a:p>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kumimoji="1" lang="en-US" altLang="zh-CN" sz="1600" b="0" i="0" u="none" strike="noStrike" cap="none" normalizeH="0" baseline="0" dirty="0" smtClean="0">
                          <a:ln>
                            <a:noFill/>
                          </a:ln>
                          <a:solidFill>
                            <a:srgbClr val="080808"/>
                          </a:solidFill>
                          <a:effectLst/>
                          <a:latin typeface="+mn-lt"/>
                          <a:ea typeface="HGP創英角ｺﾞｼｯｸUB" charset="0"/>
                          <a:cs typeface="Arial" charset="0"/>
                        </a:rPr>
                        <a:t>100G    /</a:t>
                      </a:r>
                      <a:r>
                        <a:rPr kumimoji="1" lang="en-US" altLang="zh-CN" sz="1600" b="0" i="0" u="none" strike="noStrike" cap="none" normalizeH="0" baseline="0" dirty="0" err="1" smtClean="0">
                          <a:ln>
                            <a:noFill/>
                          </a:ln>
                          <a:solidFill>
                            <a:srgbClr val="080808"/>
                          </a:solidFill>
                          <a:effectLst/>
                          <a:latin typeface="+mn-lt"/>
                          <a:ea typeface="HGP創英角ｺﾞｼｯｸUB" charset="0"/>
                          <a:cs typeface="Arial" charset="0"/>
                        </a:rPr>
                        <a:t>appdata</a:t>
                      </a:r>
                      <a:endParaRPr kumimoji="1" lang="en-US" altLang="zh-CN" sz="1600" b="0" i="0" u="none" strike="noStrike" cap="none" normalizeH="0" baseline="0" dirty="0" smtClean="0">
                        <a:ln>
                          <a:noFill/>
                        </a:ln>
                        <a:solidFill>
                          <a:srgbClr val="080808"/>
                        </a:solidFill>
                        <a:effectLst/>
                        <a:latin typeface="+mn-lt"/>
                        <a:ea typeface="HGP創英角ｺﾞｼｯｸUB" charset="0"/>
                        <a:cs typeface="Arial" charset="0"/>
                      </a:endParaRP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endParaRPr kumimoji="1" lang="en-US" sz="1600" b="0" i="0" u="none" strike="noStrike" cap="none" normalizeH="0" baseline="0" dirty="0">
                        <a:ln>
                          <a:noFill/>
                        </a:ln>
                        <a:solidFill>
                          <a:srgbClr val="080808"/>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accent1">
                        <a:lumMod val="20000"/>
                        <a:lumOff val="80000"/>
                      </a:schemeClr>
                    </a:solidFill>
                  </a:tcPr>
                </a:tc>
              </a:tr>
              <a:tr h="127725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600" b="1" i="0" u="none" strike="noStrike" cap="none" normalizeH="0" baseline="0" dirty="0" smtClean="0">
                          <a:ln>
                            <a:noFill/>
                          </a:ln>
                          <a:solidFill>
                            <a:srgbClr val="F8F8F8"/>
                          </a:solidFill>
                          <a:effectLst/>
                          <a:latin typeface="+mn-lt"/>
                          <a:ea typeface="HGP創英角ｺﾞｼｯｸUB" charset="0"/>
                          <a:cs typeface="Arial" charset="0"/>
                        </a:rPr>
                        <a:t>Database Server</a:t>
                      </a:r>
                      <a:endParaRPr kumimoji="1" lang="en-US" sz="1600" b="1" i="0" u="none" strike="noStrike" cap="none" normalizeH="0" baseline="0" dirty="0">
                        <a:ln>
                          <a:noFill/>
                        </a:ln>
                        <a:solidFill>
                          <a:srgbClr val="F8F8F8"/>
                        </a:solidFill>
                        <a:effectLst/>
                        <a:latin typeface="+mn-lt"/>
                        <a:ea typeface="HGP創英角ｺﾞｼｯｸUB" charset="0"/>
                        <a:cs typeface="Arial" charset="0"/>
                      </a:endParaRP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kumimoji="1" lang="en-US" sz="1600" b="0" i="0" u="none" strike="noStrike" cap="none" normalizeH="0" baseline="0" dirty="0" smtClean="0">
                          <a:ln>
                            <a:noFill/>
                          </a:ln>
                          <a:solidFill>
                            <a:srgbClr val="080808"/>
                          </a:solidFill>
                          <a:effectLst/>
                          <a:latin typeface="+mn-lt"/>
                          <a:ea typeface="HGP創英角ｺﾞｼｯｸUB" charset="0"/>
                          <a:cs typeface="Arial" charset="0"/>
                        </a:rPr>
                        <a:t>4</a:t>
                      </a: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lang="de-DE" altLang="zh-CN" sz="1600" kern="1200" dirty="0" smtClean="0">
                          <a:solidFill>
                            <a:schemeClr val="tx1"/>
                          </a:solidFill>
                          <a:effectLst/>
                          <a:latin typeface="+mn-lt"/>
                          <a:ea typeface="+mn-ea"/>
                          <a:cs typeface="+mn-cs"/>
                        </a:rPr>
                        <a:t>Intel(R) Xeon(R) CPU E7-4890 v2 @ 2.80GHz</a:t>
                      </a:r>
                      <a:endParaRPr kumimoji="1" lang="en-US" sz="1600" b="0" i="0" u="none" strike="noStrike" cap="none" normalizeH="0" baseline="0" dirty="0" smtClean="0">
                        <a:ln>
                          <a:noFill/>
                        </a:ln>
                        <a:solidFill>
                          <a:srgbClr val="080808"/>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accent1">
                        <a:lumMod val="20000"/>
                        <a:lumOff val="80000"/>
                      </a:schemeClr>
                    </a:solidFill>
                  </a:tcPr>
                </a:tc>
                <a:tc>
                  <a:txBody>
                    <a:body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kumimoji="1" lang="en-US" sz="1600" b="0" i="0" u="none" strike="noStrike" cap="none" normalizeH="0" baseline="0" dirty="0" smtClean="0">
                          <a:ln>
                            <a:noFill/>
                          </a:ln>
                          <a:solidFill>
                            <a:srgbClr val="080808"/>
                          </a:solidFill>
                          <a:effectLst/>
                          <a:latin typeface="+mn-lt"/>
                          <a:ea typeface="HGP創英角ｺﾞｼｯｸUB" charset="0"/>
                          <a:cs typeface="Arial" charset="0"/>
                        </a:rPr>
                        <a:t>32G</a:t>
                      </a: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bg1">
                        <a:lumMod val="95000"/>
                      </a:schemeClr>
                    </a:solidFill>
                  </a:tcPr>
                </a:tc>
                <a:tc>
                  <a:txBody>
                    <a:bodyPr/>
                    <a:lstStyle/>
                    <a:p>
                      <a:pPr marL="117475" marR="0" lvl="1" indent="0" algn="l" defTabSz="914400" rtl="0" eaLnBrk="1" fontAlgn="base" latinLnBrk="0" hangingPunct="1">
                        <a:lnSpc>
                          <a:spcPct val="100000"/>
                        </a:lnSpc>
                        <a:spcBef>
                          <a:spcPts val="800"/>
                        </a:spcBef>
                        <a:spcAft>
                          <a:spcPct val="0"/>
                        </a:spcAft>
                        <a:buClr>
                          <a:srgbClr val="808080"/>
                        </a:buClr>
                        <a:buSzTx/>
                        <a:buFont typeface="Arial" charset="0"/>
                        <a:buNone/>
                        <a:tabLst/>
                      </a:pPr>
                      <a:r>
                        <a:rPr kumimoji="1" lang="en-US" sz="1600" b="0" i="0" u="none" strike="noStrike" cap="none" normalizeH="0" baseline="0" dirty="0" smtClean="0">
                          <a:ln>
                            <a:noFill/>
                          </a:ln>
                          <a:solidFill>
                            <a:srgbClr val="080808"/>
                          </a:solidFill>
                          <a:effectLst/>
                          <a:latin typeface="+mn-lt"/>
                          <a:ea typeface="HGP創英角ｺﾞｼｯｸUB" charset="0"/>
                          <a:cs typeface="Arial" charset="0"/>
                        </a:rPr>
                        <a:t>100G    /</a:t>
                      </a:r>
                      <a:r>
                        <a:rPr kumimoji="1" lang="en-US" sz="1600" b="0" i="0" u="none" strike="noStrike" cap="none" normalizeH="0" baseline="0" dirty="0" err="1" smtClean="0">
                          <a:ln>
                            <a:noFill/>
                          </a:ln>
                          <a:solidFill>
                            <a:srgbClr val="080808"/>
                          </a:solidFill>
                          <a:effectLst/>
                          <a:latin typeface="+mn-lt"/>
                          <a:ea typeface="HGP創英角ｺﾞｼｯｸUB" charset="0"/>
                          <a:cs typeface="Arial" charset="0"/>
                        </a:rPr>
                        <a:t>srv</a:t>
                      </a:r>
                      <a:r>
                        <a:rPr kumimoji="1" lang="en-US" sz="1600" b="0" i="0" u="none" strike="noStrike" cap="none" normalizeH="0" baseline="0" dirty="0" smtClean="0">
                          <a:ln>
                            <a:noFill/>
                          </a:ln>
                          <a:solidFill>
                            <a:srgbClr val="080808"/>
                          </a:solidFill>
                          <a:effectLst/>
                          <a:latin typeface="+mn-lt"/>
                          <a:ea typeface="HGP創英角ｺﾞｼｯｸUB" charset="0"/>
                          <a:cs typeface="Arial" charset="0"/>
                        </a:rPr>
                        <a:t>/</a:t>
                      </a:r>
                      <a:r>
                        <a:rPr kumimoji="1" lang="en-US" sz="1600" b="0" i="0" u="none" strike="noStrike" cap="none" normalizeH="0" baseline="0" dirty="0" err="1" smtClean="0">
                          <a:ln>
                            <a:noFill/>
                          </a:ln>
                          <a:solidFill>
                            <a:srgbClr val="080808"/>
                          </a:solidFill>
                          <a:effectLst/>
                          <a:latin typeface="+mn-lt"/>
                          <a:ea typeface="HGP創英角ｺﾞｼｯｸUB" charset="0"/>
                          <a:cs typeface="Arial" charset="0"/>
                        </a:rPr>
                        <a:t>postgresql</a:t>
                      </a:r>
                      <a:r>
                        <a:rPr kumimoji="1" lang="en-US" sz="1600" b="0" i="0" u="none" strike="noStrike" cap="none" normalizeH="0" baseline="0" dirty="0" smtClean="0">
                          <a:ln>
                            <a:noFill/>
                          </a:ln>
                          <a:solidFill>
                            <a:srgbClr val="080808"/>
                          </a:solidFill>
                          <a:effectLst/>
                          <a:latin typeface="+mn-lt"/>
                          <a:ea typeface="HGP創英角ｺﾞｼｯｸUB" charset="0"/>
                          <a:cs typeface="Arial" charset="0"/>
                        </a:rPr>
                        <a:t>/data</a:t>
                      </a: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chemeClr val="accent1">
                        <a:lumMod val="20000"/>
                        <a:lumOff val="80000"/>
                      </a:schemeClr>
                    </a:solidFill>
                  </a:tcPr>
                </a:tc>
              </a:tr>
            </a:tbl>
          </a:graphicData>
        </a:graphic>
      </p:graphicFrame>
    </p:spTree>
    <p:extLst>
      <p:ext uri="{BB962C8B-B14F-4D97-AF65-F5344CB8AC3E}">
        <p14:creationId xmlns:p14="http://schemas.microsoft.com/office/powerpoint/2010/main" val="3264078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2553454" y="3156564"/>
            <a:ext cx="7200325" cy="646331"/>
          </a:xfrm>
          <a:prstGeom prst="rect">
            <a:avLst/>
          </a:prstGeom>
          <a:noFill/>
        </p:spPr>
        <p:txBody>
          <a:bodyPr wrap="square" rtlCol="0">
            <a:spAutoFit/>
            <a:scene3d>
              <a:camera prst="orthographicFront"/>
              <a:lightRig rig="threePt" dir="t"/>
            </a:scene3d>
            <a:sp3d/>
          </a:bodyPr>
          <a:lstStyle/>
          <a:p>
            <a:pPr algn="ctr"/>
            <a:r>
              <a:rPr lang="en-US" altLang="zh-CN" sz="3600" dirty="0" smtClean="0">
                <a:gradFill flip="none" rotWithShape="1">
                  <a:gsLst>
                    <a:gs pos="0">
                      <a:srgbClr val="62FFFF"/>
                    </a:gs>
                    <a:gs pos="100000">
                      <a:srgbClr val="0D69FF"/>
                    </a:gs>
                  </a:gsLst>
                  <a:lin ang="2700000" scaled="1"/>
                  <a:tileRect/>
                </a:gradFill>
                <a:latin typeface="Impact" charset="0"/>
                <a:ea typeface="Impact" charset="0"/>
                <a:cs typeface="Impact" charset="0"/>
              </a:rPr>
              <a:t>Proposed Service Operation Solution</a:t>
            </a:r>
            <a:endParaRPr lang="en-US" altLang="zh-CN" sz="3600" dirty="0">
              <a:gradFill flip="none" rotWithShape="1">
                <a:gsLst>
                  <a:gs pos="0">
                    <a:srgbClr val="62FFFF"/>
                  </a:gs>
                  <a:gs pos="100000">
                    <a:srgbClr val="0D69FF"/>
                  </a:gs>
                </a:gsLst>
                <a:lin ang="2700000" scaled="1"/>
                <a:tileRect/>
              </a:gradFill>
              <a:latin typeface="Impact" charset="0"/>
              <a:ea typeface="Impact" charset="0"/>
              <a:cs typeface="Impact" charset="0"/>
            </a:endParaRPr>
          </a:p>
        </p:txBody>
      </p:sp>
      <p:sp>
        <p:nvSpPr>
          <p:cNvPr id="12" name="任意多边形: 形状 5">
            <a:extLst>
              <a:ext uri="{FF2B5EF4-FFF2-40B4-BE49-F238E27FC236}">
                <a16:creationId xmlns:a16="http://schemas.microsoft.com/office/drawing/2014/main" xmlns="" id="{18FC6658-933E-46D8-B4C1-1A16071D45B6}"/>
              </a:ext>
            </a:extLst>
          </p:cNvPr>
          <p:cNvSpPr/>
          <p:nvPr/>
        </p:nvSpPr>
        <p:spPr>
          <a:xfrm>
            <a:off x="5569323" y="1910195"/>
            <a:ext cx="1053350" cy="105335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gradFill>
            <a:gsLst>
              <a:gs pos="0">
                <a:srgbClr val="58FDFF"/>
              </a:gs>
              <a:gs pos="100000">
                <a:srgbClr val="1B9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prstClr val="white"/>
                </a:solidFill>
              </a:rPr>
              <a:t>06</a:t>
            </a:r>
            <a:endParaRPr lang="zh-CN" altLang="en-US" sz="4000" dirty="0">
              <a:solidFill>
                <a:prstClr val="white"/>
              </a:solidFill>
            </a:endParaRPr>
          </a:p>
        </p:txBody>
      </p:sp>
      <p:grpSp>
        <p:nvGrpSpPr>
          <p:cNvPr id="9" name="组 8"/>
          <p:cNvGrpSpPr/>
          <p:nvPr/>
        </p:nvGrpSpPr>
        <p:grpSpPr>
          <a:xfrm>
            <a:off x="8976589" y="6459634"/>
            <a:ext cx="3099148" cy="261610"/>
            <a:chOff x="8759772" y="6459634"/>
            <a:chExt cx="3099148" cy="261610"/>
          </a:xfrm>
          <a:effectLst>
            <a:reflection endPos="65000" dist="50800" dir="5400000" sy="-100000" algn="bl" rotWithShape="0"/>
          </a:effectLst>
        </p:grpSpPr>
        <p:sp>
          <p:nvSpPr>
            <p:cNvPr id="11" name="文本框 10"/>
            <p:cNvSpPr txBox="1"/>
            <p:nvPr/>
          </p:nvSpPr>
          <p:spPr>
            <a:xfrm>
              <a:off x="9812729" y="6459634"/>
              <a:ext cx="2046191" cy="261610"/>
            </a:xfrm>
            <a:prstGeom prst="rect">
              <a:avLst/>
            </a:prstGeom>
            <a:noFill/>
            <a:effectLst/>
          </p:spPr>
          <p:txBody>
            <a:bodyPr wrap="square" rtlCol="0">
              <a:spAutoFit/>
            </a:bodyPr>
            <a:lstStyle/>
            <a:p>
              <a:r>
                <a:rPr kumimoji="1" lang="de-DE" altLang="zh-CN" sz="1100" dirty="0" smtClean="0">
                  <a:solidFill>
                    <a:prstClr val="white">
                      <a:alpha val="50000"/>
                    </a:prstClr>
                  </a:solidFill>
                </a:rPr>
                <a:t>©</a:t>
              </a:r>
              <a:r>
                <a:rPr kumimoji="1" lang="en-US" altLang="zh-CN" sz="1100" dirty="0" smtClean="0">
                  <a:solidFill>
                    <a:prstClr val="white">
                      <a:alpha val="50000"/>
                    </a:prstClr>
                  </a:solidFill>
                </a:rPr>
                <a:t>2019</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NTT</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DATA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China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Co.Ltd.</a:t>
              </a:r>
              <a:endParaRPr kumimoji="1" lang="de-DE" altLang="zh-CN" sz="1100" dirty="0">
                <a:solidFill>
                  <a:prstClr val="white">
                    <a:alpha val="50000"/>
                  </a:prstClr>
                </a:solidFill>
              </a:endParaRPr>
            </a:p>
          </p:txBody>
        </p:sp>
        <p:pic>
          <p:nvPicPr>
            <p:cNvPr id="13" name="图片 12"/>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8759772" y="6512064"/>
              <a:ext cx="1052958" cy="154305"/>
            </a:xfrm>
            <a:prstGeom prst="rect">
              <a:avLst/>
            </a:prstGeom>
          </p:spPr>
        </p:pic>
      </p:grpSp>
    </p:spTree>
    <p:extLst>
      <p:ext uri="{BB962C8B-B14F-4D97-AF65-F5344CB8AC3E}">
        <p14:creationId xmlns:p14="http://schemas.microsoft.com/office/powerpoint/2010/main" val="2117792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p:cNvSpPr/>
          <p:nvPr/>
        </p:nvSpPr>
        <p:spPr>
          <a:xfrm>
            <a:off x="759178" y="153756"/>
            <a:ext cx="3889976"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Service Operation- Transition</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110" name="矩形 109"/>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1" name="矩形 110"/>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3" name="文本框 112"/>
          <p:cNvSpPr txBox="1"/>
          <p:nvPr/>
        </p:nvSpPr>
        <p:spPr>
          <a:xfrm>
            <a:off x="748027" y="542266"/>
            <a:ext cx="3296095" cy="261610"/>
          </a:xfrm>
          <a:prstGeom prst="rect">
            <a:avLst/>
          </a:prstGeom>
          <a:noFill/>
        </p:spPr>
        <p:txBody>
          <a:bodyPr wrap="none" rtlCol="0">
            <a:spAutoFit/>
          </a:bodyPr>
          <a:lstStyle/>
          <a:p>
            <a:r>
              <a:rPr kumimoji="1" lang="de-DE" altLang="zh-CN" sz="1100" dirty="0" smtClean="0">
                <a:solidFill>
                  <a:prstClr val="white">
                    <a:lumMod val="50000"/>
                  </a:prstClr>
                </a:solidFill>
              </a:rPr>
              <a:t>Transition </a:t>
            </a:r>
            <a:r>
              <a:rPr kumimoji="1" lang="en-US" altLang="zh-CN" sz="1100" dirty="0" smtClean="0">
                <a:solidFill>
                  <a:prstClr val="white">
                    <a:lumMod val="50000"/>
                  </a:prstClr>
                </a:solidFill>
              </a:rPr>
              <a:t>methodology to support  a smooth transfer </a:t>
            </a:r>
            <a:endParaRPr kumimoji="1" lang="de-DE" altLang="zh-CN" sz="1100" dirty="0">
              <a:solidFill>
                <a:prstClr val="white">
                  <a:lumMod val="50000"/>
                </a:prstClr>
              </a:solidFill>
            </a:endParaRPr>
          </a:p>
        </p:txBody>
      </p:sp>
      <p:grpSp>
        <p:nvGrpSpPr>
          <p:cNvPr id="7" name="组合 21"/>
          <p:cNvGrpSpPr/>
          <p:nvPr/>
        </p:nvGrpSpPr>
        <p:grpSpPr>
          <a:xfrm>
            <a:off x="838201" y="882154"/>
            <a:ext cx="10744200" cy="5492237"/>
            <a:chOff x="838201" y="882154"/>
            <a:chExt cx="10103479" cy="5492237"/>
          </a:xfrm>
        </p:grpSpPr>
        <p:cxnSp>
          <p:nvCxnSpPr>
            <p:cNvPr id="8" name="Straight Connector 147"/>
            <p:cNvCxnSpPr/>
            <p:nvPr/>
          </p:nvCxnSpPr>
          <p:spPr>
            <a:xfrm flipV="1">
              <a:off x="6283683" y="1540668"/>
              <a:ext cx="1588" cy="392113"/>
            </a:xfrm>
            <a:prstGeom prst="line">
              <a:avLst/>
            </a:prstGeom>
            <a:noFill/>
            <a:ln w="9525" cap="flat" cmpd="sng" algn="ctr">
              <a:solidFill>
                <a:srgbClr val="3F68A3">
                  <a:shade val="95000"/>
                  <a:satMod val="105000"/>
                </a:srgbClr>
              </a:solidFill>
              <a:prstDash val="solid"/>
            </a:ln>
            <a:effectLst/>
          </p:spPr>
        </p:cxnSp>
        <p:sp>
          <p:nvSpPr>
            <p:cNvPr id="9" name="Oval 148"/>
            <p:cNvSpPr/>
            <p:nvPr/>
          </p:nvSpPr>
          <p:spPr>
            <a:xfrm flipH="1">
              <a:off x="6258309" y="1540668"/>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sp>
          <p:nvSpPr>
            <p:cNvPr id="10" name="TextBox 9"/>
            <p:cNvSpPr txBox="1"/>
            <p:nvPr/>
          </p:nvSpPr>
          <p:spPr>
            <a:xfrm>
              <a:off x="1283264" y="2497159"/>
              <a:ext cx="809625" cy="404813"/>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Validate </a:t>
              </a:r>
              <a:r>
                <a:rPr kumimoji="1" lang="en-US" sz="1050" b="1" kern="0" dirty="0" smtClean="0">
                  <a:solidFill>
                    <a:srgbClr val="000000"/>
                  </a:solidFill>
                  <a:cs typeface="Arial" pitchFamily="34" charset="0"/>
                </a:rPr>
                <a:t>Work Scope</a:t>
              </a:r>
              <a:endParaRPr kumimoji="1" lang="en-US" sz="1050" b="1" kern="0" dirty="0">
                <a:solidFill>
                  <a:srgbClr val="000000"/>
                </a:solidFill>
                <a:cs typeface="Arial" pitchFamily="34" charset="0"/>
              </a:endParaRPr>
            </a:p>
          </p:txBody>
        </p:sp>
        <p:sp>
          <p:nvSpPr>
            <p:cNvPr id="11" name="TextBox 42"/>
            <p:cNvSpPr txBox="1"/>
            <p:nvPr/>
          </p:nvSpPr>
          <p:spPr>
            <a:xfrm>
              <a:off x="1983851" y="2459938"/>
              <a:ext cx="1247973" cy="586574"/>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pPr>
              <a:r>
                <a:rPr kumimoji="1" lang="en-US" sz="1050" b="1" kern="0" dirty="0">
                  <a:solidFill>
                    <a:srgbClr val="000000"/>
                  </a:solidFill>
                  <a:cs typeface="Arial" pitchFamily="34" charset="0"/>
                </a:rPr>
                <a:t>Review Completeness of </a:t>
              </a:r>
              <a:r>
                <a:rPr kumimoji="1" lang="en-US" sz="1050" b="1" kern="0" dirty="0" smtClean="0">
                  <a:solidFill>
                    <a:srgbClr val="000000"/>
                  </a:solidFill>
                  <a:cs typeface="Arial" pitchFamily="34" charset="0"/>
                </a:rPr>
                <a:t>Documentation</a:t>
              </a:r>
              <a:endParaRPr kumimoji="1" lang="en-US" sz="1050" b="1" kern="0" dirty="0">
                <a:solidFill>
                  <a:srgbClr val="000000"/>
                </a:solidFill>
                <a:cs typeface="Arial" pitchFamily="34" charset="0"/>
              </a:endParaRPr>
            </a:p>
          </p:txBody>
        </p:sp>
        <p:sp>
          <p:nvSpPr>
            <p:cNvPr id="12" name="TextBox 48"/>
            <p:cNvSpPr txBox="1"/>
            <p:nvPr/>
          </p:nvSpPr>
          <p:spPr>
            <a:xfrm>
              <a:off x="6935926" y="882154"/>
              <a:ext cx="857250" cy="611188"/>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Draft </a:t>
              </a:r>
              <a:r>
                <a:rPr kumimoji="1" lang="en-US" sz="1050" b="1" kern="0" dirty="0" smtClean="0">
                  <a:solidFill>
                    <a:srgbClr val="000000"/>
                  </a:solidFill>
                  <a:cs typeface="Arial" pitchFamily="34" charset="0"/>
                </a:rPr>
                <a:t>Document </a:t>
              </a:r>
              <a:endParaRPr kumimoji="1" lang="en-US" sz="1050" b="1" kern="0" dirty="0">
                <a:solidFill>
                  <a:srgbClr val="000000"/>
                </a:solidFill>
                <a:cs typeface="Arial" pitchFamily="34" charset="0"/>
              </a:endParaRPr>
            </a:p>
          </p:txBody>
        </p:sp>
        <p:sp>
          <p:nvSpPr>
            <p:cNvPr id="13" name="TextBox 47"/>
            <p:cNvSpPr txBox="1"/>
            <p:nvPr/>
          </p:nvSpPr>
          <p:spPr>
            <a:xfrm>
              <a:off x="2061113" y="1079579"/>
              <a:ext cx="933450" cy="539225"/>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anose="020B0604020202020204" pitchFamily="34" charset="0"/>
                </a:rPr>
                <a:t>Identify Gaps in  Workflow  Process </a:t>
              </a:r>
            </a:p>
          </p:txBody>
        </p:sp>
        <p:sp>
          <p:nvSpPr>
            <p:cNvPr id="14" name="TextBox 61"/>
            <p:cNvSpPr txBox="1"/>
            <p:nvPr/>
          </p:nvSpPr>
          <p:spPr>
            <a:xfrm>
              <a:off x="2590946" y="3520612"/>
              <a:ext cx="752475" cy="590550"/>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Start KM Skill Analysis </a:t>
              </a:r>
            </a:p>
          </p:txBody>
        </p:sp>
        <p:sp>
          <p:nvSpPr>
            <p:cNvPr id="15" name="TextBox 79"/>
            <p:cNvSpPr txBox="1"/>
            <p:nvPr/>
          </p:nvSpPr>
          <p:spPr>
            <a:xfrm>
              <a:off x="1066216" y="901707"/>
              <a:ext cx="967525" cy="652463"/>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ea typeface="Arial Unicode MS" panose="020B0604020202020204" pitchFamily="34" charset="-122"/>
                  <a:cs typeface="Arial" panose="020B0604020202020204" pitchFamily="34" charset="0"/>
                </a:rPr>
                <a:t>Stakeholder Kickoff </a:t>
              </a:r>
            </a:p>
          </p:txBody>
        </p:sp>
        <p:sp>
          <p:nvSpPr>
            <p:cNvPr id="16" name="TextBox 82"/>
            <p:cNvSpPr txBox="1"/>
            <p:nvPr/>
          </p:nvSpPr>
          <p:spPr>
            <a:xfrm>
              <a:off x="5798589" y="1029609"/>
              <a:ext cx="953453" cy="581025"/>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Conduct KT Reverse Presentation </a:t>
              </a:r>
            </a:p>
          </p:txBody>
        </p:sp>
        <p:sp>
          <p:nvSpPr>
            <p:cNvPr id="17" name="TextBox 83"/>
            <p:cNvSpPr txBox="1"/>
            <p:nvPr/>
          </p:nvSpPr>
          <p:spPr>
            <a:xfrm>
              <a:off x="7865612" y="3690577"/>
              <a:ext cx="1002697" cy="510886"/>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In-Flight Project Assessment </a:t>
              </a:r>
            </a:p>
          </p:txBody>
        </p:sp>
        <p:sp>
          <p:nvSpPr>
            <p:cNvPr id="18" name="TextBox 86"/>
            <p:cNvSpPr txBox="1"/>
            <p:nvPr/>
          </p:nvSpPr>
          <p:spPr>
            <a:xfrm>
              <a:off x="3297635" y="4004241"/>
              <a:ext cx="752475" cy="590550"/>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KM Skill Mapping  </a:t>
              </a:r>
            </a:p>
          </p:txBody>
        </p:sp>
        <p:sp>
          <p:nvSpPr>
            <p:cNvPr id="19" name="TextBox 96"/>
            <p:cNvSpPr txBox="1"/>
            <p:nvPr/>
          </p:nvSpPr>
          <p:spPr>
            <a:xfrm>
              <a:off x="9487154" y="1251016"/>
              <a:ext cx="922020" cy="465247"/>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Start SLA Calibration </a:t>
              </a:r>
            </a:p>
          </p:txBody>
        </p:sp>
        <p:sp>
          <p:nvSpPr>
            <p:cNvPr id="20" name="TextBox 103"/>
            <p:cNvSpPr txBox="1"/>
            <p:nvPr/>
          </p:nvSpPr>
          <p:spPr>
            <a:xfrm>
              <a:off x="4098969" y="3591473"/>
              <a:ext cx="904875" cy="561975"/>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KM Environment Setup </a:t>
              </a:r>
            </a:p>
          </p:txBody>
        </p:sp>
        <p:sp>
          <p:nvSpPr>
            <p:cNvPr id="21" name="TextBox 110"/>
            <p:cNvSpPr txBox="1"/>
            <p:nvPr/>
          </p:nvSpPr>
          <p:spPr>
            <a:xfrm>
              <a:off x="6625078" y="3654271"/>
              <a:ext cx="1038225" cy="581025"/>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Complete Work Request with </a:t>
              </a:r>
              <a:r>
                <a:rPr kumimoji="1" lang="en-US" sz="1050" b="1" kern="0" dirty="0" smtClean="0">
                  <a:solidFill>
                    <a:srgbClr val="000000"/>
                  </a:solidFill>
                  <a:cs typeface="Arial" pitchFamily="34" charset="0"/>
                </a:rPr>
                <a:t>SME guidance </a:t>
              </a:r>
              <a:endParaRPr kumimoji="1" lang="en-US" sz="1050" b="1" kern="0" dirty="0">
                <a:solidFill>
                  <a:srgbClr val="000000"/>
                </a:solidFill>
                <a:cs typeface="Arial" pitchFamily="34" charset="0"/>
              </a:endParaRPr>
            </a:p>
          </p:txBody>
        </p:sp>
        <p:sp>
          <p:nvSpPr>
            <p:cNvPr id="22" name="TextBox 129"/>
            <p:cNvSpPr txBox="1"/>
            <p:nvPr/>
          </p:nvSpPr>
          <p:spPr>
            <a:xfrm>
              <a:off x="7531457" y="1253078"/>
              <a:ext cx="666750" cy="447675"/>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KM Training</a:t>
              </a:r>
            </a:p>
          </p:txBody>
        </p:sp>
        <p:sp>
          <p:nvSpPr>
            <p:cNvPr id="23" name="TextBox 131"/>
            <p:cNvSpPr txBox="1"/>
            <p:nvPr/>
          </p:nvSpPr>
          <p:spPr>
            <a:xfrm>
              <a:off x="8856946" y="960357"/>
              <a:ext cx="911543" cy="464442"/>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Sign-off of Transition Phase </a:t>
              </a:r>
            </a:p>
          </p:txBody>
        </p:sp>
        <p:sp>
          <p:nvSpPr>
            <p:cNvPr id="24" name="TextBox 138"/>
            <p:cNvSpPr txBox="1"/>
            <p:nvPr/>
          </p:nvSpPr>
          <p:spPr>
            <a:xfrm>
              <a:off x="3159137" y="2558720"/>
              <a:ext cx="1608795" cy="401682"/>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Implement Transition Communication Plan</a:t>
              </a:r>
            </a:p>
          </p:txBody>
        </p:sp>
        <p:sp>
          <p:nvSpPr>
            <p:cNvPr id="25" name="Richtungspfeil 4"/>
            <p:cNvSpPr/>
            <p:nvPr/>
          </p:nvSpPr>
          <p:spPr bwMode="auto">
            <a:xfrm>
              <a:off x="10008523" y="5793485"/>
              <a:ext cx="933157" cy="481585"/>
            </a:xfrm>
            <a:prstGeom prst="homePlate">
              <a:avLst/>
            </a:prstGeom>
            <a:solidFill>
              <a:srgbClr val="0F1C50"/>
            </a:solidFill>
            <a:ln w="38100"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0" tIns="0" rIns="0" bIns="0" numCol="1" rtlCol="0" anchor="ctr" anchorCtr="0" compatLnSpc="1">
              <a:prstTxWarp prst="textNoShape">
                <a:avLst/>
              </a:prstTxWarp>
            </a:bodyPr>
            <a:lstStyle/>
            <a:p>
              <a:pPr fontAlgn="base">
                <a:spcBef>
                  <a:spcPct val="50000"/>
                </a:spcBef>
                <a:spcAft>
                  <a:spcPct val="0"/>
                </a:spcAft>
                <a:defRPr/>
              </a:pPr>
              <a:r>
                <a:rPr kumimoji="1" lang="de-DE" sz="1200" b="1" kern="0" dirty="0">
                  <a:solidFill>
                    <a:srgbClr val="000000"/>
                  </a:solidFill>
                  <a:cs typeface="Arial" pitchFamily="34" charset="0"/>
                </a:rPr>
                <a:t> </a:t>
              </a:r>
            </a:p>
            <a:p>
              <a:pPr algn="ctr" fontAlgn="base">
                <a:spcBef>
                  <a:spcPct val="50000"/>
                </a:spcBef>
                <a:spcAft>
                  <a:spcPct val="0"/>
                </a:spcAft>
                <a:defRPr/>
              </a:pPr>
              <a:r>
                <a:rPr kumimoji="1" lang="en-US" sz="1200" b="1" kern="0" dirty="0">
                  <a:solidFill>
                    <a:srgbClr val="FFFFFF"/>
                  </a:solidFill>
                  <a:cs typeface="Arial" pitchFamily="34" charset="0"/>
                </a:rPr>
                <a:t>  Steady State</a:t>
              </a:r>
            </a:p>
            <a:p>
              <a:pPr fontAlgn="base">
                <a:spcBef>
                  <a:spcPct val="50000"/>
                </a:spcBef>
                <a:spcAft>
                  <a:spcPct val="0"/>
                </a:spcAft>
                <a:defRPr/>
              </a:pPr>
              <a:endParaRPr kumimoji="1" lang="de-DE" sz="1200" b="1" kern="0" dirty="0">
                <a:solidFill>
                  <a:srgbClr val="FFFFFF"/>
                </a:solidFill>
                <a:cs typeface="Arial" pitchFamily="34" charset="0"/>
              </a:endParaRPr>
            </a:p>
          </p:txBody>
        </p:sp>
        <p:cxnSp>
          <p:nvCxnSpPr>
            <p:cNvPr id="26" name="Straight Connector 166"/>
            <p:cNvCxnSpPr/>
            <p:nvPr/>
          </p:nvCxnSpPr>
          <p:spPr>
            <a:xfrm flipV="1">
              <a:off x="2674749" y="1702342"/>
              <a:ext cx="1588" cy="201215"/>
            </a:xfrm>
            <a:prstGeom prst="line">
              <a:avLst/>
            </a:prstGeom>
            <a:noFill/>
            <a:ln w="9525" cap="flat" cmpd="sng" algn="ctr">
              <a:solidFill>
                <a:srgbClr val="3F68A3">
                  <a:shade val="95000"/>
                  <a:satMod val="105000"/>
                </a:srgbClr>
              </a:solidFill>
              <a:prstDash val="solid"/>
            </a:ln>
            <a:effectLst/>
          </p:spPr>
        </p:cxnSp>
        <p:sp>
          <p:nvSpPr>
            <p:cNvPr id="27" name="Oval 167"/>
            <p:cNvSpPr/>
            <p:nvPr/>
          </p:nvSpPr>
          <p:spPr>
            <a:xfrm flipH="1">
              <a:off x="2638100" y="1654518"/>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28" name="Straight Connector 169"/>
            <p:cNvCxnSpPr/>
            <p:nvPr/>
          </p:nvCxnSpPr>
          <p:spPr>
            <a:xfrm flipV="1">
              <a:off x="1568649" y="1483068"/>
              <a:ext cx="1588" cy="392113"/>
            </a:xfrm>
            <a:prstGeom prst="line">
              <a:avLst/>
            </a:prstGeom>
            <a:noFill/>
            <a:ln w="9525" cap="flat" cmpd="sng" algn="ctr">
              <a:solidFill>
                <a:srgbClr val="3F68A3">
                  <a:shade val="95000"/>
                  <a:satMod val="105000"/>
                </a:srgbClr>
              </a:solidFill>
              <a:prstDash val="solid"/>
            </a:ln>
            <a:effectLst/>
          </p:spPr>
        </p:cxnSp>
        <p:sp>
          <p:nvSpPr>
            <p:cNvPr id="29" name="Oval 170"/>
            <p:cNvSpPr/>
            <p:nvPr/>
          </p:nvSpPr>
          <p:spPr>
            <a:xfrm flipH="1">
              <a:off x="1533443" y="1483068"/>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sp>
          <p:nvSpPr>
            <p:cNvPr id="30" name="Chevron 172"/>
            <p:cNvSpPr/>
            <p:nvPr/>
          </p:nvSpPr>
          <p:spPr>
            <a:xfrm>
              <a:off x="995742" y="1867937"/>
              <a:ext cx="1976641" cy="324000"/>
            </a:xfrm>
            <a:prstGeom prst="chevron">
              <a:avLst/>
            </a:prstGeom>
            <a:solidFill>
              <a:schemeClr val="accent1">
                <a:lumMod val="50000"/>
              </a:schemeClr>
            </a:solidFill>
            <a:ln w="25400" cap="flat" cmpd="sng" algn="ctr">
              <a:noFill/>
              <a:prstDash val="solid"/>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base">
                <a:spcBef>
                  <a:spcPct val="0"/>
                </a:spcBef>
                <a:spcAft>
                  <a:spcPct val="0"/>
                </a:spcAft>
                <a:defRPr/>
              </a:pPr>
              <a:r>
                <a:rPr kumimoji="1" lang="en-US" sz="1200" b="1" kern="0" dirty="0" smtClean="0">
                  <a:solidFill>
                    <a:srgbClr val="FFFFFF"/>
                  </a:solidFill>
                  <a:cs typeface="Calibri" panose="020F0502020204030204" pitchFamily="34" charset="0"/>
                </a:rPr>
                <a:t>Preparation</a:t>
              </a:r>
              <a:endParaRPr kumimoji="1" lang="en-US" sz="1200" b="1" kern="0" dirty="0">
                <a:solidFill>
                  <a:srgbClr val="FFFFFF"/>
                </a:solidFill>
                <a:cs typeface="Calibri" panose="020F0502020204030204" pitchFamily="34" charset="0"/>
              </a:endParaRPr>
            </a:p>
          </p:txBody>
        </p:sp>
        <p:sp>
          <p:nvSpPr>
            <p:cNvPr id="31" name="Chevron 173"/>
            <p:cNvSpPr/>
            <p:nvPr/>
          </p:nvSpPr>
          <p:spPr>
            <a:xfrm>
              <a:off x="2829273" y="1867937"/>
              <a:ext cx="3383205" cy="324000"/>
            </a:xfrm>
            <a:prstGeom prst="chevron">
              <a:avLst/>
            </a:prstGeom>
            <a:solidFill>
              <a:schemeClr val="accent1">
                <a:lumMod val="50000"/>
              </a:schemeClr>
            </a:solidFill>
            <a:ln w="25400" cap="flat" cmpd="sng" algn="ctr">
              <a:noFill/>
              <a:prstDash val="solid"/>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base">
                <a:spcBef>
                  <a:spcPct val="0"/>
                </a:spcBef>
                <a:spcAft>
                  <a:spcPct val="0"/>
                </a:spcAft>
                <a:defRPr/>
              </a:pPr>
              <a:r>
                <a:rPr kumimoji="1" lang="en-US" sz="1200" b="1" kern="0" dirty="0">
                  <a:solidFill>
                    <a:srgbClr val="FFFFFF"/>
                  </a:solidFill>
                  <a:cs typeface="Calibri" panose="020F0502020204030204" pitchFamily="34" charset="0"/>
                </a:rPr>
                <a:t>Knowledge </a:t>
              </a:r>
              <a:r>
                <a:rPr kumimoji="1" lang="en-US" sz="1200" b="1" kern="0" dirty="0" smtClean="0">
                  <a:solidFill>
                    <a:srgbClr val="FFFFFF"/>
                  </a:solidFill>
                  <a:cs typeface="Calibri" panose="020F0502020204030204" pitchFamily="34" charset="0"/>
                </a:rPr>
                <a:t>Transfer</a:t>
              </a:r>
              <a:endParaRPr kumimoji="1" lang="en-US" sz="1200" b="1" kern="0" dirty="0">
                <a:solidFill>
                  <a:srgbClr val="FFFFFF"/>
                </a:solidFill>
                <a:cs typeface="Calibri" panose="020F0502020204030204" pitchFamily="34" charset="0"/>
              </a:endParaRPr>
            </a:p>
          </p:txBody>
        </p:sp>
        <p:sp>
          <p:nvSpPr>
            <p:cNvPr id="32" name="Chevron 174"/>
            <p:cNvSpPr/>
            <p:nvPr/>
          </p:nvSpPr>
          <p:spPr>
            <a:xfrm>
              <a:off x="6096003" y="1867937"/>
              <a:ext cx="1739091" cy="324000"/>
            </a:xfrm>
            <a:prstGeom prst="chevron">
              <a:avLst/>
            </a:prstGeom>
            <a:solidFill>
              <a:schemeClr val="accent1">
                <a:lumMod val="50000"/>
              </a:schemeClr>
            </a:solidFill>
            <a:ln w="25400" cap="flat" cmpd="sng" algn="ctr">
              <a:noFill/>
              <a:prstDash val="solid"/>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base">
                <a:spcBef>
                  <a:spcPct val="0"/>
                </a:spcBef>
                <a:spcAft>
                  <a:spcPct val="0"/>
                </a:spcAft>
                <a:defRPr/>
              </a:pPr>
              <a:r>
                <a:rPr kumimoji="1" lang="en-US" sz="1200" b="1" kern="0" dirty="0">
                  <a:solidFill>
                    <a:srgbClr val="FFFFFF"/>
                  </a:solidFill>
                  <a:cs typeface="Calibri" panose="020F0502020204030204" pitchFamily="34" charset="0"/>
                </a:rPr>
                <a:t>Assisted Operation </a:t>
              </a:r>
            </a:p>
          </p:txBody>
        </p:sp>
        <p:sp>
          <p:nvSpPr>
            <p:cNvPr id="33" name="Chevron 175"/>
            <p:cNvSpPr/>
            <p:nvPr/>
          </p:nvSpPr>
          <p:spPr>
            <a:xfrm>
              <a:off x="7720766" y="1867937"/>
              <a:ext cx="1591952" cy="324000"/>
            </a:xfrm>
            <a:prstGeom prst="chevron">
              <a:avLst/>
            </a:prstGeom>
            <a:solidFill>
              <a:schemeClr val="accent1">
                <a:lumMod val="50000"/>
              </a:schemeClr>
            </a:solidFill>
            <a:ln w="25400" cap="flat" cmpd="sng" algn="ctr">
              <a:noFill/>
              <a:prstDash val="solid"/>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base">
                <a:spcBef>
                  <a:spcPct val="0"/>
                </a:spcBef>
                <a:spcAft>
                  <a:spcPct val="0"/>
                </a:spcAft>
                <a:defRPr/>
              </a:pPr>
              <a:r>
                <a:rPr kumimoji="1" lang="en-US" sz="1200" b="1" kern="0" dirty="0" smtClean="0">
                  <a:solidFill>
                    <a:srgbClr val="FFFFFF"/>
                  </a:solidFill>
                  <a:cs typeface="Calibri" panose="020F0502020204030204" pitchFamily="34" charset="0"/>
                </a:rPr>
                <a:t>Stabilization</a:t>
              </a:r>
              <a:endParaRPr kumimoji="1" lang="en-US" sz="1200" b="1" kern="0" dirty="0">
                <a:solidFill>
                  <a:srgbClr val="FFFFFF"/>
                </a:solidFill>
                <a:cs typeface="Calibri" panose="020F0502020204030204" pitchFamily="34" charset="0"/>
              </a:endParaRPr>
            </a:p>
          </p:txBody>
        </p:sp>
        <p:sp>
          <p:nvSpPr>
            <p:cNvPr id="34" name="Chevron 176"/>
            <p:cNvSpPr/>
            <p:nvPr/>
          </p:nvSpPr>
          <p:spPr>
            <a:xfrm>
              <a:off x="9169611" y="1867937"/>
              <a:ext cx="1283438" cy="324000"/>
            </a:xfrm>
            <a:prstGeom prst="chevron">
              <a:avLst/>
            </a:prstGeom>
            <a:solidFill>
              <a:schemeClr val="accent1">
                <a:lumMod val="50000"/>
              </a:schemeClr>
            </a:solidFill>
            <a:ln w="25400" cap="flat" cmpd="sng" algn="ctr">
              <a:noFill/>
              <a:prstDash val="solid"/>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base">
                <a:spcBef>
                  <a:spcPct val="0"/>
                </a:spcBef>
                <a:spcAft>
                  <a:spcPct val="0"/>
                </a:spcAft>
              </a:pPr>
              <a:r>
                <a:rPr kumimoji="1" lang="en-US" sz="1200" b="1" dirty="0">
                  <a:solidFill>
                    <a:srgbClr val="FFFFFF"/>
                  </a:solidFill>
                  <a:ea typeface="HGP創英角ｺﾞｼｯｸUB" pitchFamily="50" charset="-128"/>
                  <a:cs typeface="Calibri" panose="020F0502020204030204" pitchFamily="34" charset="0"/>
                </a:rPr>
                <a:t>Steady State</a:t>
              </a:r>
            </a:p>
          </p:txBody>
        </p:sp>
        <p:cxnSp>
          <p:nvCxnSpPr>
            <p:cNvPr id="35" name="Straight Connector 178"/>
            <p:cNvCxnSpPr/>
            <p:nvPr/>
          </p:nvCxnSpPr>
          <p:spPr>
            <a:xfrm flipV="1">
              <a:off x="1753481" y="2116345"/>
              <a:ext cx="1588" cy="392113"/>
            </a:xfrm>
            <a:prstGeom prst="line">
              <a:avLst/>
            </a:prstGeom>
            <a:noFill/>
            <a:ln w="9525" cap="flat" cmpd="sng" algn="ctr">
              <a:solidFill>
                <a:srgbClr val="3F68A3">
                  <a:shade val="95000"/>
                  <a:satMod val="105000"/>
                </a:srgbClr>
              </a:solidFill>
              <a:prstDash val="solid"/>
            </a:ln>
            <a:effectLst/>
          </p:spPr>
        </p:cxnSp>
        <p:sp>
          <p:nvSpPr>
            <p:cNvPr id="36" name="Oval 179"/>
            <p:cNvSpPr/>
            <p:nvPr/>
          </p:nvSpPr>
          <p:spPr>
            <a:xfrm flipH="1">
              <a:off x="1718275" y="2465033"/>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37" name="Straight Connector 181"/>
            <p:cNvCxnSpPr/>
            <p:nvPr/>
          </p:nvCxnSpPr>
          <p:spPr>
            <a:xfrm flipV="1">
              <a:off x="2795638" y="2124633"/>
              <a:ext cx="1588" cy="392113"/>
            </a:xfrm>
            <a:prstGeom prst="line">
              <a:avLst/>
            </a:prstGeom>
            <a:noFill/>
            <a:ln w="9525" cap="flat" cmpd="sng" algn="ctr">
              <a:solidFill>
                <a:srgbClr val="3F68A3">
                  <a:shade val="95000"/>
                  <a:satMod val="105000"/>
                </a:srgbClr>
              </a:solidFill>
              <a:prstDash val="solid"/>
            </a:ln>
            <a:effectLst/>
          </p:spPr>
        </p:cxnSp>
        <p:sp>
          <p:nvSpPr>
            <p:cNvPr id="38" name="Oval 182"/>
            <p:cNvSpPr/>
            <p:nvPr/>
          </p:nvSpPr>
          <p:spPr>
            <a:xfrm flipH="1">
              <a:off x="2760432" y="2473321"/>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39" name="Straight Connector 184"/>
            <p:cNvCxnSpPr/>
            <p:nvPr/>
          </p:nvCxnSpPr>
          <p:spPr>
            <a:xfrm flipV="1">
              <a:off x="3368260" y="2014881"/>
              <a:ext cx="1588" cy="924581"/>
            </a:xfrm>
            <a:prstGeom prst="line">
              <a:avLst/>
            </a:prstGeom>
            <a:noFill/>
            <a:ln w="9525" cap="flat" cmpd="sng" algn="ctr">
              <a:solidFill>
                <a:srgbClr val="3F68A3">
                  <a:shade val="95000"/>
                  <a:satMod val="105000"/>
                </a:srgbClr>
              </a:solidFill>
              <a:prstDash val="solid"/>
            </a:ln>
            <a:effectLst/>
          </p:spPr>
        </p:cxnSp>
        <p:sp>
          <p:nvSpPr>
            <p:cNvPr id="40" name="Oval 185"/>
            <p:cNvSpPr/>
            <p:nvPr/>
          </p:nvSpPr>
          <p:spPr>
            <a:xfrm flipH="1">
              <a:off x="3342886" y="2900801"/>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41" name="Straight Connector 187"/>
            <p:cNvCxnSpPr/>
            <p:nvPr/>
          </p:nvCxnSpPr>
          <p:spPr>
            <a:xfrm flipV="1">
              <a:off x="9846088" y="1661925"/>
              <a:ext cx="1588" cy="201215"/>
            </a:xfrm>
            <a:prstGeom prst="line">
              <a:avLst/>
            </a:prstGeom>
            <a:noFill/>
            <a:ln w="9525" cap="flat" cmpd="sng" algn="ctr">
              <a:solidFill>
                <a:srgbClr val="3F68A3">
                  <a:shade val="95000"/>
                  <a:satMod val="105000"/>
                </a:srgbClr>
              </a:solidFill>
              <a:prstDash val="solid"/>
            </a:ln>
            <a:effectLst/>
          </p:spPr>
        </p:cxnSp>
        <p:sp>
          <p:nvSpPr>
            <p:cNvPr id="42" name="Oval 188"/>
            <p:cNvSpPr/>
            <p:nvPr/>
          </p:nvSpPr>
          <p:spPr>
            <a:xfrm flipH="1">
              <a:off x="9810882" y="1614101"/>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43" name="Straight Connector 190"/>
            <p:cNvCxnSpPr/>
            <p:nvPr/>
          </p:nvCxnSpPr>
          <p:spPr>
            <a:xfrm flipV="1">
              <a:off x="9239526" y="1490044"/>
              <a:ext cx="1588" cy="392113"/>
            </a:xfrm>
            <a:prstGeom prst="line">
              <a:avLst/>
            </a:prstGeom>
            <a:noFill/>
            <a:ln w="9525" cap="flat" cmpd="sng" algn="ctr">
              <a:solidFill>
                <a:srgbClr val="3F68A3">
                  <a:shade val="95000"/>
                  <a:satMod val="105000"/>
                </a:srgbClr>
              </a:solidFill>
              <a:prstDash val="solid"/>
            </a:ln>
            <a:effectLst/>
          </p:spPr>
        </p:cxnSp>
        <p:sp>
          <p:nvSpPr>
            <p:cNvPr id="44" name="Oval 191"/>
            <p:cNvSpPr/>
            <p:nvPr/>
          </p:nvSpPr>
          <p:spPr>
            <a:xfrm flipH="1">
              <a:off x="9204320" y="1490044"/>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45" name="Straight Connector 193"/>
            <p:cNvCxnSpPr/>
            <p:nvPr/>
          </p:nvCxnSpPr>
          <p:spPr>
            <a:xfrm flipV="1">
              <a:off x="2962167" y="3362868"/>
              <a:ext cx="1588" cy="166294"/>
            </a:xfrm>
            <a:prstGeom prst="line">
              <a:avLst/>
            </a:prstGeom>
            <a:noFill/>
            <a:ln w="9525" cap="flat" cmpd="sng" algn="ctr">
              <a:solidFill>
                <a:srgbClr val="3F68A3">
                  <a:shade val="95000"/>
                  <a:satMod val="105000"/>
                </a:srgbClr>
              </a:solidFill>
              <a:prstDash val="solid"/>
            </a:ln>
            <a:effectLst/>
          </p:spPr>
        </p:cxnSp>
        <p:sp>
          <p:nvSpPr>
            <p:cNvPr id="46" name="Oval 194"/>
            <p:cNvSpPr/>
            <p:nvPr/>
          </p:nvSpPr>
          <p:spPr>
            <a:xfrm flipH="1">
              <a:off x="2926961" y="3493467"/>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47" name="Straight Connector 196"/>
            <p:cNvCxnSpPr/>
            <p:nvPr/>
          </p:nvCxnSpPr>
          <p:spPr>
            <a:xfrm flipV="1">
              <a:off x="7355182" y="1468911"/>
              <a:ext cx="1313" cy="392113"/>
            </a:xfrm>
            <a:prstGeom prst="line">
              <a:avLst/>
            </a:prstGeom>
            <a:noFill/>
            <a:ln w="9525" cap="flat" cmpd="sng" algn="ctr">
              <a:solidFill>
                <a:srgbClr val="3F68A3">
                  <a:shade val="95000"/>
                  <a:satMod val="105000"/>
                </a:srgbClr>
              </a:solidFill>
              <a:prstDash val="solid"/>
            </a:ln>
            <a:effectLst/>
          </p:spPr>
        </p:cxnSp>
        <p:sp>
          <p:nvSpPr>
            <p:cNvPr id="48" name="Oval 197"/>
            <p:cNvSpPr/>
            <p:nvPr/>
          </p:nvSpPr>
          <p:spPr>
            <a:xfrm flipH="1">
              <a:off x="7328227" y="1468911"/>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49" name="Straight Connector 199"/>
            <p:cNvCxnSpPr/>
            <p:nvPr/>
          </p:nvCxnSpPr>
          <p:spPr>
            <a:xfrm flipV="1">
              <a:off x="7859584" y="1670147"/>
              <a:ext cx="1588" cy="392113"/>
            </a:xfrm>
            <a:prstGeom prst="line">
              <a:avLst/>
            </a:prstGeom>
            <a:noFill/>
            <a:ln w="9525" cap="flat" cmpd="sng" algn="ctr">
              <a:solidFill>
                <a:srgbClr val="3F68A3">
                  <a:shade val="95000"/>
                  <a:satMod val="105000"/>
                </a:srgbClr>
              </a:solidFill>
              <a:prstDash val="solid"/>
            </a:ln>
            <a:effectLst/>
          </p:spPr>
        </p:cxnSp>
        <p:sp>
          <p:nvSpPr>
            <p:cNvPr id="50" name="Oval 200"/>
            <p:cNvSpPr/>
            <p:nvPr/>
          </p:nvSpPr>
          <p:spPr>
            <a:xfrm flipH="1">
              <a:off x="7824378" y="1670147"/>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sp>
          <p:nvSpPr>
            <p:cNvPr id="51" name="TextBox 129"/>
            <p:cNvSpPr txBox="1"/>
            <p:nvPr/>
          </p:nvSpPr>
          <p:spPr>
            <a:xfrm>
              <a:off x="7774061" y="933542"/>
              <a:ext cx="1073809" cy="447675"/>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Completeness </a:t>
              </a:r>
            </a:p>
            <a:p>
              <a:pPr algn="ctr" fontAlgn="base">
                <a:spcBef>
                  <a:spcPct val="0"/>
                </a:spcBef>
                <a:spcAft>
                  <a:spcPct val="0"/>
                </a:spcAft>
                <a:defRPr/>
              </a:pPr>
              <a:r>
                <a:rPr kumimoji="1" lang="en-US" sz="1050" b="1" kern="0" dirty="0">
                  <a:solidFill>
                    <a:srgbClr val="000000"/>
                  </a:solidFill>
                  <a:cs typeface="Arial" pitchFamily="34" charset="0"/>
                </a:rPr>
                <a:t>of KT</a:t>
              </a:r>
            </a:p>
          </p:txBody>
        </p:sp>
        <p:cxnSp>
          <p:nvCxnSpPr>
            <p:cNvPr id="52" name="Straight Connector 203"/>
            <p:cNvCxnSpPr/>
            <p:nvPr/>
          </p:nvCxnSpPr>
          <p:spPr>
            <a:xfrm flipV="1">
              <a:off x="8305716" y="1433196"/>
              <a:ext cx="1588" cy="521902"/>
            </a:xfrm>
            <a:prstGeom prst="line">
              <a:avLst/>
            </a:prstGeom>
            <a:noFill/>
            <a:ln w="9525" cap="flat" cmpd="sng" algn="ctr">
              <a:solidFill>
                <a:srgbClr val="3F68A3">
                  <a:shade val="95000"/>
                  <a:satMod val="105000"/>
                </a:srgbClr>
              </a:solidFill>
              <a:prstDash val="solid"/>
            </a:ln>
            <a:effectLst/>
          </p:spPr>
        </p:cxnSp>
        <p:sp>
          <p:nvSpPr>
            <p:cNvPr id="54" name="Oval 204"/>
            <p:cNvSpPr/>
            <p:nvPr/>
          </p:nvSpPr>
          <p:spPr>
            <a:xfrm flipH="1">
              <a:off x="8270510" y="1399771"/>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sp>
          <p:nvSpPr>
            <p:cNvPr id="55" name="TextBox 121"/>
            <p:cNvSpPr txBox="1"/>
            <p:nvPr/>
          </p:nvSpPr>
          <p:spPr>
            <a:xfrm>
              <a:off x="5486769" y="3471915"/>
              <a:ext cx="953453" cy="703042"/>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defRPr/>
              </a:pPr>
              <a:r>
                <a:rPr kumimoji="1" lang="en-US" sz="1050" b="1" kern="0" dirty="0">
                  <a:solidFill>
                    <a:srgbClr val="000000"/>
                  </a:solidFill>
                  <a:cs typeface="Arial" pitchFamily="34" charset="0"/>
                </a:rPr>
                <a:t>Prepare KM Process and User Manual</a:t>
              </a:r>
            </a:p>
          </p:txBody>
        </p:sp>
        <p:sp>
          <p:nvSpPr>
            <p:cNvPr id="56" name="Rechteck 6"/>
            <p:cNvSpPr/>
            <p:nvPr/>
          </p:nvSpPr>
          <p:spPr bwMode="auto">
            <a:xfrm>
              <a:off x="7859515" y="4338148"/>
              <a:ext cx="1982061" cy="1231367"/>
            </a:xfrm>
            <a:prstGeom prst="rect">
              <a:avLst/>
            </a:prstGeom>
            <a:solidFill>
              <a:schemeClr val="bg2">
                <a:lumMod val="75000"/>
              </a:schemeClr>
            </a:solidFill>
            <a:ln w="38100"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0" tIns="0" rIns="0" bIns="0" numCol="1" rtlCol="0" anchor="b" anchorCtr="0" compatLnSpc="1">
              <a:prstTxWarp prst="textNoShape">
                <a:avLst/>
              </a:prstTxWarp>
            </a:bodyPr>
            <a:lstStyle/>
            <a:p>
              <a:pPr marL="287338" indent="-109538" fontAlgn="base">
                <a:spcBef>
                  <a:spcPct val="20000"/>
                </a:spcBef>
                <a:spcAft>
                  <a:spcPct val="0"/>
                </a:spcAft>
                <a:buFont typeface="Arial" panose="020B0604020202020204" pitchFamily="34" charset="0"/>
                <a:buChar char="•"/>
                <a:defRPr/>
              </a:pPr>
              <a:r>
                <a:rPr kumimoji="1" lang="en-US" sz="1050" b="1" kern="0" dirty="0">
                  <a:solidFill>
                    <a:srgbClr val="FFFFFF"/>
                  </a:solidFill>
                  <a:ea typeface="ＭＳ Ｐゴシック"/>
                  <a:cs typeface="Arial" pitchFamily="34" charset="0"/>
                </a:rPr>
                <a:t>Augment/Enhance KMS </a:t>
              </a:r>
              <a:r>
                <a:rPr kumimoji="1" lang="en-US" sz="1050" b="1" kern="0" dirty="0" smtClean="0">
                  <a:solidFill>
                    <a:srgbClr val="FFFFFF"/>
                  </a:solidFill>
                  <a:ea typeface="ＭＳ Ｐゴシック"/>
                  <a:cs typeface="Arial" pitchFamily="34" charset="0"/>
                </a:rPr>
                <a:t>Documentation</a:t>
              </a:r>
              <a:endParaRPr kumimoji="1" lang="en-US" sz="1050" b="1" kern="0" dirty="0">
                <a:solidFill>
                  <a:srgbClr val="FFFFFF"/>
                </a:solidFill>
                <a:ea typeface="ＭＳ Ｐゴシック"/>
                <a:cs typeface="Arial" pitchFamily="34" charset="0"/>
              </a:endParaRPr>
            </a:p>
            <a:p>
              <a:pPr marL="287338" indent="-109538" fontAlgn="base">
                <a:spcBef>
                  <a:spcPct val="20000"/>
                </a:spcBef>
                <a:spcAft>
                  <a:spcPct val="0"/>
                </a:spcAft>
                <a:buFont typeface="Arial" panose="020B0604020202020204" pitchFamily="34" charset="0"/>
                <a:buChar char="•"/>
                <a:defRPr/>
              </a:pPr>
              <a:r>
                <a:rPr kumimoji="1" lang="en-US" sz="1050" b="1" kern="0" dirty="0">
                  <a:solidFill>
                    <a:srgbClr val="FFFFFF"/>
                  </a:solidFill>
                  <a:ea typeface="ＭＳ Ｐゴシック"/>
                  <a:cs typeface="Arial" pitchFamily="34" charset="0"/>
                </a:rPr>
                <a:t>Re-organize </a:t>
              </a:r>
              <a:r>
                <a:rPr kumimoji="1" lang="en-US" sz="1050" b="1" kern="0" dirty="0" smtClean="0">
                  <a:solidFill>
                    <a:srgbClr val="FFFFFF"/>
                  </a:solidFill>
                  <a:ea typeface="ＭＳ Ｐゴシック"/>
                  <a:cs typeface="Arial" pitchFamily="34" charset="0"/>
                </a:rPr>
                <a:t>support team structure</a:t>
              </a:r>
              <a:endParaRPr kumimoji="1" lang="en-US" sz="1050" b="1" kern="0" dirty="0">
                <a:solidFill>
                  <a:srgbClr val="FFFFFF"/>
                </a:solidFill>
                <a:ea typeface="ＭＳ Ｐゴシック"/>
                <a:cs typeface="Arial" pitchFamily="34" charset="0"/>
              </a:endParaRPr>
            </a:p>
            <a:p>
              <a:pPr marL="287338" indent="-109538" fontAlgn="base">
                <a:spcBef>
                  <a:spcPct val="20000"/>
                </a:spcBef>
                <a:spcAft>
                  <a:spcPct val="0"/>
                </a:spcAft>
                <a:buFont typeface="Arial" panose="020B0604020202020204" pitchFamily="34" charset="0"/>
                <a:buChar char="•"/>
                <a:defRPr/>
              </a:pPr>
              <a:r>
                <a:rPr kumimoji="1" lang="en-US" sz="1050" b="1" kern="0" dirty="0">
                  <a:solidFill>
                    <a:srgbClr val="FFFFFF"/>
                  </a:solidFill>
                  <a:ea typeface="ＭＳ Ｐゴシック"/>
                  <a:cs typeface="Arial" pitchFamily="34" charset="0"/>
                </a:rPr>
                <a:t>Commence reporting</a:t>
              </a:r>
            </a:p>
            <a:p>
              <a:pPr marL="287338" indent="-109538" fontAlgn="base">
                <a:spcBef>
                  <a:spcPct val="20000"/>
                </a:spcBef>
                <a:spcAft>
                  <a:spcPct val="0"/>
                </a:spcAft>
                <a:buFont typeface="Arial" panose="020B0604020202020204" pitchFamily="34" charset="0"/>
                <a:buChar char="•"/>
                <a:defRPr/>
              </a:pPr>
              <a:endParaRPr kumimoji="1" lang="en-US" sz="1050" b="1" kern="0" dirty="0">
                <a:solidFill>
                  <a:srgbClr val="4472C4">
                    <a:lumMod val="60000"/>
                    <a:lumOff val="40000"/>
                  </a:srgbClr>
                </a:solidFill>
                <a:ea typeface="ＭＳ Ｐゴシック"/>
                <a:cs typeface="Arial" pitchFamily="34" charset="0"/>
              </a:endParaRPr>
            </a:p>
          </p:txBody>
        </p:sp>
        <p:sp>
          <p:nvSpPr>
            <p:cNvPr id="57" name="Freeform 254"/>
            <p:cNvSpPr>
              <a:spLocks/>
            </p:cNvSpPr>
            <p:nvPr/>
          </p:nvSpPr>
          <p:spPr bwMode="auto">
            <a:xfrm>
              <a:off x="7858326" y="4153465"/>
              <a:ext cx="1965953" cy="360000"/>
            </a:xfrm>
            <a:custGeom>
              <a:avLst/>
              <a:gdLst/>
              <a:ahLst/>
              <a:cxnLst>
                <a:cxn ang="0">
                  <a:pos x="1094" y="0"/>
                </a:cxn>
                <a:cxn ang="0">
                  <a:pos x="0" y="0"/>
                </a:cxn>
                <a:cxn ang="0">
                  <a:pos x="0" y="240"/>
                </a:cxn>
                <a:cxn ang="0">
                  <a:pos x="1094" y="240"/>
                </a:cxn>
                <a:cxn ang="0">
                  <a:pos x="1201" y="120"/>
                </a:cxn>
                <a:cxn ang="0">
                  <a:pos x="1094" y="0"/>
                </a:cxn>
              </a:cxnLst>
              <a:rect l="0" t="0" r="r" b="b"/>
              <a:pathLst>
                <a:path w="1201" h="240">
                  <a:moveTo>
                    <a:pt x="1094" y="0"/>
                  </a:moveTo>
                  <a:lnTo>
                    <a:pt x="0" y="0"/>
                  </a:lnTo>
                  <a:lnTo>
                    <a:pt x="0" y="240"/>
                  </a:lnTo>
                  <a:lnTo>
                    <a:pt x="1094" y="240"/>
                  </a:lnTo>
                  <a:lnTo>
                    <a:pt x="1201" y="120"/>
                  </a:lnTo>
                  <a:lnTo>
                    <a:pt x="1094" y="0"/>
                  </a:lnTo>
                  <a:close/>
                </a:path>
              </a:pathLst>
            </a:custGeom>
            <a:solidFill>
              <a:srgbClr val="0F1C50"/>
            </a:solidFill>
            <a:ln w="38100" cap="flat" cmpd="sng" algn="ctr">
              <a:noFill/>
              <a:prstDash val="solid"/>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p>
              <a:pPr algn="ctr" fontAlgn="base">
                <a:spcAft>
                  <a:spcPct val="0"/>
                </a:spcAft>
                <a:defRPr/>
              </a:pPr>
              <a:r>
                <a:rPr kumimoji="1" lang="en-US" sz="1400" b="1" kern="0" dirty="0">
                  <a:solidFill>
                    <a:srgbClr val="FFFFFF"/>
                  </a:solidFill>
                  <a:cs typeface="Arial" pitchFamily="34" charset="0"/>
                </a:rPr>
                <a:t>Stabilization</a:t>
              </a:r>
            </a:p>
          </p:txBody>
        </p:sp>
        <p:sp>
          <p:nvSpPr>
            <p:cNvPr id="58" name="Rechteck 6"/>
            <p:cNvSpPr/>
            <p:nvPr/>
          </p:nvSpPr>
          <p:spPr bwMode="auto">
            <a:xfrm>
              <a:off x="5852905" y="4639267"/>
              <a:ext cx="2005422" cy="1473827"/>
            </a:xfrm>
            <a:prstGeom prst="rect">
              <a:avLst/>
            </a:prstGeom>
            <a:solidFill>
              <a:schemeClr val="bg2">
                <a:lumMod val="75000"/>
              </a:schemeClr>
            </a:solidFill>
            <a:ln w="38100"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0" tIns="0" rIns="0" bIns="0" numCol="1" rtlCol="0" anchor="ctr" anchorCtr="0" compatLnSpc="1">
              <a:prstTxWarp prst="textNoShape">
                <a:avLst/>
              </a:prstTxWarp>
            </a:bodyPr>
            <a:lstStyle/>
            <a:p>
              <a:pPr marL="287338" lvl="1" indent="-109538" fontAlgn="base">
                <a:spcBef>
                  <a:spcPct val="20000"/>
                </a:spcBef>
                <a:spcAft>
                  <a:spcPct val="0"/>
                </a:spcAft>
                <a:buFont typeface="Arial" panose="020B0604020202020204" pitchFamily="34" charset="0"/>
                <a:buChar char="•"/>
                <a:defRPr/>
              </a:pPr>
              <a:r>
                <a:rPr kumimoji="1" lang="de-DE" sz="1050" b="1" kern="0" dirty="0">
                  <a:solidFill>
                    <a:srgbClr val="FFFFFF"/>
                  </a:solidFill>
                  <a:cs typeface="Arial" pitchFamily="34" charset="0"/>
                </a:rPr>
                <a:t>Reverse </a:t>
              </a:r>
              <a:r>
                <a:rPr kumimoji="1" lang="de-DE" sz="1050" b="1" kern="0" dirty="0" smtClean="0">
                  <a:solidFill>
                    <a:srgbClr val="FFFFFF"/>
                  </a:solidFill>
                  <a:cs typeface="Arial" pitchFamily="34" charset="0"/>
                </a:rPr>
                <a:t>Presentation</a:t>
              </a:r>
              <a:endParaRPr kumimoji="1" lang="de-DE" sz="1050" b="1" kern="0" dirty="0">
                <a:solidFill>
                  <a:srgbClr val="FFFFFF"/>
                </a:solidFill>
                <a:cs typeface="Arial" pitchFamily="34" charset="0"/>
              </a:endParaRPr>
            </a:p>
            <a:p>
              <a:pPr marL="287338" lvl="1" indent="-109538" fontAlgn="base">
                <a:spcBef>
                  <a:spcPct val="20000"/>
                </a:spcBef>
                <a:spcAft>
                  <a:spcPct val="0"/>
                </a:spcAft>
                <a:buFont typeface="Arial" panose="020B0604020202020204" pitchFamily="34" charset="0"/>
                <a:buChar char="•"/>
                <a:defRPr/>
              </a:pPr>
              <a:r>
                <a:rPr kumimoji="1" lang="de-DE" sz="1050" b="1" kern="0" dirty="0">
                  <a:solidFill>
                    <a:srgbClr val="FFFFFF"/>
                  </a:solidFill>
                  <a:cs typeface="Arial" pitchFamily="34" charset="0"/>
                </a:rPr>
                <a:t>Validate information obtained during </a:t>
              </a:r>
              <a:r>
                <a:rPr kumimoji="1" lang="de-DE" sz="1050" b="1" kern="0" dirty="0" smtClean="0">
                  <a:solidFill>
                    <a:srgbClr val="FFFFFF"/>
                  </a:solidFill>
                  <a:cs typeface="Arial" pitchFamily="34" charset="0"/>
                </a:rPr>
                <a:t>KT</a:t>
              </a:r>
              <a:endParaRPr kumimoji="1" lang="de-DE" sz="1050" b="1" kern="0" dirty="0">
                <a:solidFill>
                  <a:srgbClr val="FFFFFF"/>
                </a:solidFill>
                <a:cs typeface="Arial" pitchFamily="34" charset="0"/>
              </a:endParaRPr>
            </a:p>
            <a:p>
              <a:pPr marL="287338" lvl="1" indent="-109538" fontAlgn="base">
                <a:spcBef>
                  <a:spcPct val="20000"/>
                </a:spcBef>
                <a:spcAft>
                  <a:spcPct val="0"/>
                </a:spcAft>
                <a:buFont typeface="Arial" panose="020B0604020202020204" pitchFamily="34" charset="0"/>
                <a:buChar char="•"/>
                <a:defRPr/>
              </a:pPr>
              <a:r>
                <a:rPr kumimoji="1" lang="de-DE" sz="1050" b="1" kern="0" dirty="0">
                  <a:solidFill>
                    <a:srgbClr val="FFFFFF"/>
                  </a:solidFill>
                  <a:cs typeface="Arial" pitchFamily="34" charset="0"/>
                </a:rPr>
                <a:t>Update KMS </a:t>
              </a:r>
              <a:r>
                <a:rPr kumimoji="1" lang="de-DE" sz="1050" b="1" kern="0" dirty="0" smtClean="0">
                  <a:solidFill>
                    <a:srgbClr val="FFFFFF"/>
                  </a:solidFill>
                  <a:cs typeface="Arial" pitchFamily="34" charset="0"/>
                </a:rPr>
                <a:t>documents</a:t>
              </a:r>
              <a:endParaRPr kumimoji="1" lang="de-DE" sz="1050" b="1" kern="0" dirty="0">
                <a:solidFill>
                  <a:srgbClr val="FFFFFF"/>
                </a:solidFill>
                <a:cs typeface="Arial" pitchFamily="34" charset="0"/>
              </a:endParaRPr>
            </a:p>
            <a:p>
              <a:pPr marL="287338" lvl="1" indent="-109538" fontAlgn="base">
                <a:spcBef>
                  <a:spcPct val="20000"/>
                </a:spcBef>
                <a:spcAft>
                  <a:spcPct val="0"/>
                </a:spcAft>
                <a:buFont typeface="Arial" panose="020B0604020202020204" pitchFamily="34" charset="0"/>
                <a:buChar char="•"/>
                <a:defRPr/>
              </a:pPr>
              <a:r>
                <a:rPr kumimoji="1" lang="de-DE" sz="1050" b="1" kern="0" dirty="0">
                  <a:solidFill>
                    <a:srgbClr val="FFFFFF"/>
                  </a:solidFill>
                  <a:cs typeface="Arial" pitchFamily="34" charset="0"/>
                </a:rPr>
                <a:t>Perform hands on </a:t>
              </a:r>
              <a:r>
                <a:rPr kumimoji="1" lang="de-DE" sz="1050" b="1" kern="0" dirty="0" smtClean="0">
                  <a:solidFill>
                    <a:srgbClr val="FFFFFF"/>
                  </a:solidFill>
                  <a:cs typeface="Arial" pitchFamily="34" charset="0"/>
                </a:rPr>
                <a:t>tasks</a:t>
              </a:r>
              <a:endParaRPr kumimoji="1" lang="de-DE" sz="1050" b="1" kern="0" dirty="0">
                <a:solidFill>
                  <a:srgbClr val="FFFFFF"/>
                </a:solidFill>
                <a:cs typeface="Arial" pitchFamily="34" charset="0"/>
              </a:endParaRPr>
            </a:p>
          </p:txBody>
        </p:sp>
        <p:sp>
          <p:nvSpPr>
            <p:cNvPr id="59" name="Freeform 254"/>
            <p:cNvSpPr>
              <a:spLocks/>
            </p:cNvSpPr>
            <p:nvPr/>
          </p:nvSpPr>
          <p:spPr bwMode="auto">
            <a:xfrm>
              <a:off x="5850592" y="4465268"/>
              <a:ext cx="2005422" cy="360000"/>
            </a:xfrm>
            <a:custGeom>
              <a:avLst/>
              <a:gdLst/>
              <a:ahLst/>
              <a:cxnLst>
                <a:cxn ang="0">
                  <a:pos x="1094" y="0"/>
                </a:cxn>
                <a:cxn ang="0">
                  <a:pos x="0" y="0"/>
                </a:cxn>
                <a:cxn ang="0">
                  <a:pos x="0" y="240"/>
                </a:cxn>
                <a:cxn ang="0">
                  <a:pos x="1094" y="240"/>
                </a:cxn>
                <a:cxn ang="0">
                  <a:pos x="1201" y="120"/>
                </a:cxn>
                <a:cxn ang="0">
                  <a:pos x="1094" y="0"/>
                </a:cxn>
              </a:cxnLst>
              <a:rect l="0" t="0" r="r" b="b"/>
              <a:pathLst>
                <a:path w="1201" h="240">
                  <a:moveTo>
                    <a:pt x="1094" y="0"/>
                  </a:moveTo>
                  <a:lnTo>
                    <a:pt x="0" y="0"/>
                  </a:lnTo>
                  <a:lnTo>
                    <a:pt x="0" y="240"/>
                  </a:lnTo>
                  <a:lnTo>
                    <a:pt x="1094" y="240"/>
                  </a:lnTo>
                  <a:lnTo>
                    <a:pt x="1201" y="120"/>
                  </a:lnTo>
                  <a:lnTo>
                    <a:pt x="1094" y="0"/>
                  </a:lnTo>
                  <a:close/>
                </a:path>
              </a:pathLst>
            </a:custGeom>
            <a:solidFill>
              <a:srgbClr val="0F1C50"/>
            </a:solidFill>
            <a:ln w="38100" cap="flat" cmpd="sng" algn="ctr">
              <a:noFill/>
              <a:prstDash val="solid"/>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p>
              <a:pPr algn="ctr" fontAlgn="base">
                <a:spcAft>
                  <a:spcPct val="0"/>
                </a:spcAft>
                <a:defRPr/>
              </a:pPr>
              <a:r>
                <a:rPr kumimoji="1" lang="en-US" sz="1400" b="1" kern="0" dirty="0">
                  <a:solidFill>
                    <a:srgbClr val="FFFFFF"/>
                  </a:solidFill>
                  <a:cs typeface="Arial" pitchFamily="34" charset="0"/>
                </a:rPr>
                <a:t>Assisted Operations</a:t>
              </a:r>
            </a:p>
          </p:txBody>
        </p:sp>
        <p:sp>
          <p:nvSpPr>
            <p:cNvPr id="60" name="Rechteck 8"/>
            <p:cNvSpPr/>
            <p:nvPr/>
          </p:nvSpPr>
          <p:spPr bwMode="auto">
            <a:xfrm>
              <a:off x="3060554" y="5052511"/>
              <a:ext cx="2807621" cy="1321880"/>
            </a:xfrm>
            <a:prstGeom prst="rect">
              <a:avLst/>
            </a:prstGeom>
            <a:solidFill>
              <a:schemeClr val="bg2">
                <a:lumMod val="75000"/>
              </a:schemeClr>
            </a:solidFill>
            <a:ln w="38100"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0" tIns="0" rIns="0" bIns="0" numCol="1" rtlCol="0" anchor="ctr" anchorCtr="0" compatLnSpc="1">
              <a:prstTxWarp prst="textNoShape">
                <a:avLst/>
              </a:prstTxWarp>
            </a:bodyPr>
            <a:lstStyle/>
            <a:p>
              <a:pPr marL="395288" lvl="1" indent="-163513" fontAlgn="base">
                <a:spcBef>
                  <a:spcPct val="0"/>
                </a:spcBef>
                <a:spcAft>
                  <a:spcPct val="0"/>
                </a:spcAft>
                <a:buFont typeface="Arial" panose="020B0604020202020204" pitchFamily="34" charset="0"/>
                <a:buChar char="•"/>
                <a:tabLst>
                  <a:tab pos="341313" algn="l"/>
                </a:tabLst>
                <a:defRPr/>
              </a:pPr>
              <a:r>
                <a:rPr kumimoji="1" lang="en-GB" sz="1050" b="1" kern="0" dirty="0">
                  <a:solidFill>
                    <a:srgbClr val="FFFFFF"/>
                  </a:solidFill>
                  <a:ea typeface="ＭＳ Ｐゴシック"/>
                  <a:cs typeface="Arial" pitchFamily="34" charset="0"/>
                </a:rPr>
                <a:t>Knowledge </a:t>
              </a:r>
              <a:r>
                <a:rPr kumimoji="1" lang="en-GB" sz="1050" b="1" kern="0" dirty="0" smtClean="0">
                  <a:solidFill>
                    <a:srgbClr val="FFFFFF"/>
                  </a:solidFill>
                  <a:ea typeface="ＭＳ Ｐゴシック"/>
                  <a:cs typeface="Arial" pitchFamily="34" charset="0"/>
                </a:rPr>
                <a:t>Acquisition</a:t>
              </a:r>
              <a:endParaRPr kumimoji="1" lang="en-GB" sz="1050" b="1" kern="0" dirty="0">
                <a:solidFill>
                  <a:srgbClr val="FFFFFF"/>
                </a:solidFill>
                <a:ea typeface="ＭＳ Ｐゴシック"/>
                <a:cs typeface="Arial" pitchFamily="34" charset="0"/>
              </a:endParaRPr>
            </a:p>
            <a:p>
              <a:pPr marL="395288" lvl="1" indent="-163513" fontAlgn="base">
                <a:spcBef>
                  <a:spcPct val="0"/>
                </a:spcBef>
                <a:spcAft>
                  <a:spcPct val="0"/>
                </a:spcAft>
                <a:buFont typeface="Arial" panose="020B0604020202020204" pitchFamily="34" charset="0"/>
                <a:buChar char="•"/>
                <a:tabLst>
                  <a:tab pos="341313" algn="l"/>
                </a:tabLst>
                <a:defRPr/>
              </a:pPr>
              <a:r>
                <a:rPr kumimoji="1" lang="en-GB" sz="1050" b="1" kern="0" dirty="0">
                  <a:solidFill>
                    <a:srgbClr val="FFFFFF"/>
                  </a:solidFill>
                  <a:ea typeface="ＭＳ Ｐゴシック"/>
                  <a:cs typeface="Arial" pitchFamily="34" charset="0"/>
                </a:rPr>
                <a:t>Staggered ramp up with trainings within NTT DATA </a:t>
              </a:r>
              <a:r>
                <a:rPr kumimoji="1" lang="en-GB" sz="1050" b="1" kern="0" dirty="0" smtClean="0">
                  <a:solidFill>
                    <a:srgbClr val="FFFFFF"/>
                  </a:solidFill>
                  <a:ea typeface="ＭＳ Ｐゴシック"/>
                  <a:cs typeface="Arial" pitchFamily="34" charset="0"/>
                </a:rPr>
                <a:t>Teams</a:t>
              </a:r>
              <a:endParaRPr kumimoji="1" lang="en-GB" sz="1050" b="1" kern="0" dirty="0">
                <a:solidFill>
                  <a:srgbClr val="FFFFFF"/>
                </a:solidFill>
                <a:ea typeface="ＭＳ Ｐゴシック"/>
                <a:cs typeface="Arial" pitchFamily="34" charset="0"/>
              </a:endParaRPr>
            </a:p>
            <a:p>
              <a:pPr marL="395288" lvl="1" indent="-163513" fontAlgn="base">
                <a:spcBef>
                  <a:spcPct val="0"/>
                </a:spcBef>
                <a:spcAft>
                  <a:spcPct val="0"/>
                </a:spcAft>
                <a:buFont typeface="Arial" panose="020B0604020202020204" pitchFamily="34" charset="0"/>
                <a:buChar char="•"/>
                <a:tabLst>
                  <a:tab pos="341313" algn="l"/>
                </a:tabLst>
              </a:pPr>
              <a:r>
                <a:rPr kumimoji="1" lang="en-IN" sz="1050" b="1" kern="0" dirty="0">
                  <a:solidFill>
                    <a:srgbClr val="FFFFFF"/>
                  </a:solidFill>
                  <a:ea typeface="ＭＳ Ｐゴシック"/>
                  <a:cs typeface="Arial" pitchFamily="34" charset="0"/>
                </a:rPr>
                <a:t>Begin service delivery in new to-be environment</a:t>
              </a:r>
            </a:p>
            <a:p>
              <a:pPr marL="395288" lvl="1" indent="-163513" fontAlgn="base">
                <a:spcBef>
                  <a:spcPct val="0"/>
                </a:spcBef>
                <a:spcAft>
                  <a:spcPct val="0"/>
                </a:spcAft>
                <a:buFont typeface="Arial" panose="020B0604020202020204" pitchFamily="34" charset="0"/>
                <a:buChar char="•"/>
                <a:tabLst>
                  <a:tab pos="341313" algn="l"/>
                </a:tabLst>
                <a:defRPr/>
              </a:pPr>
              <a:r>
                <a:rPr kumimoji="1" lang="en-GB" sz="1050" b="1" kern="0" dirty="0">
                  <a:solidFill>
                    <a:srgbClr val="FFFFFF"/>
                  </a:solidFill>
                  <a:ea typeface="ＭＳ Ｐゴシック"/>
                  <a:cs typeface="Arial" pitchFamily="34" charset="0"/>
                </a:rPr>
                <a:t>Establish  KMS </a:t>
              </a:r>
              <a:r>
                <a:rPr kumimoji="1" lang="en-GB" sz="1050" b="1" kern="0" dirty="0" smtClean="0">
                  <a:solidFill>
                    <a:srgbClr val="FFFFFF"/>
                  </a:solidFill>
                  <a:ea typeface="ＭＳ Ｐゴシック"/>
                  <a:cs typeface="Arial" pitchFamily="34" charset="0"/>
                </a:rPr>
                <a:t>Repository</a:t>
              </a:r>
              <a:endParaRPr kumimoji="1" lang="en-GB" sz="1050" b="1" kern="0" dirty="0">
                <a:solidFill>
                  <a:srgbClr val="FFFFFF"/>
                </a:solidFill>
                <a:ea typeface="ＭＳ Ｐゴシック"/>
                <a:cs typeface="Arial" pitchFamily="34" charset="0"/>
              </a:endParaRPr>
            </a:p>
          </p:txBody>
        </p:sp>
        <p:sp>
          <p:nvSpPr>
            <p:cNvPr id="61" name="Rechteck 9"/>
            <p:cNvSpPr/>
            <p:nvPr/>
          </p:nvSpPr>
          <p:spPr bwMode="auto">
            <a:xfrm>
              <a:off x="848641" y="5458647"/>
              <a:ext cx="2280385" cy="915744"/>
            </a:xfrm>
            <a:prstGeom prst="rect">
              <a:avLst/>
            </a:prstGeom>
            <a:solidFill>
              <a:schemeClr val="bg2">
                <a:lumMod val="75000"/>
              </a:schemeClr>
            </a:solidFill>
            <a:ln w="38100"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0" tIns="0" rIns="0" bIns="0" numCol="1" rtlCol="0" anchor="ctr" anchorCtr="0" compatLnSpc="1">
              <a:prstTxWarp prst="textNoShape">
                <a:avLst/>
              </a:prstTxWarp>
            </a:bodyPr>
            <a:lstStyle/>
            <a:p>
              <a:pPr marL="265113" indent="-171450" fontAlgn="base">
                <a:spcBef>
                  <a:spcPct val="0"/>
                </a:spcBef>
                <a:spcAft>
                  <a:spcPct val="0"/>
                </a:spcAft>
                <a:buFont typeface="Arial" panose="020B0604020202020204" pitchFamily="34" charset="0"/>
                <a:buChar char="•"/>
              </a:pPr>
              <a:r>
                <a:rPr kumimoji="1" lang="en-US" sz="1050" b="1" kern="0" dirty="0">
                  <a:solidFill>
                    <a:srgbClr val="FFFFFF"/>
                  </a:solidFill>
                  <a:cs typeface="Arial" pitchFamily="34" charset="0"/>
                </a:rPr>
                <a:t>Resource Mobilization</a:t>
              </a:r>
            </a:p>
            <a:p>
              <a:pPr marL="265113" indent="-171450" fontAlgn="base">
                <a:spcBef>
                  <a:spcPct val="0"/>
                </a:spcBef>
                <a:spcAft>
                  <a:spcPct val="0"/>
                </a:spcAft>
                <a:buFont typeface="Arial" panose="020B0604020202020204" pitchFamily="34" charset="0"/>
                <a:buChar char="•"/>
                <a:defRPr/>
              </a:pPr>
              <a:r>
                <a:rPr kumimoji="1" lang="en-US" sz="1050" b="1" kern="0" dirty="0">
                  <a:solidFill>
                    <a:srgbClr val="FFFFFF"/>
                  </a:solidFill>
                  <a:cs typeface="Arial" pitchFamily="34" charset="0"/>
                </a:rPr>
                <a:t>Validate Tech Stack and trainings</a:t>
              </a:r>
            </a:p>
            <a:p>
              <a:pPr marL="265113" indent="-171450" fontAlgn="base">
                <a:spcBef>
                  <a:spcPct val="0"/>
                </a:spcBef>
                <a:spcAft>
                  <a:spcPct val="0"/>
                </a:spcAft>
                <a:buFont typeface="Arial" panose="020B0604020202020204" pitchFamily="34" charset="0"/>
                <a:buChar char="•"/>
                <a:defRPr/>
              </a:pPr>
              <a:r>
                <a:rPr kumimoji="1" lang="en-US" sz="1050" b="1" kern="0" dirty="0">
                  <a:solidFill>
                    <a:srgbClr val="FFFFFF"/>
                  </a:solidFill>
                  <a:cs typeface="Arial" pitchFamily="34" charset="0"/>
                </a:rPr>
                <a:t>Decide </a:t>
              </a:r>
              <a:r>
                <a:rPr kumimoji="1" lang="en-US" sz="1050" b="1" kern="0" dirty="0" smtClean="0">
                  <a:solidFill>
                    <a:srgbClr val="FFFFFF"/>
                  </a:solidFill>
                  <a:cs typeface="Arial" pitchFamily="34" charset="0"/>
                </a:rPr>
                <a:t>domains </a:t>
              </a:r>
              <a:r>
                <a:rPr kumimoji="1" lang="en-US" sz="1050" b="1" kern="0" dirty="0">
                  <a:solidFill>
                    <a:srgbClr val="FFFFFF"/>
                  </a:solidFill>
                  <a:cs typeface="Arial" pitchFamily="34" charset="0"/>
                </a:rPr>
                <a:t>by </a:t>
              </a:r>
              <a:r>
                <a:rPr kumimoji="1" lang="en-US" sz="1050" b="1" kern="0" dirty="0" smtClean="0">
                  <a:solidFill>
                    <a:srgbClr val="FFFFFF"/>
                  </a:solidFill>
                  <a:cs typeface="Arial" pitchFamily="34" charset="0"/>
                </a:rPr>
                <a:t>Wave</a:t>
              </a:r>
              <a:endParaRPr kumimoji="1" lang="en-US" sz="1050" b="1" kern="0" dirty="0">
                <a:solidFill>
                  <a:srgbClr val="FFFFFF"/>
                </a:solidFill>
                <a:cs typeface="Arial" pitchFamily="34" charset="0"/>
              </a:endParaRPr>
            </a:p>
            <a:p>
              <a:pPr marL="265113" indent="-171450" fontAlgn="base">
                <a:spcBef>
                  <a:spcPct val="0"/>
                </a:spcBef>
                <a:spcAft>
                  <a:spcPct val="0"/>
                </a:spcAft>
                <a:buFont typeface="Arial" panose="020B0604020202020204" pitchFamily="34" charset="0"/>
                <a:buChar char="•"/>
                <a:defRPr/>
              </a:pPr>
              <a:r>
                <a:rPr kumimoji="1" lang="en-US" sz="1050" b="1" kern="0" dirty="0">
                  <a:solidFill>
                    <a:srgbClr val="FFFFFF"/>
                  </a:solidFill>
                  <a:cs typeface="Arial" pitchFamily="34" charset="0"/>
                </a:rPr>
                <a:t>Establish Core </a:t>
              </a:r>
              <a:r>
                <a:rPr kumimoji="1" lang="en-US" sz="1050" b="1" kern="0" dirty="0" smtClean="0">
                  <a:solidFill>
                    <a:srgbClr val="FFFFFF"/>
                  </a:solidFill>
                  <a:cs typeface="Arial" pitchFamily="34" charset="0"/>
                </a:rPr>
                <a:t>Team</a:t>
              </a:r>
              <a:endParaRPr kumimoji="1" lang="en-US" sz="1050" b="1" kern="0" dirty="0">
                <a:solidFill>
                  <a:srgbClr val="FFFFFF"/>
                </a:solidFill>
                <a:cs typeface="Arial" pitchFamily="34" charset="0"/>
              </a:endParaRPr>
            </a:p>
          </p:txBody>
        </p:sp>
        <p:sp>
          <p:nvSpPr>
            <p:cNvPr id="62" name="Freeform 254"/>
            <p:cNvSpPr>
              <a:spLocks/>
            </p:cNvSpPr>
            <p:nvPr/>
          </p:nvSpPr>
          <p:spPr bwMode="auto">
            <a:xfrm>
              <a:off x="838201" y="5209515"/>
              <a:ext cx="2275555" cy="360000"/>
            </a:xfrm>
            <a:custGeom>
              <a:avLst/>
              <a:gdLst/>
              <a:ahLst/>
              <a:cxnLst>
                <a:cxn ang="0">
                  <a:pos x="1094" y="0"/>
                </a:cxn>
                <a:cxn ang="0">
                  <a:pos x="0" y="0"/>
                </a:cxn>
                <a:cxn ang="0">
                  <a:pos x="0" y="240"/>
                </a:cxn>
                <a:cxn ang="0">
                  <a:pos x="1094" y="240"/>
                </a:cxn>
                <a:cxn ang="0">
                  <a:pos x="1201" y="120"/>
                </a:cxn>
                <a:cxn ang="0">
                  <a:pos x="1094" y="0"/>
                </a:cxn>
              </a:cxnLst>
              <a:rect l="0" t="0" r="r" b="b"/>
              <a:pathLst>
                <a:path w="1201" h="240">
                  <a:moveTo>
                    <a:pt x="1094" y="0"/>
                  </a:moveTo>
                  <a:lnTo>
                    <a:pt x="0" y="0"/>
                  </a:lnTo>
                  <a:lnTo>
                    <a:pt x="0" y="240"/>
                  </a:lnTo>
                  <a:lnTo>
                    <a:pt x="1094" y="240"/>
                  </a:lnTo>
                  <a:lnTo>
                    <a:pt x="1201" y="120"/>
                  </a:lnTo>
                  <a:lnTo>
                    <a:pt x="1094" y="0"/>
                  </a:lnTo>
                  <a:close/>
                </a:path>
              </a:pathLst>
            </a:custGeom>
            <a:solidFill>
              <a:srgbClr val="0F1C50"/>
            </a:solidFill>
            <a:ln w="38100" cap="flat" cmpd="sng" algn="ctr">
              <a:noFill/>
              <a:prstDash val="solid"/>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p>
              <a:pPr algn="ctr" fontAlgn="base">
                <a:spcAft>
                  <a:spcPct val="0"/>
                </a:spcAft>
                <a:defRPr/>
              </a:pPr>
              <a:r>
                <a:rPr kumimoji="1" lang="en-US" sz="1400" b="1" kern="0" dirty="0">
                  <a:solidFill>
                    <a:srgbClr val="FFFFFF"/>
                  </a:solidFill>
                  <a:cs typeface="Arial" pitchFamily="34" charset="0"/>
                </a:rPr>
                <a:t>Planning &amp; Preparation</a:t>
              </a:r>
              <a:endParaRPr kumimoji="1" lang="en-US" sz="1400" b="1" kern="0" dirty="0">
                <a:solidFill>
                  <a:srgbClr val="000000"/>
                </a:solidFill>
                <a:cs typeface="Arial" pitchFamily="34" charset="0"/>
              </a:endParaRPr>
            </a:p>
          </p:txBody>
        </p:sp>
        <p:sp>
          <p:nvSpPr>
            <p:cNvPr id="63" name="Freeform 254"/>
            <p:cNvSpPr>
              <a:spLocks/>
            </p:cNvSpPr>
            <p:nvPr/>
          </p:nvSpPr>
          <p:spPr bwMode="auto">
            <a:xfrm>
              <a:off x="3060554" y="4854819"/>
              <a:ext cx="2807621" cy="360000"/>
            </a:xfrm>
            <a:custGeom>
              <a:avLst/>
              <a:gdLst/>
              <a:ahLst/>
              <a:cxnLst>
                <a:cxn ang="0">
                  <a:pos x="1094" y="0"/>
                </a:cxn>
                <a:cxn ang="0">
                  <a:pos x="0" y="0"/>
                </a:cxn>
                <a:cxn ang="0">
                  <a:pos x="0" y="240"/>
                </a:cxn>
                <a:cxn ang="0">
                  <a:pos x="1094" y="240"/>
                </a:cxn>
                <a:cxn ang="0">
                  <a:pos x="1201" y="120"/>
                </a:cxn>
                <a:cxn ang="0">
                  <a:pos x="1094" y="0"/>
                </a:cxn>
              </a:cxnLst>
              <a:rect l="0" t="0" r="r" b="b"/>
              <a:pathLst>
                <a:path w="1201" h="240">
                  <a:moveTo>
                    <a:pt x="1094" y="0"/>
                  </a:moveTo>
                  <a:lnTo>
                    <a:pt x="0" y="0"/>
                  </a:lnTo>
                  <a:lnTo>
                    <a:pt x="0" y="240"/>
                  </a:lnTo>
                  <a:lnTo>
                    <a:pt x="1094" y="240"/>
                  </a:lnTo>
                  <a:lnTo>
                    <a:pt x="1201" y="120"/>
                  </a:lnTo>
                  <a:lnTo>
                    <a:pt x="1094" y="0"/>
                  </a:lnTo>
                  <a:close/>
                </a:path>
              </a:pathLst>
            </a:custGeom>
            <a:solidFill>
              <a:srgbClr val="0F1C50"/>
            </a:solidFill>
            <a:ln w="38100" cap="flat" cmpd="sng" algn="ctr">
              <a:noFill/>
              <a:prstDash val="solid"/>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p>
              <a:pPr algn="ctr" fontAlgn="base">
                <a:spcAft>
                  <a:spcPct val="0"/>
                </a:spcAft>
                <a:defRPr/>
              </a:pPr>
              <a:r>
                <a:rPr kumimoji="1" lang="en-US" sz="1400" b="1" kern="0" dirty="0">
                  <a:solidFill>
                    <a:srgbClr val="FFFFFF"/>
                  </a:solidFill>
                  <a:cs typeface="Arial" pitchFamily="34" charset="0"/>
                </a:rPr>
                <a:t> Knowledge Transfer</a:t>
              </a:r>
            </a:p>
          </p:txBody>
        </p:sp>
        <p:cxnSp>
          <p:nvCxnSpPr>
            <p:cNvPr id="64" name="Straight Connector 219"/>
            <p:cNvCxnSpPr/>
            <p:nvPr/>
          </p:nvCxnSpPr>
          <p:spPr>
            <a:xfrm flipV="1">
              <a:off x="3383605" y="3316879"/>
              <a:ext cx="1588" cy="924581"/>
            </a:xfrm>
            <a:prstGeom prst="line">
              <a:avLst/>
            </a:prstGeom>
            <a:noFill/>
            <a:ln w="9525" cap="flat" cmpd="sng" algn="ctr">
              <a:solidFill>
                <a:srgbClr val="3F68A3">
                  <a:shade val="95000"/>
                  <a:satMod val="105000"/>
                </a:srgbClr>
              </a:solidFill>
              <a:prstDash val="solid"/>
            </a:ln>
            <a:effectLst/>
          </p:spPr>
        </p:cxnSp>
        <p:sp>
          <p:nvSpPr>
            <p:cNvPr id="65" name="Oval 220"/>
            <p:cNvSpPr/>
            <p:nvPr/>
          </p:nvSpPr>
          <p:spPr>
            <a:xfrm flipH="1">
              <a:off x="3358231" y="4202799"/>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66" name="Straight Connector 222"/>
            <p:cNvCxnSpPr/>
            <p:nvPr/>
          </p:nvCxnSpPr>
          <p:spPr>
            <a:xfrm flipV="1">
              <a:off x="4550611" y="3186911"/>
              <a:ext cx="1588" cy="392113"/>
            </a:xfrm>
            <a:prstGeom prst="line">
              <a:avLst/>
            </a:prstGeom>
            <a:noFill/>
            <a:ln w="9525" cap="flat" cmpd="sng" algn="ctr">
              <a:solidFill>
                <a:srgbClr val="3F68A3">
                  <a:shade val="95000"/>
                  <a:satMod val="105000"/>
                </a:srgbClr>
              </a:solidFill>
              <a:prstDash val="solid"/>
            </a:ln>
            <a:effectLst/>
          </p:spPr>
        </p:cxnSp>
        <p:sp>
          <p:nvSpPr>
            <p:cNvPr id="67" name="Oval 223"/>
            <p:cNvSpPr/>
            <p:nvPr/>
          </p:nvSpPr>
          <p:spPr>
            <a:xfrm flipH="1">
              <a:off x="4515405" y="3535599"/>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68" name="Straight Connector 225"/>
            <p:cNvCxnSpPr/>
            <p:nvPr/>
          </p:nvCxnSpPr>
          <p:spPr>
            <a:xfrm flipV="1">
              <a:off x="5968233" y="3156905"/>
              <a:ext cx="1588" cy="392113"/>
            </a:xfrm>
            <a:prstGeom prst="line">
              <a:avLst/>
            </a:prstGeom>
            <a:noFill/>
            <a:ln w="9525" cap="flat" cmpd="sng" algn="ctr">
              <a:solidFill>
                <a:srgbClr val="3F68A3">
                  <a:shade val="95000"/>
                  <a:satMod val="105000"/>
                </a:srgbClr>
              </a:solidFill>
              <a:prstDash val="solid"/>
            </a:ln>
            <a:effectLst/>
          </p:spPr>
        </p:cxnSp>
        <p:sp>
          <p:nvSpPr>
            <p:cNvPr id="69" name="Oval 226"/>
            <p:cNvSpPr/>
            <p:nvPr/>
          </p:nvSpPr>
          <p:spPr>
            <a:xfrm flipH="1">
              <a:off x="5933027" y="3505593"/>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70" name="Straight Connector 228"/>
            <p:cNvCxnSpPr/>
            <p:nvPr/>
          </p:nvCxnSpPr>
          <p:spPr>
            <a:xfrm flipV="1">
              <a:off x="7133329" y="3161825"/>
              <a:ext cx="1588" cy="392113"/>
            </a:xfrm>
            <a:prstGeom prst="line">
              <a:avLst/>
            </a:prstGeom>
            <a:noFill/>
            <a:ln w="9525" cap="flat" cmpd="sng" algn="ctr">
              <a:solidFill>
                <a:srgbClr val="3F68A3">
                  <a:shade val="95000"/>
                  <a:satMod val="105000"/>
                </a:srgbClr>
              </a:solidFill>
              <a:prstDash val="solid"/>
            </a:ln>
            <a:effectLst/>
          </p:spPr>
        </p:cxnSp>
        <p:sp>
          <p:nvSpPr>
            <p:cNvPr id="71" name="Oval 229"/>
            <p:cNvSpPr/>
            <p:nvPr/>
          </p:nvSpPr>
          <p:spPr>
            <a:xfrm flipH="1">
              <a:off x="7107955" y="3510513"/>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cxnSp>
          <p:nvCxnSpPr>
            <p:cNvPr id="72" name="Straight Connector 231"/>
            <p:cNvCxnSpPr/>
            <p:nvPr/>
          </p:nvCxnSpPr>
          <p:spPr>
            <a:xfrm flipV="1">
              <a:off x="8343497" y="3333889"/>
              <a:ext cx="1588" cy="392113"/>
            </a:xfrm>
            <a:prstGeom prst="line">
              <a:avLst/>
            </a:prstGeom>
            <a:noFill/>
            <a:ln w="9525" cap="flat" cmpd="sng" algn="ctr">
              <a:solidFill>
                <a:srgbClr val="3F68A3">
                  <a:shade val="95000"/>
                  <a:satMod val="105000"/>
                </a:srgbClr>
              </a:solidFill>
              <a:prstDash val="solid"/>
            </a:ln>
            <a:effectLst/>
          </p:spPr>
        </p:cxnSp>
        <p:sp>
          <p:nvSpPr>
            <p:cNvPr id="73" name="Oval 232"/>
            <p:cNvSpPr/>
            <p:nvPr/>
          </p:nvSpPr>
          <p:spPr>
            <a:xfrm flipH="1">
              <a:off x="8318123" y="3682577"/>
              <a:ext cx="72000" cy="72000"/>
            </a:xfrm>
            <a:prstGeom prst="ellipse">
              <a:avLst/>
            </a:prstGeom>
            <a:solidFill>
              <a:srgbClr val="3F68A3"/>
            </a:solidFill>
            <a:ln w="25400" cap="flat" cmpd="sng" algn="ctr">
              <a:no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base">
                <a:spcBef>
                  <a:spcPct val="0"/>
                </a:spcBef>
                <a:spcAft>
                  <a:spcPct val="0"/>
                </a:spcAft>
                <a:defRPr/>
              </a:pPr>
              <a:endParaRPr kumimoji="1" lang="en-US" sz="1200" b="1" kern="0" dirty="0">
                <a:solidFill>
                  <a:srgbClr val="FFFFFF"/>
                </a:solidFill>
                <a:cs typeface="Arial" pitchFamily="34" charset="0"/>
              </a:endParaRPr>
            </a:p>
          </p:txBody>
        </p:sp>
        <p:sp>
          <p:nvSpPr>
            <p:cNvPr id="74" name="Chevron 233"/>
            <p:cNvSpPr/>
            <p:nvPr/>
          </p:nvSpPr>
          <p:spPr>
            <a:xfrm>
              <a:off x="2803615" y="3051853"/>
              <a:ext cx="7132455" cy="328613"/>
            </a:xfrm>
            <a:prstGeom prst="chevron">
              <a:avLst/>
            </a:prstGeom>
            <a:solidFill>
              <a:srgbClr val="92D050"/>
            </a:solidFill>
            <a:ln w="25400" cap="flat" cmpd="sng" algn="ctr">
              <a:noFill/>
              <a:prstDash val="solid"/>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base">
                <a:spcBef>
                  <a:spcPct val="0"/>
                </a:spcBef>
                <a:spcAft>
                  <a:spcPct val="0"/>
                </a:spcAft>
                <a:defRPr/>
              </a:pPr>
              <a:r>
                <a:rPr kumimoji="1" lang="en-US" sz="1200" b="1" kern="0" dirty="0">
                  <a:solidFill>
                    <a:srgbClr val="FFFFFF"/>
                  </a:solidFill>
                  <a:cs typeface="Arial" pitchFamily="34" charset="0"/>
                </a:rPr>
                <a:t>Knowledge Management (On-Going  Updates)</a:t>
              </a:r>
            </a:p>
          </p:txBody>
        </p:sp>
        <p:sp>
          <p:nvSpPr>
            <p:cNvPr id="75" name="TextBox 234"/>
            <p:cNvSpPr txBox="1"/>
            <p:nvPr/>
          </p:nvSpPr>
          <p:spPr>
            <a:xfrm>
              <a:off x="8517512" y="2602729"/>
              <a:ext cx="915299" cy="276999"/>
            </a:xfrm>
            <a:prstGeom prst="rect">
              <a:avLst/>
            </a:prstGeom>
            <a:noFill/>
          </p:spPr>
          <p:txBody>
            <a:bodyPr wrap="none" rtlCol="0">
              <a:spAutoFit/>
            </a:bodyPr>
            <a:lstStyle/>
            <a:p>
              <a:pPr algn="ctr" fontAlgn="base">
                <a:spcBef>
                  <a:spcPct val="0"/>
                </a:spcBef>
                <a:spcAft>
                  <a:spcPct val="0"/>
                </a:spcAft>
              </a:pPr>
              <a:r>
                <a:rPr kumimoji="1" lang="en-US" sz="1200" b="1" dirty="0">
                  <a:solidFill>
                    <a:srgbClr val="FFFFFF"/>
                  </a:solidFill>
                  <a:ea typeface="HGP創英角ｺﾞｼｯｸUB" pitchFamily="50" charset="-128"/>
                  <a:cs typeface="Arial" pitchFamily="34" charset="0"/>
                </a:rPr>
                <a:t>Stabilization</a:t>
              </a:r>
            </a:p>
          </p:txBody>
        </p:sp>
        <p:sp>
          <p:nvSpPr>
            <p:cNvPr id="76" name="Down Arrow 235"/>
            <p:cNvSpPr/>
            <p:nvPr/>
          </p:nvSpPr>
          <p:spPr>
            <a:xfrm>
              <a:off x="9965684" y="4168182"/>
              <a:ext cx="711447" cy="1603971"/>
            </a:xfrm>
            <a:prstGeom prst="downArrow">
              <a:avLst>
                <a:gd name="adj1" fmla="val 50000"/>
                <a:gd name="adj2" fmla="val 41785"/>
              </a:avLst>
            </a:prstGeom>
            <a:solidFill>
              <a:schemeClr val="accent2"/>
            </a:solidFill>
            <a:ln w="25400" cap="flat" cmpd="sng" algn="ctr">
              <a:solidFill>
                <a:schemeClr val="accent2"/>
              </a:solidFill>
              <a:prstDash val="solid"/>
            </a:ln>
            <a:effectLst/>
          </p:spPr>
          <p:txBody>
            <a:bodyPr rtlCol="0" anchor="ctr"/>
            <a:lstStyle/>
            <a:p>
              <a:pPr algn="ctr" fontAlgn="base">
                <a:spcBef>
                  <a:spcPct val="0"/>
                </a:spcBef>
                <a:spcAft>
                  <a:spcPct val="0"/>
                </a:spcAft>
                <a:defRPr/>
              </a:pPr>
              <a:endParaRPr kumimoji="1" lang="en-US" sz="1600" b="1" kern="0" dirty="0">
                <a:solidFill>
                  <a:srgbClr val="000000"/>
                </a:solidFill>
              </a:endParaRPr>
            </a:p>
          </p:txBody>
        </p:sp>
        <p:sp>
          <p:nvSpPr>
            <p:cNvPr id="77" name="Rechteck 6"/>
            <p:cNvSpPr/>
            <p:nvPr/>
          </p:nvSpPr>
          <p:spPr bwMode="auto">
            <a:xfrm>
              <a:off x="9577811" y="2640090"/>
              <a:ext cx="1330568" cy="1470938"/>
            </a:xfrm>
            <a:prstGeom prst="rect">
              <a:avLst/>
            </a:prstGeom>
            <a:solidFill>
              <a:schemeClr val="bg2">
                <a:lumMod val="75000"/>
              </a:schemeClr>
            </a:solidFill>
            <a:ln w="9525" cap="flat" cmpd="sng" algn="ctr">
              <a:solidFill>
                <a:srgbClr val="FFFFFF"/>
              </a:solidFill>
              <a:prstDash val="solid"/>
              <a:headEnd type="none" w="med" len="med"/>
              <a:tailEnd type="none" w="med" len="med"/>
            </a:ln>
            <a:effectLst>
              <a:outerShdw blurRad="50800" dist="38100" dir="5400000" algn="t"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marL="174625" indent="-174625" fontAlgn="base">
                <a:spcBef>
                  <a:spcPts val="200"/>
                </a:spcBef>
                <a:spcAft>
                  <a:spcPts val="200"/>
                </a:spcAft>
                <a:buFont typeface="Arial" panose="020B0604020202020204" pitchFamily="34" charset="0"/>
                <a:buChar char="•"/>
                <a:defRPr/>
              </a:pPr>
              <a:r>
                <a:rPr kumimoji="1" lang="en-US" sz="1050" b="1" kern="0" dirty="0">
                  <a:solidFill>
                    <a:srgbClr val="FFFFFF"/>
                  </a:solidFill>
                  <a:ea typeface="ＭＳ Ｐゴシック"/>
                  <a:cs typeface="Arial" pitchFamily="34" charset="0"/>
                </a:rPr>
                <a:t>Project Handover to SO</a:t>
              </a:r>
            </a:p>
            <a:p>
              <a:pPr marL="174625" indent="-174625" fontAlgn="base">
                <a:spcBef>
                  <a:spcPts val="200"/>
                </a:spcBef>
                <a:spcAft>
                  <a:spcPts val="200"/>
                </a:spcAft>
                <a:buFont typeface="Arial" panose="020B0604020202020204" pitchFamily="34" charset="0"/>
                <a:buChar char="•"/>
                <a:defRPr/>
              </a:pPr>
              <a:r>
                <a:rPr kumimoji="1" lang="en-US" sz="1050" b="1" kern="0" dirty="0">
                  <a:solidFill>
                    <a:srgbClr val="FFFFFF"/>
                  </a:solidFill>
                  <a:ea typeface="ＭＳ Ｐゴシック"/>
                  <a:cs typeface="Arial" pitchFamily="34" charset="0"/>
                </a:rPr>
                <a:t>Identify any knowledge gaps or missing KT </a:t>
              </a:r>
              <a:r>
                <a:rPr kumimoji="1" lang="en-US" sz="1050" b="1" kern="0" dirty="0" smtClean="0">
                  <a:solidFill>
                    <a:srgbClr val="FFFFFF"/>
                  </a:solidFill>
                  <a:ea typeface="ＭＳ Ｐゴシック"/>
                  <a:cs typeface="Arial" pitchFamily="34" charset="0"/>
                </a:rPr>
                <a:t>items and update KMS Repository</a:t>
              </a:r>
              <a:endParaRPr kumimoji="1" lang="en-US" sz="1050" b="1" kern="0" dirty="0">
                <a:solidFill>
                  <a:srgbClr val="FFFFFF"/>
                </a:solidFill>
                <a:ea typeface="ＭＳ Ｐゴシック"/>
                <a:cs typeface="Arial" pitchFamily="34" charset="0"/>
              </a:endParaRPr>
            </a:p>
          </p:txBody>
        </p:sp>
      </p:grpSp>
      <p:grpSp>
        <p:nvGrpSpPr>
          <p:cNvPr id="78" name="组 55"/>
          <p:cNvGrpSpPr/>
          <p:nvPr/>
        </p:nvGrpSpPr>
        <p:grpSpPr>
          <a:xfrm>
            <a:off x="9059092" y="6459634"/>
            <a:ext cx="3063779" cy="261610"/>
            <a:chOff x="9059092" y="6459634"/>
            <a:chExt cx="3063779" cy="261610"/>
          </a:xfrm>
        </p:grpSpPr>
        <p:pic>
          <p:nvPicPr>
            <p:cNvPr id="79"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80" name="文本框 57"/>
            <p:cNvSpPr txBox="1"/>
            <p:nvPr/>
          </p:nvSpPr>
          <p:spPr>
            <a:xfrm>
              <a:off x="10104961" y="6459634"/>
              <a:ext cx="2017910" cy="261610"/>
            </a:xfrm>
            <a:prstGeom prst="rect">
              <a:avLst/>
            </a:prstGeom>
            <a:noFill/>
          </p:spPr>
          <p:txBody>
            <a:bodyPr wrap="squar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Tree>
    <p:extLst>
      <p:ext uri="{BB962C8B-B14F-4D97-AF65-F5344CB8AC3E}">
        <p14:creationId xmlns:p14="http://schemas.microsoft.com/office/powerpoint/2010/main" val="2362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矩形 54"/>
          <p:cNvSpPr/>
          <p:nvPr/>
        </p:nvSpPr>
        <p:spPr>
          <a:xfrm>
            <a:off x="7746208" y="1137684"/>
            <a:ext cx="4458959" cy="4816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09" name="矩形 108"/>
          <p:cNvSpPr/>
          <p:nvPr/>
        </p:nvSpPr>
        <p:spPr>
          <a:xfrm>
            <a:off x="749877" y="159548"/>
            <a:ext cx="5488105" cy="461665"/>
          </a:xfrm>
          <a:prstGeom prst="rect">
            <a:avLst/>
          </a:prstGeom>
        </p:spPr>
        <p:txBody>
          <a:bodyPr wrap="none">
            <a:spAutoFit/>
          </a:bodyPr>
          <a:lstStyle/>
          <a:p>
            <a:r>
              <a:rPr lang="en-US" altLang="zh-CN" sz="2400" dirty="0" smtClean="0">
                <a:solidFill>
                  <a:srgbClr val="4472C4"/>
                </a:solidFill>
                <a:latin typeface="Impact" charset="0"/>
                <a:ea typeface="Impact" charset="0"/>
                <a:cs typeface="Impact" charset="0"/>
                <a:sym typeface="Segoe UI" panose="020B0502040204020203" pitchFamily="34" charset="0"/>
              </a:rPr>
              <a:t>Service Operation- Service Delivery Model</a:t>
            </a:r>
            <a:endParaRPr lang="en-US" altLang="zh-CN" sz="2400" dirty="0">
              <a:solidFill>
                <a:srgbClr val="4472C4"/>
              </a:solidFill>
              <a:latin typeface="Impact" charset="0"/>
              <a:ea typeface="Impact" charset="0"/>
              <a:cs typeface="Impact" charset="0"/>
              <a:sym typeface="Segoe UI" panose="020B0502040204020203" pitchFamily="34" charset="0"/>
            </a:endParaRPr>
          </a:p>
        </p:txBody>
      </p:sp>
      <p:sp>
        <p:nvSpPr>
          <p:cNvPr id="110" name="矩形 109"/>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1" name="矩形 110"/>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3" name="文本框 112"/>
          <p:cNvSpPr txBox="1"/>
          <p:nvPr/>
        </p:nvSpPr>
        <p:spPr>
          <a:xfrm>
            <a:off x="748027" y="542266"/>
            <a:ext cx="5554726" cy="430887"/>
          </a:xfrm>
          <a:prstGeom prst="rect">
            <a:avLst/>
          </a:prstGeom>
          <a:noFill/>
        </p:spPr>
        <p:txBody>
          <a:bodyPr wrap="none" rtlCol="0">
            <a:spAutoFit/>
          </a:bodyPr>
          <a:lstStyle/>
          <a:p>
            <a:r>
              <a:rPr kumimoji="1" lang="en-US" altLang="zh-CN" sz="1100" dirty="0">
                <a:solidFill>
                  <a:prstClr val="white">
                    <a:lumMod val="50000"/>
                  </a:prstClr>
                </a:solidFill>
              </a:rPr>
              <a:t>An </a:t>
            </a:r>
            <a:r>
              <a:rPr kumimoji="1" lang="en-US" altLang="zh-CN" sz="1100" dirty="0" smtClean="0">
                <a:solidFill>
                  <a:prstClr val="white">
                    <a:lumMod val="50000"/>
                  </a:prstClr>
                </a:solidFill>
              </a:rPr>
              <a:t>integrated application maintenance service management model </a:t>
            </a:r>
            <a:r>
              <a:rPr kumimoji="1" lang="en-US" altLang="zh-CN" sz="1100" dirty="0">
                <a:solidFill>
                  <a:prstClr val="white">
                    <a:lumMod val="50000"/>
                  </a:prstClr>
                </a:solidFill>
              </a:rPr>
              <a:t>to provide optimal service</a:t>
            </a:r>
          </a:p>
          <a:p>
            <a:endParaRPr kumimoji="1" lang="de-DE" altLang="zh-CN" sz="1100" dirty="0">
              <a:solidFill>
                <a:prstClr val="white">
                  <a:lumMod val="50000"/>
                </a:prstClr>
              </a:solidFill>
            </a:endParaRPr>
          </a:p>
        </p:txBody>
      </p:sp>
      <p:sp>
        <p:nvSpPr>
          <p:cNvPr id="116" name="Textfeld 65"/>
          <p:cNvSpPr txBox="1"/>
          <p:nvPr/>
        </p:nvSpPr>
        <p:spPr bwMode="gray">
          <a:xfrm>
            <a:off x="8123626" y="1836027"/>
            <a:ext cx="4068374" cy="730896"/>
          </a:xfrm>
          <a:prstGeom prst="rect">
            <a:avLst/>
          </a:prstGeom>
          <a:noFill/>
          <a:ln>
            <a:noFill/>
          </a:ln>
          <a:extLst/>
        </p:spPr>
        <p:txBody>
          <a:bodyPr vert="horz" wrap="square" lIns="108000" tIns="72000" rIns="108000" bIns="72000" rtlCol="0" anchor="t">
            <a:noAutofit/>
          </a:bodyPr>
          <a:lstStyle/>
          <a:p>
            <a:pPr>
              <a:lnSpc>
                <a:spcPct val="150000"/>
              </a:lnSpc>
              <a:spcBef>
                <a:spcPts val="600"/>
              </a:spcBef>
              <a:buClr>
                <a:srgbClr val="44546A"/>
              </a:buClr>
            </a:pPr>
            <a:r>
              <a:rPr lang="en-US" altLang="zh-CN" sz="1400" dirty="0">
                <a:solidFill>
                  <a:prstClr val="white"/>
                </a:solidFill>
              </a:rPr>
              <a:t>A </a:t>
            </a:r>
            <a:r>
              <a:rPr lang="en-US" altLang="zh-CN" sz="1400" dirty="0" smtClean="0">
                <a:solidFill>
                  <a:prstClr val="white"/>
                </a:solidFill>
              </a:rPr>
              <a:t>standardized</a:t>
            </a:r>
            <a:r>
              <a:rPr lang="en-US" altLang="zh-CN" sz="1400" dirty="0">
                <a:solidFill>
                  <a:prstClr val="white"/>
                </a:solidFill>
              </a:rPr>
              <a:t>, ITIL based, </a:t>
            </a:r>
            <a:r>
              <a:rPr lang="en-US" altLang="zh-CN" sz="1400" dirty="0" smtClean="0">
                <a:solidFill>
                  <a:prstClr val="white"/>
                </a:solidFill>
              </a:rPr>
              <a:t>well-established service </a:t>
            </a:r>
            <a:r>
              <a:rPr lang="en-US" altLang="zh-CN" sz="1400" dirty="0">
                <a:solidFill>
                  <a:prstClr val="white"/>
                </a:solidFill>
              </a:rPr>
              <a:t>delivery model</a:t>
            </a:r>
          </a:p>
        </p:txBody>
      </p:sp>
      <p:sp>
        <p:nvSpPr>
          <p:cNvPr id="117" name="TextBox 2"/>
          <p:cNvSpPr txBox="1"/>
          <p:nvPr/>
        </p:nvSpPr>
        <p:spPr>
          <a:xfrm>
            <a:off x="7795343" y="1357978"/>
            <a:ext cx="2067540" cy="400110"/>
          </a:xfrm>
          <a:prstGeom prst="rect">
            <a:avLst/>
          </a:prstGeom>
          <a:noFill/>
        </p:spPr>
        <p:txBody>
          <a:bodyPr wrap="square" rtlCol="0">
            <a:spAutoFit/>
          </a:bodyPr>
          <a:lstStyle/>
          <a:p>
            <a:r>
              <a:rPr lang="en-US" altLang="zh-CN" sz="2000" b="1" dirty="0" smtClean="0">
                <a:solidFill>
                  <a:prstClr val="white"/>
                </a:solidFill>
              </a:rPr>
              <a:t>We will offer:</a:t>
            </a:r>
            <a:endParaRPr lang="zh-CN" altLang="en-US" sz="2000" b="1" dirty="0">
              <a:solidFill>
                <a:prstClr val="white"/>
              </a:solidFill>
            </a:endParaRPr>
          </a:p>
        </p:txBody>
      </p:sp>
      <p:sp>
        <p:nvSpPr>
          <p:cNvPr id="118" name="Rectangle 4"/>
          <p:cNvSpPr/>
          <p:nvPr/>
        </p:nvSpPr>
        <p:spPr>
          <a:xfrm>
            <a:off x="8146576" y="2969137"/>
            <a:ext cx="4058590" cy="9900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altLang="zh-CN" sz="1400" dirty="0" smtClean="0">
                <a:solidFill>
                  <a:prstClr val="white"/>
                </a:solidFill>
                <a:cs typeface="Arial" panose="020B0604020202020204" pitchFamily="34" charset="0"/>
              </a:rPr>
              <a:t>Optimal </a:t>
            </a:r>
            <a:r>
              <a:rPr lang="en-US" altLang="zh-CN" sz="1400" dirty="0">
                <a:solidFill>
                  <a:prstClr val="white"/>
                </a:solidFill>
                <a:cs typeface="Arial" panose="020B0604020202020204" pitchFamily="34" charset="0"/>
              </a:rPr>
              <a:t>a</a:t>
            </a:r>
            <a:r>
              <a:rPr lang="en-US" altLang="zh-CN" sz="1400" dirty="0" smtClean="0">
                <a:solidFill>
                  <a:prstClr val="white"/>
                </a:solidFill>
                <a:cs typeface="Arial" panose="020B0604020202020204" pitchFamily="34" charset="0"/>
              </a:rPr>
              <a:t>pplication 2</a:t>
            </a:r>
            <a:r>
              <a:rPr lang="en-US" altLang="zh-CN" sz="1400" baseline="30000" dirty="0" smtClean="0">
                <a:solidFill>
                  <a:prstClr val="white"/>
                </a:solidFill>
                <a:cs typeface="Arial" panose="020B0604020202020204" pitchFamily="34" charset="0"/>
              </a:rPr>
              <a:t>nd</a:t>
            </a:r>
            <a:r>
              <a:rPr lang="en-US" altLang="zh-CN" sz="1400" dirty="0" smtClean="0">
                <a:solidFill>
                  <a:prstClr val="white"/>
                </a:solidFill>
                <a:cs typeface="Arial" panose="020B0604020202020204" pitchFamily="34" charset="0"/>
              </a:rPr>
              <a:t> and 3</a:t>
            </a:r>
            <a:r>
              <a:rPr lang="en-US" altLang="zh-CN" sz="1400" baseline="30000" dirty="0" smtClean="0">
                <a:solidFill>
                  <a:prstClr val="white"/>
                </a:solidFill>
                <a:cs typeface="Arial" panose="020B0604020202020204" pitchFamily="34" charset="0"/>
              </a:rPr>
              <a:t>rd</a:t>
            </a:r>
            <a:r>
              <a:rPr lang="en-US" altLang="zh-CN" sz="1400" dirty="0" smtClean="0">
                <a:solidFill>
                  <a:prstClr val="white"/>
                </a:solidFill>
                <a:cs typeface="Arial" panose="020B0604020202020204" pitchFamily="34" charset="0"/>
              </a:rPr>
              <a:t> level support services</a:t>
            </a:r>
            <a:endParaRPr kumimoji="1" lang="zh-CN" altLang="en-US" sz="1400" dirty="0">
              <a:solidFill>
                <a:prstClr val="white"/>
              </a:solidFill>
            </a:endParaRPr>
          </a:p>
        </p:txBody>
      </p:sp>
      <p:sp>
        <p:nvSpPr>
          <p:cNvPr id="119" name="矩形 118"/>
          <p:cNvSpPr/>
          <p:nvPr/>
        </p:nvSpPr>
        <p:spPr>
          <a:xfrm>
            <a:off x="7941628" y="2044947"/>
            <a:ext cx="159246" cy="1592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20" name="矩形 119"/>
          <p:cNvSpPr/>
          <p:nvPr/>
        </p:nvSpPr>
        <p:spPr>
          <a:xfrm>
            <a:off x="7954850" y="3104114"/>
            <a:ext cx="159246" cy="1592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57" name="Textfeld 65"/>
          <p:cNvSpPr txBox="1"/>
          <p:nvPr/>
        </p:nvSpPr>
        <p:spPr bwMode="gray">
          <a:xfrm>
            <a:off x="8121525" y="4135497"/>
            <a:ext cx="4257703" cy="796268"/>
          </a:xfrm>
          <a:prstGeom prst="rect">
            <a:avLst/>
          </a:prstGeom>
          <a:noFill/>
          <a:ln>
            <a:noFill/>
          </a:ln>
          <a:extLst/>
        </p:spPr>
        <p:txBody>
          <a:bodyPr vert="horz" wrap="square" lIns="108000" tIns="72000" rIns="108000" bIns="72000" rtlCol="0" anchor="t">
            <a:noAutofit/>
          </a:bodyPr>
          <a:lstStyle/>
          <a:p>
            <a:pPr>
              <a:lnSpc>
                <a:spcPct val="150000"/>
              </a:lnSpc>
              <a:spcBef>
                <a:spcPts val="600"/>
              </a:spcBef>
              <a:buClr>
                <a:srgbClr val="44546A"/>
              </a:buClr>
            </a:pPr>
            <a:r>
              <a:rPr lang="en-US" sz="1400" dirty="0" smtClean="0">
                <a:solidFill>
                  <a:prstClr val="white"/>
                </a:solidFill>
              </a:rPr>
              <a:t>7*24 support services following customer pre-defined SLAs </a:t>
            </a:r>
            <a:r>
              <a:rPr lang="en-US" altLang="zh-CN" sz="1400" dirty="0" smtClean="0">
                <a:solidFill>
                  <a:prstClr val="white"/>
                </a:solidFill>
              </a:rPr>
              <a:t>and</a:t>
            </a:r>
            <a:r>
              <a:rPr lang="en-US" sz="1400" dirty="0" smtClean="0">
                <a:solidFill>
                  <a:prstClr val="white"/>
                </a:solidFill>
              </a:rPr>
              <a:t> KPIs</a:t>
            </a:r>
            <a:endParaRPr lang="en-US" sz="1400" dirty="0">
              <a:solidFill>
                <a:prstClr val="white"/>
              </a:solidFill>
            </a:endParaRPr>
          </a:p>
        </p:txBody>
      </p:sp>
      <p:sp>
        <p:nvSpPr>
          <p:cNvPr id="158" name="矩形 68"/>
          <p:cNvSpPr/>
          <p:nvPr/>
        </p:nvSpPr>
        <p:spPr>
          <a:xfrm>
            <a:off x="7939528" y="4310389"/>
            <a:ext cx="159246" cy="1592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cxnSp>
        <p:nvCxnSpPr>
          <p:cNvPr id="10" name="Elbow Connector 9"/>
          <p:cNvCxnSpPr/>
          <p:nvPr/>
        </p:nvCxnSpPr>
        <p:spPr>
          <a:xfrm rot="5400000" flipH="1" flipV="1">
            <a:off x="1539940" y="3491141"/>
            <a:ext cx="1128083" cy="475024"/>
          </a:xfrm>
          <a:prstGeom prst="bentConnector3">
            <a:avLst>
              <a:gd name="adj1" fmla="val 100179"/>
            </a:avLst>
          </a:prstGeom>
          <a:ln>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21" name="组 120"/>
          <p:cNvGrpSpPr/>
          <p:nvPr/>
        </p:nvGrpSpPr>
        <p:grpSpPr>
          <a:xfrm>
            <a:off x="233395" y="1892998"/>
            <a:ext cx="7338752" cy="3931759"/>
            <a:chOff x="245327" y="1366595"/>
            <a:chExt cx="7111794" cy="3485654"/>
          </a:xfrm>
        </p:grpSpPr>
        <p:grpSp>
          <p:nvGrpSpPr>
            <p:cNvPr id="123" name="组 122"/>
            <p:cNvGrpSpPr/>
            <p:nvPr/>
          </p:nvGrpSpPr>
          <p:grpSpPr>
            <a:xfrm>
              <a:off x="426992" y="1366595"/>
              <a:ext cx="6394020" cy="2656823"/>
              <a:chOff x="835107" y="1852154"/>
              <a:chExt cx="6612945" cy="3783479"/>
            </a:xfrm>
          </p:grpSpPr>
          <p:sp>
            <p:nvSpPr>
              <p:cNvPr id="141" name="Rectangle 2"/>
              <p:cNvSpPr/>
              <p:nvPr/>
            </p:nvSpPr>
            <p:spPr>
              <a:xfrm>
                <a:off x="835107" y="1852155"/>
                <a:ext cx="1761158" cy="926030"/>
              </a:xfrm>
              <a:prstGeom prst="rect">
                <a:avLst/>
              </a:prstGeom>
              <a:solidFill>
                <a:schemeClr val="accent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prstClr val="white"/>
                    </a:solidFill>
                    <a:cs typeface="Arial" panose="020B0604020202020204" pitchFamily="34" charset="0"/>
                  </a:rPr>
                  <a:t>Change Management</a:t>
                </a:r>
                <a:endParaRPr lang="zh-CN" altLang="en-US" sz="1200" b="1" dirty="0">
                  <a:solidFill>
                    <a:prstClr val="white"/>
                  </a:solidFill>
                  <a:cs typeface="Arial" panose="020B0604020202020204" pitchFamily="34" charset="0"/>
                </a:endParaRPr>
              </a:p>
            </p:txBody>
          </p:sp>
          <p:sp>
            <p:nvSpPr>
              <p:cNvPr id="142" name="Rectangle 3"/>
              <p:cNvSpPr/>
              <p:nvPr/>
            </p:nvSpPr>
            <p:spPr>
              <a:xfrm>
                <a:off x="845504" y="4882595"/>
                <a:ext cx="1776253" cy="753038"/>
              </a:xfrm>
              <a:prstGeom prst="rect">
                <a:avLst/>
              </a:prstGeom>
              <a:solidFill>
                <a:schemeClr val="accent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prstClr val="white"/>
                    </a:solidFill>
                    <a:cs typeface="Arial" panose="020B0604020202020204" pitchFamily="34" charset="0"/>
                  </a:rPr>
                  <a:t>Release Management</a:t>
                </a:r>
                <a:endParaRPr lang="zh-CN" altLang="en-US" sz="1200" b="1" dirty="0">
                  <a:solidFill>
                    <a:prstClr val="white"/>
                  </a:solidFill>
                  <a:cs typeface="Arial" panose="020B0604020202020204" pitchFamily="34" charset="0"/>
                </a:endParaRPr>
              </a:p>
            </p:txBody>
          </p:sp>
          <p:sp>
            <p:nvSpPr>
              <p:cNvPr id="143" name="Rectangle 5"/>
              <p:cNvSpPr/>
              <p:nvPr/>
            </p:nvSpPr>
            <p:spPr>
              <a:xfrm>
                <a:off x="3850384" y="1852154"/>
                <a:ext cx="2313347" cy="926031"/>
              </a:xfrm>
              <a:prstGeom prst="rect">
                <a:avLst/>
              </a:prstGeom>
              <a:solidFill>
                <a:schemeClr val="accent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prstClr val="white"/>
                    </a:solidFill>
                    <a:cs typeface="Arial" panose="020B0604020202020204" pitchFamily="34" charset="0"/>
                  </a:rPr>
                  <a:t>Service Request</a:t>
                </a:r>
              </a:p>
              <a:p>
                <a:pPr algn="ctr"/>
                <a:r>
                  <a:rPr lang="en-US" altLang="zh-CN" sz="1200" b="1" dirty="0" smtClean="0">
                    <a:solidFill>
                      <a:prstClr val="white"/>
                    </a:solidFill>
                    <a:cs typeface="Arial" panose="020B0604020202020204" pitchFamily="34" charset="0"/>
                  </a:rPr>
                  <a:t>Management</a:t>
                </a:r>
                <a:endParaRPr lang="zh-CN" altLang="en-US" sz="1200" b="1" dirty="0">
                  <a:solidFill>
                    <a:prstClr val="white"/>
                  </a:solidFill>
                  <a:cs typeface="Arial" panose="020B0604020202020204" pitchFamily="34" charset="0"/>
                </a:endParaRPr>
              </a:p>
            </p:txBody>
          </p:sp>
          <p:sp>
            <p:nvSpPr>
              <p:cNvPr id="144" name="Rectangle 6"/>
              <p:cNvSpPr/>
              <p:nvPr/>
            </p:nvSpPr>
            <p:spPr>
              <a:xfrm>
                <a:off x="6232355" y="3395325"/>
                <a:ext cx="1215697" cy="774339"/>
              </a:xfrm>
              <a:prstGeom prst="rect">
                <a:avLst/>
              </a:prstGeom>
              <a:solidFill>
                <a:schemeClr val="accent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prstClr val="white"/>
                    </a:solidFill>
                    <a:cs typeface="Arial" panose="020B0604020202020204" pitchFamily="34" charset="0"/>
                  </a:rPr>
                  <a:t>Incident </a:t>
                </a:r>
              </a:p>
              <a:p>
                <a:pPr algn="ctr"/>
                <a:r>
                  <a:rPr lang="en-US" altLang="zh-CN" sz="1200" b="1" dirty="0" smtClean="0">
                    <a:solidFill>
                      <a:prstClr val="white"/>
                    </a:solidFill>
                    <a:cs typeface="Arial" panose="020B0604020202020204" pitchFamily="34" charset="0"/>
                  </a:rPr>
                  <a:t>Management</a:t>
                </a:r>
                <a:endParaRPr lang="zh-CN" altLang="en-US" sz="1200" b="1" dirty="0">
                  <a:solidFill>
                    <a:prstClr val="white"/>
                  </a:solidFill>
                  <a:cs typeface="Arial" panose="020B0604020202020204" pitchFamily="34" charset="0"/>
                </a:endParaRPr>
              </a:p>
            </p:txBody>
          </p:sp>
          <p:sp>
            <p:nvSpPr>
              <p:cNvPr id="145" name="Rectangle 7"/>
              <p:cNvSpPr/>
              <p:nvPr/>
            </p:nvSpPr>
            <p:spPr>
              <a:xfrm>
                <a:off x="3846141" y="4888656"/>
                <a:ext cx="3601911" cy="746977"/>
              </a:xfrm>
              <a:prstGeom prst="rect">
                <a:avLst/>
              </a:prstGeom>
              <a:solidFill>
                <a:schemeClr val="accent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prstClr val="white"/>
                    </a:solidFill>
                    <a:cs typeface="Arial" panose="020B0604020202020204" pitchFamily="34" charset="0"/>
                  </a:rPr>
                  <a:t>Problem Management</a:t>
                </a:r>
                <a:endParaRPr lang="zh-CN" altLang="en-US" sz="1200" b="1" dirty="0">
                  <a:solidFill>
                    <a:prstClr val="white"/>
                  </a:solidFill>
                  <a:cs typeface="Arial" panose="020B0604020202020204" pitchFamily="34" charset="0"/>
                </a:endParaRPr>
              </a:p>
            </p:txBody>
          </p:sp>
          <p:cxnSp>
            <p:nvCxnSpPr>
              <p:cNvPr id="146" name="Straight Arrow Connector 10"/>
              <p:cNvCxnSpPr/>
              <p:nvPr/>
            </p:nvCxnSpPr>
            <p:spPr>
              <a:xfrm>
                <a:off x="1715685" y="2795732"/>
                <a:ext cx="0" cy="208599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7"/>
              <p:cNvSpPr/>
              <p:nvPr/>
            </p:nvSpPr>
            <p:spPr>
              <a:xfrm>
                <a:off x="3829935" y="3395327"/>
                <a:ext cx="1962128" cy="774339"/>
              </a:xfrm>
              <a:prstGeom prst="rect">
                <a:avLst/>
              </a:prstGeom>
              <a:solidFill>
                <a:schemeClr val="accent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prstClr val="white"/>
                    </a:solidFill>
                    <a:cs typeface="Arial" panose="020B0604020202020204" pitchFamily="34" charset="0"/>
                  </a:rPr>
                  <a:t>Event Management</a:t>
                </a:r>
              </a:p>
              <a:p>
                <a:pPr algn="ctr"/>
                <a:r>
                  <a:rPr lang="en-US" altLang="zh-CN" sz="1200" b="1" dirty="0" smtClean="0">
                    <a:solidFill>
                      <a:prstClr val="white"/>
                    </a:solidFill>
                    <a:cs typeface="Arial" panose="020B0604020202020204" pitchFamily="34" charset="0"/>
                  </a:rPr>
                  <a:t>(Monitoring)</a:t>
                </a:r>
                <a:endParaRPr lang="zh-CN" altLang="en-US" sz="1200" b="1" dirty="0">
                  <a:solidFill>
                    <a:prstClr val="white"/>
                  </a:solidFill>
                  <a:cs typeface="Arial" panose="020B0604020202020204" pitchFamily="34" charset="0"/>
                </a:endParaRPr>
              </a:p>
            </p:txBody>
          </p:sp>
          <p:cxnSp>
            <p:nvCxnSpPr>
              <p:cNvPr id="148" name="Straight Arrow Connector 38"/>
              <p:cNvCxnSpPr>
                <a:stCxn id="147" idx="3"/>
                <a:endCxn id="144" idx="1"/>
              </p:cNvCxnSpPr>
              <p:nvPr/>
            </p:nvCxnSpPr>
            <p:spPr>
              <a:xfrm flipV="1">
                <a:off x="5792063" y="3782495"/>
                <a:ext cx="440292"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79"/>
              <p:cNvCxnSpPr/>
              <p:nvPr/>
            </p:nvCxnSpPr>
            <p:spPr>
              <a:xfrm flipH="1">
                <a:off x="2611360" y="2315169"/>
                <a:ext cx="1322231" cy="128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1" name="Can 122"/>
              <p:cNvSpPr/>
              <p:nvPr/>
            </p:nvSpPr>
            <p:spPr>
              <a:xfrm>
                <a:off x="2760072" y="2808619"/>
                <a:ext cx="568773" cy="943918"/>
              </a:xfrm>
              <a:prstGeom prst="can">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smtClean="0">
                    <a:solidFill>
                      <a:prstClr val="white"/>
                    </a:solidFill>
                    <a:cs typeface="Arial" panose="020B0604020202020204" pitchFamily="34" charset="0"/>
                  </a:rPr>
                  <a:t>Know-</a:t>
                </a:r>
                <a:r>
                  <a:rPr lang="en-US" altLang="zh-CN" sz="800" b="1" dirty="0">
                    <a:solidFill>
                      <a:prstClr val="white"/>
                    </a:solidFill>
                    <a:cs typeface="Arial" panose="020B0604020202020204" pitchFamily="34" charset="0"/>
                  </a:rPr>
                  <a:t>h</a:t>
                </a:r>
                <a:r>
                  <a:rPr lang="en-US" altLang="zh-CN" sz="800" b="1" dirty="0" smtClean="0">
                    <a:solidFill>
                      <a:prstClr val="white"/>
                    </a:solidFill>
                    <a:cs typeface="Arial" panose="020B0604020202020204" pitchFamily="34" charset="0"/>
                  </a:rPr>
                  <a:t>ow</a:t>
                </a:r>
              </a:p>
              <a:p>
                <a:pPr algn="ctr"/>
                <a:r>
                  <a:rPr lang="en-US" altLang="zh-CN" sz="800" b="1" dirty="0" smtClean="0">
                    <a:solidFill>
                      <a:prstClr val="white"/>
                    </a:solidFill>
                    <a:cs typeface="Arial" panose="020B0604020202020204" pitchFamily="34" charset="0"/>
                  </a:rPr>
                  <a:t>DB</a:t>
                </a:r>
                <a:endParaRPr lang="zh-CN" altLang="en-US" sz="800" b="1" dirty="0">
                  <a:solidFill>
                    <a:prstClr val="white"/>
                  </a:solidFill>
                  <a:cs typeface="Arial" panose="020B0604020202020204" pitchFamily="34" charset="0"/>
                </a:endParaRPr>
              </a:p>
            </p:txBody>
          </p:sp>
          <p:cxnSp>
            <p:nvCxnSpPr>
              <p:cNvPr id="154" name="Straight Arrow Connector 189"/>
              <p:cNvCxnSpPr/>
              <p:nvPr/>
            </p:nvCxnSpPr>
            <p:spPr>
              <a:xfrm>
                <a:off x="4782638" y="4153469"/>
                <a:ext cx="0" cy="7351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91"/>
              <p:cNvCxnSpPr/>
              <p:nvPr/>
            </p:nvCxnSpPr>
            <p:spPr>
              <a:xfrm>
                <a:off x="6844845" y="4146543"/>
                <a:ext cx="0" cy="7351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25"/>
              <p:cNvSpPr/>
              <p:nvPr/>
            </p:nvSpPr>
            <p:spPr>
              <a:xfrm>
                <a:off x="1812525" y="3760005"/>
                <a:ext cx="914465" cy="6984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prstClr val="white"/>
                    </a:solidFill>
                    <a:cs typeface="Arial" panose="020B0604020202020204" pitchFamily="34" charset="0"/>
                  </a:rPr>
                  <a:t>Controlled Know-how-Transfer</a:t>
                </a:r>
                <a:endParaRPr lang="zh-CN" altLang="en-US" sz="800" b="1" dirty="0">
                  <a:solidFill>
                    <a:prstClr val="white"/>
                  </a:solidFill>
                  <a:cs typeface="Arial" panose="020B0604020202020204" pitchFamily="34" charset="0"/>
                </a:endParaRPr>
              </a:p>
            </p:txBody>
          </p:sp>
        </p:grpSp>
        <p:sp>
          <p:nvSpPr>
            <p:cNvPr id="124" name="矩形 123"/>
            <p:cNvSpPr/>
            <p:nvPr/>
          </p:nvSpPr>
          <p:spPr>
            <a:xfrm>
              <a:off x="3048468" y="1507171"/>
              <a:ext cx="579750" cy="3689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smtClean="0">
                  <a:solidFill>
                    <a:prstClr val="white"/>
                  </a:solidFill>
                </a:rPr>
                <a:t>Change</a:t>
              </a:r>
              <a:r>
                <a:rPr kumimoji="1" lang="zh-CN" altLang="en-US" sz="800" dirty="0" smtClean="0">
                  <a:solidFill>
                    <a:prstClr val="white"/>
                  </a:solidFill>
                </a:rPr>
                <a:t> </a:t>
              </a:r>
              <a:r>
                <a:rPr kumimoji="1" lang="en-US" altLang="zh-CN" sz="800" dirty="0" smtClean="0">
                  <a:solidFill>
                    <a:prstClr val="white"/>
                  </a:solidFill>
                </a:rPr>
                <a:t>Request</a:t>
              </a:r>
              <a:endParaRPr kumimoji="1" lang="zh-CN" altLang="en-US" sz="800" dirty="0">
                <a:solidFill>
                  <a:prstClr val="white"/>
                </a:solidFill>
              </a:endParaRPr>
            </a:p>
          </p:txBody>
        </p:sp>
        <p:sp>
          <p:nvSpPr>
            <p:cNvPr id="125" name="矩形 124"/>
            <p:cNvSpPr/>
            <p:nvPr/>
          </p:nvSpPr>
          <p:spPr>
            <a:xfrm>
              <a:off x="6587342" y="3570884"/>
              <a:ext cx="579750" cy="3689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smtClean="0">
                  <a:solidFill>
                    <a:prstClr val="white"/>
                  </a:solidFill>
                </a:rPr>
                <a:t>Change</a:t>
              </a:r>
              <a:r>
                <a:rPr kumimoji="1" lang="zh-CN" altLang="en-US" sz="800" dirty="0" smtClean="0">
                  <a:solidFill>
                    <a:prstClr val="white"/>
                  </a:solidFill>
                </a:rPr>
                <a:t> </a:t>
              </a:r>
              <a:r>
                <a:rPr kumimoji="1" lang="en-US" altLang="zh-CN" sz="800" dirty="0" smtClean="0">
                  <a:solidFill>
                    <a:prstClr val="white"/>
                  </a:solidFill>
                </a:rPr>
                <a:t>Request</a:t>
              </a:r>
              <a:endParaRPr kumimoji="1" lang="zh-CN" altLang="en-US" sz="800" dirty="0">
                <a:solidFill>
                  <a:prstClr val="white"/>
                </a:solidFill>
              </a:endParaRPr>
            </a:p>
          </p:txBody>
        </p:sp>
        <p:sp>
          <p:nvSpPr>
            <p:cNvPr id="126" name="Rectangle 4"/>
            <p:cNvSpPr/>
            <p:nvPr/>
          </p:nvSpPr>
          <p:spPr>
            <a:xfrm>
              <a:off x="245327" y="4416941"/>
              <a:ext cx="7111794" cy="435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472C4"/>
                </a:solidFill>
              </a:endParaRPr>
            </a:p>
          </p:txBody>
        </p:sp>
      </p:grpSp>
      <p:cxnSp>
        <p:nvCxnSpPr>
          <p:cNvPr id="3" name="Elbow Connector 2"/>
          <p:cNvCxnSpPr>
            <a:stCxn id="125" idx="0"/>
            <a:endCxn id="141" idx="0"/>
          </p:cNvCxnSpPr>
          <p:nvPr/>
        </p:nvCxnSpPr>
        <p:spPr>
          <a:xfrm rot="16200000" flipV="1">
            <a:off x="2944992" y="247463"/>
            <a:ext cx="2486400" cy="5777472"/>
          </a:xfrm>
          <a:prstGeom prst="bentConnector3">
            <a:avLst>
              <a:gd name="adj1" fmla="val 1091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144" idx="0"/>
            <a:endCxn id="143" idx="3"/>
          </p:cNvCxnSpPr>
          <p:nvPr/>
        </p:nvCxnSpPr>
        <p:spPr>
          <a:xfrm rot="16200000" flipV="1">
            <a:off x="5647183" y="2350062"/>
            <a:ext cx="855579" cy="6749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Elbow Connector 3"/>
          <p:cNvCxnSpPr/>
          <p:nvPr/>
        </p:nvCxnSpPr>
        <p:spPr>
          <a:xfrm flipV="1">
            <a:off x="2192448" y="3548672"/>
            <a:ext cx="1209919" cy="11679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6" name="组 55"/>
          <p:cNvGrpSpPr/>
          <p:nvPr/>
        </p:nvGrpSpPr>
        <p:grpSpPr>
          <a:xfrm>
            <a:off x="9059092" y="6459634"/>
            <a:ext cx="3063779" cy="261610"/>
            <a:chOff x="9059092" y="6459634"/>
            <a:chExt cx="3063779" cy="261610"/>
          </a:xfrm>
        </p:grpSpPr>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58" name="文本框 57"/>
            <p:cNvSpPr txBox="1"/>
            <p:nvPr/>
          </p:nvSpPr>
          <p:spPr>
            <a:xfrm>
              <a:off x="10104961" y="6459634"/>
              <a:ext cx="2017910" cy="261610"/>
            </a:xfrm>
            <a:prstGeom prst="rect">
              <a:avLst/>
            </a:prstGeom>
            <a:noFill/>
          </p:spPr>
          <p:txBody>
            <a:bodyPr wrap="squar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Tree>
    <p:extLst>
      <p:ext uri="{BB962C8B-B14F-4D97-AF65-F5344CB8AC3E}">
        <p14:creationId xmlns:p14="http://schemas.microsoft.com/office/powerpoint/2010/main" val="2090074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67359" y="5713065"/>
            <a:ext cx="3441504" cy="562505"/>
          </a:xfrm>
          <a:prstGeom prst="rect">
            <a:avLst/>
          </a:prstGeom>
          <a:solidFill>
            <a:schemeClr val="accent3">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Rectangle 6"/>
          <p:cNvSpPr/>
          <p:nvPr/>
        </p:nvSpPr>
        <p:spPr>
          <a:xfrm>
            <a:off x="904047" y="3382370"/>
            <a:ext cx="3404815" cy="1820073"/>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9" name="矩形 108"/>
          <p:cNvSpPr/>
          <p:nvPr/>
        </p:nvSpPr>
        <p:spPr>
          <a:xfrm>
            <a:off x="749877" y="159548"/>
            <a:ext cx="4437369" cy="461665"/>
          </a:xfrm>
          <a:prstGeom prst="rect">
            <a:avLst/>
          </a:prstGeom>
        </p:spPr>
        <p:txBody>
          <a:bodyPr wrap="none">
            <a:spAutoFit/>
          </a:bodyPr>
          <a:lstStyle/>
          <a:p>
            <a:r>
              <a:rPr lang="en-US" altLang="zh-CN" sz="2400" dirty="0" smtClean="0">
                <a:solidFill>
                  <a:srgbClr val="4472C4"/>
                </a:solidFill>
                <a:latin typeface="Impact" charset="0"/>
                <a:ea typeface="Impact" charset="0"/>
                <a:cs typeface="Impact" charset="0"/>
                <a:sym typeface="Segoe UI" panose="020B0502040204020203" pitchFamily="34" charset="0"/>
              </a:rPr>
              <a:t>Service Operation- Support Model</a:t>
            </a:r>
            <a:endParaRPr lang="en-US" altLang="zh-CN" sz="2400" dirty="0">
              <a:solidFill>
                <a:srgbClr val="4472C4"/>
              </a:solidFill>
              <a:latin typeface="Impact" charset="0"/>
              <a:ea typeface="Impact" charset="0"/>
              <a:cs typeface="Impact" charset="0"/>
              <a:sym typeface="Segoe UI" panose="020B0502040204020203" pitchFamily="34" charset="0"/>
            </a:endParaRPr>
          </a:p>
        </p:txBody>
      </p:sp>
      <p:sp>
        <p:nvSpPr>
          <p:cNvPr id="110" name="矩形 109"/>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1" name="矩形 110"/>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3" name="文本框 112"/>
          <p:cNvSpPr txBox="1"/>
          <p:nvPr/>
        </p:nvSpPr>
        <p:spPr>
          <a:xfrm>
            <a:off x="748027" y="542266"/>
            <a:ext cx="4820550" cy="261610"/>
          </a:xfrm>
          <a:prstGeom prst="rect">
            <a:avLst/>
          </a:prstGeom>
          <a:noFill/>
        </p:spPr>
        <p:txBody>
          <a:bodyPr wrap="none" rtlCol="0">
            <a:spAutoFit/>
          </a:bodyPr>
          <a:lstStyle/>
          <a:p>
            <a:r>
              <a:rPr kumimoji="1" lang="de-DE" altLang="zh-CN" sz="1100" dirty="0" smtClean="0">
                <a:solidFill>
                  <a:prstClr val="white">
                    <a:lumMod val="50000"/>
                  </a:prstClr>
                </a:solidFill>
              </a:rPr>
              <a:t>A </a:t>
            </a:r>
            <a:r>
              <a:rPr kumimoji="1" lang="en-US" altLang="zh-CN" sz="1100" dirty="0" smtClean="0">
                <a:solidFill>
                  <a:prstClr val="white">
                    <a:lumMod val="50000"/>
                  </a:prstClr>
                </a:solidFill>
              </a:rPr>
              <a:t>standardized </a:t>
            </a:r>
            <a:r>
              <a:rPr kumimoji="1" lang="en-US" altLang="zh-CN" sz="1100" dirty="0">
                <a:solidFill>
                  <a:prstClr val="white">
                    <a:lumMod val="50000"/>
                  </a:prstClr>
                </a:solidFill>
              </a:rPr>
              <a:t>operating model based on </a:t>
            </a:r>
            <a:r>
              <a:rPr kumimoji="1" lang="en-US" altLang="zh-CN" sz="1100" dirty="0" smtClean="0">
                <a:solidFill>
                  <a:prstClr val="white">
                    <a:lumMod val="50000"/>
                  </a:prstClr>
                </a:solidFill>
              </a:rPr>
              <a:t>Daimler service </a:t>
            </a:r>
            <a:r>
              <a:rPr kumimoji="1" lang="en-US" altLang="zh-CN" sz="1100" dirty="0">
                <a:solidFill>
                  <a:prstClr val="white">
                    <a:lumMod val="50000"/>
                  </a:prstClr>
                </a:solidFill>
              </a:rPr>
              <a:t>management practices</a:t>
            </a:r>
            <a:r>
              <a:rPr kumimoji="1" lang="de-DE" altLang="zh-CN" sz="1100" dirty="0" smtClean="0">
                <a:solidFill>
                  <a:prstClr val="white">
                    <a:lumMod val="50000"/>
                  </a:prstClr>
                </a:solidFill>
              </a:rPr>
              <a:t> </a:t>
            </a:r>
            <a:endParaRPr kumimoji="1" lang="de-DE" altLang="zh-CN" sz="1100" dirty="0">
              <a:solidFill>
                <a:prstClr val="white">
                  <a:lumMod val="50000"/>
                </a:prstClr>
              </a:solidFill>
            </a:endParaRPr>
          </a:p>
        </p:txBody>
      </p:sp>
      <p:grpSp>
        <p:nvGrpSpPr>
          <p:cNvPr id="56" name="组 55"/>
          <p:cNvGrpSpPr/>
          <p:nvPr/>
        </p:nvGrpSpPr>
        <p:grpSpPr>
          <a:xfrm>
            <a:off x="9059092" y="6459634"/>
            <a:ext cx="3063779" cy="261610"/>
            <a:chOff x="9059092" y="6459634"/>
            <a:chExt cx="3063779" cy="261610"/>
          </a:xfrm>
        </p:grpSpPr>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58" name="文本框 57"/>
            <p:cNvSpPr txBox="1"/>
            <p:nvPr/>
          </p:nvSpPr>
          <p:spPr>
            <a:xfrm>
              <a:off x="10104961" y="6459634"/>
              <a:ext cx="2017910" cy="261610"/>
            </a:xfrm>
            <a:prstGeom prst="rect">
              <a:avLst/>
            </a:prstGeom>
            <a:noFill/>
          </p:spPr>
          <p:txBody>
            <a:bodyPr wrap="squar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
        <p:nvSpPr>
          <p:cNvPr id="62" name="object 4"/>
          <p:cNvSpPr txBox="1"/>
          <p:nvPr/>
        </p:nvSpPr>
        <p:spPr>
          <a:xfrm>
            <a:off x="945411" y="3492093"/>
            <a:ext cx="3266816" cy="1687917"/>
          </a:xfrm>
          <a:prstGeom prst="rect">
            <a:avLst/>
          </a:prstGeom>
        </p:spPr>
        <p:txBody>
          <a:bodyPr wrap="square" lIns="0" tIns="0" rIns="0" bIns="0" rtlCol="0">
            <a:noAutofit/>
          </a:bodyPr>
          <a:lstStyle/>
          <a:p>
            <a:pPr marL="151637">
              <a:lnSpc>
                <a:spcPct val="95825"/>
              </a:lnSpc>
            </a:pPr>
            <a:r>
              <a:rPr lang="en-US" sz="1600" dirty="0" smtClean="0">
                <a:solidFill>
                  <a:prstClr val="black"/>
                </a:solidFill>
                <a:cs typeface="Arial"/>
              </a:rPr>
              <a:t>    </a:t>
            </a:r>
            <a:r>
              <a:rPr sz="1600" dirty="0" smtClean="0">
                <a:solidFill>
                  <a:prstClr val="black"/>
                </a:solidFill>
                <a:cs typeface="Arial"/>
              </a:rPr>
              <a:t>L2</a:t>
            </a:r>
            <a:endParaRPr lang="en-US" sz="1600" dirty="0">
              <a:solidFill>
                <a:prstClr val="black"/>
              </a:solidFill>
              <a:cs typeface="Arial"/>
            </a:endParaRPr>
          </a:p>
          <a:p>
            <a:pPr marL="151637">
              <a:lnSpc>
                <a:spcPct val="95825"/>
              </a:lnSpc>
            </a:pPr>
            <a:endParaRPr lang="en-US" sz="1600" b="1" dirty="0" smtClean="0">
              <a:solidFill>
                <a:prstClr val="black"/>
              </a:solidFill>
              <a:cs typeface="Arial"/>
            </a:endParaRPr>
          </a:p>
          <a:p>
            <a:pPr marL="151637">
              <a:lnSpc>
                <a:spcPct val="95825"/>
              </a:lnSpc>
            </a:pPr>
            <a:r>
              <a:rPr lang="en-US" sz="1600" b="1" dirty="0" smtClean="0">
                <a:solidFill>
                  <a:prstClr val="black"/>
                </a:solidFill>
                <a:cs typeface="Arial"/>
              </a:rPr>
              <a:t>                </a:t>
            </a:r>
            <a:r>
              <a:rPr sz="1400" b="1" dirty="0" smtClean="0">
                <a:solidFill>
                  <a:prstClr val="black"/>
                </a:solidFill>
                <a:cs typeface="Arial"/>
              </a:rPr>
              <a:t>J</a:t>
            </a:r>
            <a:r>
              <a:rPr sz="1400" b="1" spc="-4" dirty="0" smtClean="0">
                <a:solidFill>
                  <a:prstClr val="black"/>
                </a:solidFill>
                <a:cs typeface="Arial"/>
              </a:rPr>
              <a:t>un</a:t>
            </a:r>
            <a:r>
              <a:rPr sz="1400" b="1" spc="4" dirty="0" smtClean="0">
                <a:solidFill>
                  <a:prstClr val="black"/>
                </a:solidFill>
                <a:cs typeface="Arial"/>
              </a:rPr>
              <a:t>i</a:t>
            </a:r>
            <a:r>
              <a:rPr sz="1400" b="1" spc="-4" dirty="0" smtClean="0">
                <a:solidFill>
                  <a:prstClr val="black"/>
                </a:solidFill>
                <a:cs typeface="Arial"/>
              </a:rPr>
              <a:t>o</a:t>
            </a:r>
            <a:r>
              <a:rPr sz="1400" b="1" dirty="0" smtClean="0">
                <a:solidFill>
                  <a:prstClr val="black"/>
                </a:solidFill>
                <a:cs typeface="Arial"/>
              </a:rPr>
              <a:t>r</a:t>
            </a:r>
            <a:r>
              <a:rPr sz="1400" b="1" spc="-25" dirty="0" smtClean="0">
                <a:solidFill>
                  <a:prstClr val="black"/>
                </a:solidFill>
                <a:cs typeface="Arial"/>
              </a:rPr>
              <a:t> </a:t>
            </a:r>
            <a:r>
              <a:rPr sz="1400" b="1" dirty="0" smtClean="0">
                <a:solidFill>
                  <a:prstClr val="black"/>
                </a:solidFill>
                <a:cs typeface="Arial"/>
              </a:rPr>
              <a:t>E</a:t>
            </a:r>
            <a:r>
              <a:rPr sz="1400" b="1" spc="-4" dirty="0" smtClean="0">
                <a:solidFill>
                  <a:prstClr val="black"/>
                </a:solidFill>
                <a:cs typeface="Arial"/>
              </a:rPr>
              <a:t>ng</a:t>
            </a:r>
            <a:r>
              <a:rPr sz="1400" b="1" spc="4" dirty="0" smtClean="0">
                <a:solidFill>
                  <a:prstClr val="black"/>
                </a:solidFill>
                <a:cs typeface="Arial"/>
              </a:rPr>
              <a:t>i</a:t>
            </a:r>
            <a:r>
              <a:rPr sz="1400" b="1" spc="-4" dirty="0" smtClean="0">
                <a:solidFill>
                  <a:prstClr val="black"/>
                </a:solidFill>
                <a:cs typeface="Arial"/>
              </a:rPr>
              <a:t>n</a:t>
            </a:r>
            <a:r>
              <a:rPr sz="1400" b="1" dirty="0" smtClean="0">
                <a:solidFill>
                  <a:prstClr val="black"/>
                </a:solidFill>
                <a:cs typeface="Arial"/>
              </a:rPr>
              <a:t>eer</a:t>
            </a:r>
            <a:endParaRPr sz="1400" dirty="0" smtClean="0">
              <a:solidFill>
                <a:prstClr val="black"/>
              </a:solidFill>
              <a:cs typeface="Arial"/>
            </a:endParaRPr>
          </a:p>
          <a:p>
            <a:pPr marL="1587881">
              <a:lnSpc>
                <a:spcPct val="95825"/>
              </a:lnSpc>
              <a:spcBef>
                <a:spcPts val="773"/>
              </a:spcBef>
            </a:pPr>
            <a:r>
              <a:rPr lang="en-US" sz="1200" dirty="0" smtClean="0">
                <a:solidFill>
                  <a:prstClr val="black"/>
                </a:solidFill>
                <a:cs typeface="Arial"/>
              </a:rPr>
              <a:t>    Ticket Tool</a:t>
            </a:r>
            <a:endParaRPr sz="1200" dirty="0">
              <a:solidFill>
                <a:prstClr val="black"/>
              </a:solidFill>
              <a:cs typeface="Arial"/>
            </a:endParaRPr>
          </a:p>
          <a:p>
            <a:pPr marL="151637">
              <a:lnSpc>
                <a:spcPct val="95825"/>
              </a:lnSpc>
              <a:spcBef>
                <a:spcPts val="15"/>
              </a:spcBef>
            </a:pPr>
            <a:r>
              <a:rPr lang="en-US" sz="1600" dirty="0" smtClean="0">
                <a:solidFill>
                  <a:prstClr val="black"/>
                </a:solidFill>
                <a:cs typeface="Arial"/>
              </a:rPr>
              <a:t>    </a:t>
            </a:r>
            <a:r>
              <a:rPr sz="1600" dirty="0" smtClean="0">
                <a:solidFill>
                  <a:prstClr val="black"/>
                </a:solidFill>
                <a:cs typeface="Arial"/>
              </a:rPr>
              <a:t>L3</a:t>
            </a:r>
            <a:r>
              <a:rPr lang="en-US" sz="1600" dirty="0" smtClean="0">
                <a:solidFill>
                  <a:prstClr val="black"/>
                </a:solidFill>
                <a:cs typeface="Arial"/>
              </a:rPr>
              <a:t> </a:t>
            </a:r>
          </a:p>
          <a:p>
            <a:pPr marL="151637">
              <a:lnSpc>
                <a:spcPct val="95825"/>
              </a:lnSpc>
              <a:spcBef>
                <a:spcPts val="15"/>
              </a:spcBef>
            </a:pPr>
            <a:endParaRPr lang="en-US" sz="1600" b="1" dirty="0" smtClean="0">
              <a:solidFill>
                <a:prstClr val="black"/>
              </a:solidFill>
              <a:cs typeface="Arial"/>
            </a:endParaRPr>
          </a:p>
          <a:p>
            <a:pPr marL="151637">
              <a:lnSpc>
                <a:spcPct val="95825"/>
              </a:lnSpc>
              <a:spcBef>
                <a:spcPts val="15"/>
              </a:spcBef>
            </a:pPr>
            <a:r>
              <a:rPr lang="en-US" sz="1600" b="1" dirty="0">
                <a:solidFill>
                  <a:prstClr val="black"/>
                </a:solidFill>
                <a:cs typeface="Arial"/>
              </a:rPr>
              <a:t> </a:t>
            </a:r>
            <a:r>
              <a:rPr lang="en-US" sz="1600" b="1" dirty="0" smtClean="0">
                <a:solidFill>
                  <a:prstClr val="black"/>
                </a:solidFill>
                <a:cs typeface="Arial"/>
              </a:rPr>
              <a:t>               </a:t>
            </a:r>
            <a:r>
              <a:rPr sz="1400" b="1" dirty="0" smtClean="0">
                <a:solidFill>
                  <a:prstClr val="black"/>
                </a:solidFill>
                <a:cs typeface="Arial"/>
              </a:rPr>
              <a:t>Se</a:t>
            </a:r>
            <a:r>
              <a:rPr sz="1400" b="1" spc="-4" dirty="0" smtClean="0">
                <a:solidFill>
                  <a:prstClr val="black"/>
                </a:solidFill>
                <a:cs typeface="Arial"/>
              </a:rPr>
              <a:t>n</a:t>
            </a:r>
            <a:r>
              <a:rPr sz="1400" b="1" spc="4" dirty="0" smtClean="0">
                <a:solidFill>
                  <a:prstClr val="black"/>
                </a:solidFill>
                <a:cs typeface="Arial"/>
              </a:rPr>
              <a:t>i</a:t>
            </a:r>
            <a:r>
              <a:rPr sz="1400" b="1" spc="-4" dirty="0" smtClean="0">
                <a:solidFill>
                  <a:prstClr val="black"/>
                </a:solidFill>
                <a:cs typeface="Arial"/>
              </a:rPr>
              <a:t>o</a:t>
            </a:r>
            <a:r>
              <a:rPr sz="1400" b="1" dirty="0" smtClean="0">
                <a:solidFill>
                  <a:prstClr val="black"/>
                </a:solidFill>
                <a:cs typeface="Arial"/>
              </a:rPr>
              <a:t>r</a:t>
            </a:r>
            <a:r>
              <a:rPr sz="1400" b="1" spc="-9" dirty="0" smtClean="0">
                <a:solidFill>
                  <a:prstClr val="black"/>
                </a:solidFill>
                <a:cs typeface="Arial"/>
              </a:rPr>
              <a:t> </a:t>
            </a:r>
            <a:r>
              <a:rPr sz="1400" b="1" dirty="0" smtClean="0">
                <a:solidFill>
                  <a:prstClr val="black"/>
                </a:solidFill>
                <a:cs typeface="Arial"/>
              </a:rPr>
              <a:t>E</a:t>
            </a:r>
            <a:r>
              <a:rPr sz="1400" b="1" spc="-4" dirty="0" smtClean="0">
                <a:solidFill>
                  <a:prstClr val="black"/>
                </a:solidFill>
                <a:cs typeface="Arial"/>
              </a:rPr>
              <a:t>ng</a:t>
            </a:r>
            <a:r>
              <a:rPr sz="1400" b="1" spc="4" dirty="0" smtClean="0">
                <a:solidFill>
                  <a:prstClr val="black"/>
                </a:solidFill>
                <a:cs typeface="Arial"/>
              </a:rPr>
              <a:t>i</a:t>
            </a:r>
            <a:r>
              <a:rPr sz="1400" b="1" spc="-4" dirty="0" smtClean="0">
                <a:solidFill>
                  <a:prstClr val="black"/>
                </a:solidFill>
                <a:cs typeface="Arial"/>
              </a:rPr>
              <a:t>n</a:t>
            </a:r>
            <a:r>
              <a:rPr sz="1400" b="1" dirty="0" smtClean="0">
                <a:solidFill>
                  <a:prstClr val="black"/>
                </a:solidFill>
                <a:cs typeface="Arial"/>
              </a:rPr>
              <a:t>eer</a:t>
            </a:r>
            <a:endParaRPr sz="1400" dirty="0">
              <a:solidFill>
                <a:prstClr val="black"/>
              </a:solidFill>
              <a:cs typeface="Arial"/>
            </a:endParaRPr>
          </a:p>
        </p:txBody>
      </p:sp>
      <p:sp>
        <p:nvSpPr>
          <p:cNvPr id="63" name="object 82"/>
          <p:cNvSpPr/>
          <p:nvPr/>
        </p:nvSpPr>
        <p:spPr>
          <a:xfrm>
            <a:off x="1165551" y="3642552"/>
            <a:ext cx="3414781" cy="2334491"/>
          </a:xfrm>
          <a:custGeom>
            <a:avLst/>
            <a:gdLst/>
            <a:ahLst/>
            <a:cxnLst/>
            <a:rect l="l" t="t" r="r" b="b"/>
            <a:pathLst>
              <a:path w="3206495" h="2781300">
                <a:moveTo>
                  <a:pt x="0" y="2781299"/>
                </a:moveTo>
                <a:lnTo>
                  <a:pt x="3206495" y="2781299"/>
                </a:lnTo>
                <a:lnTo>
                  <a:pt x="3206495" y="0"/>
                </a:lnTo>
                <a:lnTo>
                  <a:pt x="0" y="0"/>
                </a:lnTo>
                <a:lnTo>
                  <a:pt x="0" y="2781299"/>
                </a:lnTo>
                <a:close/>
              </a:path>
            </a:pathLst>
          </a:custGeom>
          <a:noFill/>
        </p:spPr>
        <p:txBody>
          <a:bodyPr wrap="square" lIns="0" tIns="0" rIns="0" bIns="0" rtlCol="0">
            <a:noAutofit/>
          </a:bodyPr>
          <a:lstStyle/>
          <a:p>
            <a:endParaRPr dirty="0">
              <a:solidFill>
                <a:prstClr val="black"/>
              </a:solidFill>
            </a:endParaRPr>
          </a:p>
        </p:txBody>
      </p:sp>
      <p:sp>
        <p:nvSpPr>
          <p:cNvPr id="90" name="object 110"/>
          <p:cNvSpPr/>
          <p:nvPr/>
        </p:nvSpPr>
        <p:spPr>
          <a:xfrm>
            <a:off x="2167179" y="4222548"/>
            <a:ext cx="292139" cy="230250"/>
          </a:xfrm>
          <a:custGeom>
            <a:avLst/>
            <a:gdLst/>
            <a:ahLst/>
            <a:cxnLst/>
            <a:rect l="l" t="t" r="r" b="b"/>
            <a:pathLst>
              <a:path w="274320" h="274320">
                <a:moveTo>
                  <a:pt x="137160" y="274320"/>
                </a:moveTo>
                <a:lnTo>
                  <a:pt x="274320" y="137160"/>
                </a:lnTo>
                <a:lnTo>
                  <a:pt x="205740" y="137160"/>
                </a:lnTo>
                <a:lnTo>
                  <a:pt x="205740" y="0"/>
                </a:lnTo>
                <a:lnTo>
                  <a:pt x="68580" y="0"/>
                </a:lnTo>
                <a:lnTo>
                  <a:pt x="68580" y="137160"/>
                </a:lnTo>
                <a:lnTo>
                  <a:pt x="0" y="137160"/>
                </a:lnTo>
                <a:lnTo>
                  <a:pt x="137160" y="274320"/>
                </a:lnTo>
                <a:close/>
              </a:path>
            </a:pathLst>
          </a:custGeom>
          <a:solidFill>
            <a:schemeClr val="accent5">
              <a:lumMod val="50000"/>
            </a:schemeClr>
          </a:solidFill>
        </p:spPr>
        <p:txBody>
          <a:bodyPr wrap="square" lIns="0" tIns="0" rIns="0" bIns="0" rtlCol="0">
            <a:noAutofit/>
          </a:bodyPr>
          <a:lstStyle/>
          <a:p>
            <a:endParaRPr dirty="0">
              <a:solidFill>
                <a:prstClr val="black"/>
              </a:solidFill>
            </a:endParaRPr>
          </a:p>
        </p:txBody>
      </p:sp>
      <p:sp>
        <p:nvSpPr>
          <p:cNvPr id="101" name="object 71"/>
          <p:cNvSpPr/>
          <p:nvPr/>
        </p:nvSpPr>
        <p:spPr>
          <a:xfrm>
            <a:off x="2167179" y="2996320"/>
            <a:ext cx="292139" cy="230250"/>
          </a:xfrm>
          <a:custGeom>
            <a:avLst/>
            <a:gdLst/>
            <a:ahLst/>
            <a:cxnLst/>
            <a:rect l="l" t="t" r="r" b="b"/>
            <a:pathLst>
              <a:path w="274320" h="274319">
                <a:moveTo>
                  <a:pt x="137160" y="274319"/>
                </a:moveTo>
                <a:lnTo>
                  <a:pt x="274320" y="137160"/>
                </a:lnTo>
                <a:lnTo>
                  <a:pt x="205740" y="137160"/>
                </a:lnTo>
                <a:lnTo>
                  <a:pt x="205740" y="0"/>
                </a:lnTo>
                <a:lnTo>
                  <a:pt x="68580" y="0"/>
                </a:lnTo>
                <a:lnTo>
                  <a:pt x="68580" y="137160"/>
                </a:lnTo>
                <a:lnTo>
                  <a:pt x="0" y="137160"/>
                </a:lnTo>
                <a:lnTo>
                  <a:pt x="137160" y="274319"/>
                </a:lnTo>
                <a:close/>
              </a:path>
            </a:pathLst>
          </a:custGeom>
          <a:solidFill>
            <a:schemeClr val="accent5">
              <a:lumMod val="50000"/>
            </a:schemeClr>
          </a:solidFill>
        </p:spPr>
        <p:txBody>
          <a:bodyPr wrap="square" lIns="0" tIns="0" rIns="0" bIns="0" rtlCol="0">
            <a:noAutofit/>
          </a:bodyPr>
          <a:lstStyle/>
          <a:p>
            <a:endParaRPr dirty="0">
              <a:solidFill>
                <a:prstClr val="black"/>
              </a:solidFill>
            </a:endParaRPr>
          </a:p>
        </p:txBody>
      </p:sp>
      <p:sp>
        <p:nvSpPr>
          <p:cNvPr id="186" name="object 30"/>
          <p:cNvSpPr/>
          <p:nvPr/>
        </p:nvSpPr>
        <p:spPr>
          <a:xfrm>
            <a:off x="2175229" y="1761049"/>
            <a:ext cx="280327" cy="254842"/>
          </a:xfrm>
          <a:custGeom>
            <a:avLst/>
            <a:gdLst/>
            <a:ahLst/>
            <a:cxnLst/>
            <a:rect l="l" t="t" r="r" b="b"/>
            <a:pathLst>
              <a:path w="274320" h="274320">
                <a:moveTo>
                  <a:pt x="137160" y="274320"/>
                </a:moveTo>
                <a:lnTo>
                  <a:pt x="274320" y="137160"/>
                </a:lnTo>
                <a:lnTo>
                  <a:pt x="205740" y="137160"/>
                </a:lnTo>
                <a:lnTo>
                  <a:pt x="205740" y="0"/>
                </a:lnTo>
                <a:lnTo>
                  <a:pt x="68580" y="0"/>
                </a:lnTo>
                <a:lnTo>
                  <a:pt x="68580" y="137160"/>
                </a:lnTo>
                <a:lnTo>
                  <a:pt x="0" y="137160"/>
                </a:lnTo>
                <a:lnTo>
                  <a:pt x="137160" y="274320"/>
                </a:lnTo>
                <a:close/>
              </a:path>
            </a:pathLst>
          </a:custGeom>
          <a:solidFill>
            <a:schemeClr val="accent5">
              <a:lumMod val="50000"/>
            </a:schemeClr>
          </a:solidFill>
        </p:spPr>
        <p:txBody>
          <a:bodyPr wrap="square" lIns="0" tIns="0" rIns="0" bIns="0" rtlCol="0">
            <a:noAutofit/>
          </a:bodyPr>
          <a:lstStyle/>
          <a:p>
            <a:endParaRPr dirty="0">
              <a:solidFill>
                <a:prstClr val="black"/>
              </a:solidFill>
            </a:endParaRPr>
          </a:p>
        </p:txBody>
      </p:sp>
      <p:sp>
        <p:nvSpPr>
          <p:cNvPr id="190" name="object 18"/>
          <p:cNvSpPr txBox="1"/>
          <p:nvPr/>
        </p:nvSpPr>
        <p:spPr>
          <a:xfrm>
            <a:off x="1939314" y="1469606"/>
            <a:ext cx="1096836" cy="165727"/>
          </a:xfrm>
          <a:prstGeom prst="rect">
            <a:avLst/>
          </a:prstGeom>
        </p:spPr>
        <p:txBody>
          <a:bodyPr wrap="square" lIns="0" tIns="0" rIns="0" bIns="0" rtlCol="0">
            <a:noAutofit/>
          </a:bodyPr>
          <a:lstStyle/>
          <a:p>
            <a:pPr marL="12700">
              <a:lnSpc>
                <a:spcPts val="1535"/>
              </a:lnSpc>
              <a:spcBef>
                <a:spcPts val="76"/>
              </a:spcBef>
            </a:pPr>
            <a:r>
              <a:rPr sz="1400" b="1" dirty="0" smtClean="0">
                <a:solidFill>
                  <a:srgbClr val="333333"/>
                </a:solidFill>
                <a:latin typeface="Arial"/>
                <a:cs typeface="Arial"/>
              </a:rPr>
              <a:t>E</a:t>
            </a:r>
            <a:r>
              <a:rPr sz="1400" b="1" spc="-4" dirty="0" smtClean="0">
                <a:solidFill>
                  <a:srgbClr val="333333"/>
                </a:solidFill>
                <a:latin typeface="Arial"/>
                <a:cs typeface="Arial"/>
              </a:rPr>
              <a:t>n</a:t>
            </a:r>
            <a:r>
              <a:rPr sz="1400" b="1" dirty="0" smtClean="0">
                <a:solidFill>
                  <a:srgbClr val="333333"/>
                </a:solidFill>
                <a:latin typeface="Arial"/>
                <a:cs typeface="Arial"/>
              </a:rPr>
              <a:t>d</a:t>
            </a:r>
            <a:r>
              <a:rPr sz="1400" b="1" spc="-9" dirty="0" smtClean="0">
                <a:solidFill>
                  <a:srgbClr val="333333"/>
                </a:solidFill>
                <a:latin typeface="Arial"/>
                <a:cs typeface="Arial"/>
              </a:rPr>
              <a:t> </a:t>
            </a:r>
            <a:r>
              <a:rPr sz="1400" b="1" spc="-4" dirty="0" smtClean="0">
                <a:solidFill>
                  <a:srgbClr val="333333"/>
                </a:solidFill>
                <a:latin typeface="Arial"/>
                <a:cs typeface="Arial"/>
              </a:rPr>
              <a:t>U</a:t>
            </a:r>
            <a:r>
              <a:rPr sz="1400" b="1" dirty="0" smtClean="0">
                <a:solidFill>
                  <a:srgbClr val="333333"/>
                </a:solidFill>
                <a:latin typeface="Arial"/>
                <a:cs typeface="Arial"/>
              </a:rPr>
              <a:t>ser</a:t>
            </a:r>
            <a:endParaRPr sz="1400" dirty="0">
              <a:solidFill>
                <a:prstClr val="black"/>
              </a:solidFill>
              <a:latin typeface="Arial"/>
              <a:cs typeface="Arial"/>
            </a:endParaRPr>
          </a:p>
        </p:txBody>
      </p:sp>
      <p:sp>
        <p:nvSpPr>
          <p:cNvPr id="191" name="object 17"/>
          <p:cNvSpPr txBox="1"/>
          <p:nvPr/>
        </p:nvSpPr>
        <p:spPr>
          <a:xfrm>
            <a:off x="2705082" y="1702155"/>
            <a:ext cx="1875250" cy="566675"/>
          </a:xfrm>
          <a:prstGeom prst="rect">
            <a:avLst/>
          </a:prstGeom>
        </p:spPr>
        <p:txBody>
          <a:bodyPr wrap="square" lIns="0" tIns="0" rIns="0" bIns="0" rtlCol="0">
            <a:noAutofit/>
          </a:bodyPr>
          <a:lstStyle/>
          <a:p>
            <a:pPr marL="12700">
              <a:lnSpc>
                <a:spcPts val="1325"/>
              </a:lnSpc>
              <a:spcBef>
                <a:spcPts val="66"/>
              </a:spcBef>
            </a:pPr>
            <a:r>
              <a:rPr lang="en-US" sz="1200" dirty="0" smtClean="0">
                <a:solidFill>
                  <a:srgbClr val="333333"/>
                </a:solidFill>
                <a:cs typeface="Arial"/>
              </a:rPr>
              <a:t>Hotline</a:t>
            </a:r>
            <a:endParaRPr lang="en-US" sz="1200" spc="-4" dirty="0" smtClean="0">
              <a:solidFill>
                <a:srgbClr val="333333"/>
              </a:solidFill>
              <a:cs typeface="Arial"/>
            </a:endParaRPr>
          </a:p>
          <a:p>
            <a:pPr marL="12700">
              <a:lnSpc>
                <a:spcPts val="1325"/>
              </a:lnSpc>
              <a:spcBef>
                <a:spcPts val="66"/>
              </a:spcBef>
            </a:pPr>
            <a:r>
              <a:rPr sz="1200" dirty="0" smtClean="0">
                <a:solidFill>
                  <a:srgbClr val="333333"/>
                </a:solidFill>
                <a:cs typeface="Arial"/>
              </a:rPr>
              <a:t>/</a:t>
            </a:r>
            <a:r>
              <a:rPr lang="en-US" sz="1200" dirty="0" smtClean="0">
                <a:solidFill>
                  <a:srgbClr val="333333"/>
                </a:solidFill>
                <a:cs typeface="Arial"/>
              </a:rPr>
              <a:t>Ticket Tool</a:t>
            </a:r>
            <a:endParaRPr sz="1200" dirty="0">
              <a:solidFill>
                <a:prstClr val="black"/>
              </a:solidFill>
              <a:cs typeface="Arial"/>
            </a:endParaRPr>
          </a:p>
        </p:txBody>
      </p:sp>
      <p:sp>
        <p:nvSpPr>
          <p:cNvPr id="192" name="object 16"/>
          <p:cNvSpPr txBox="1"/>
          <p:nvPr/>
        </p:nvSpPr>
        <p:spPr>
          <a:xfrm>
            <a:off x="1252424" y="2267990"/>
            <a:ext cx="446577" cy="213543"/>
          </a:xfrm>
          <a:prstGeom prst="rect">
            <a:avLst/>
          </a:prstGeom>
        </p:spPr>
        <p:txBody>
          <a:bodyPr wrap="square" lIns="0" tIns="0" rIns="0" bIns="0" rtlCol="0">
            <a:noAutofit/>
          </a:bodyPr>
          <a:lstStyle/>
          <a:p>
            <a:pPr marL="12700">
              <a:lnSpc>
                <a:spcPts val="1730"/>
              </a:lnSpc>
              <a:spcBef>
                <a:spcPts val="86"/>
              </a:spcBef>
            </a:pPr>
            <a:r>
              <a:rPr sz="1600" dirty="0" smtClean="0">
                <a:solidFill>
                  <a:srgbClr val="333333"/>
                </a:solidFill>
                <a:latin typeface="Arial"/>
                <a:cs typeface="Arial"/>
              </a:rPr>
              <a:t>L1</a:t>
            </a:r>
            <a:endParaRPr sz="1600" dirty="0">
              <a:solidFill>
                <a:prstClr val="black"/>
              </a:solidFill>
              <a:latin typeface="Arial"/>
              <a:cs typeface="Arial"/>
            </a:endParaRPr>
          </a:p>
        </p:txBody>
      </p:sp>
      <p:sp>
        <p:nvSpPr>
          <p:cNvPr id="193" name="object 15"/>
          <p:cNvSpPr txBox="1"/>
          <p:nvPr/>
        </p:nvSpPr>
        <p:spPr>
          <a:xfrm>
            <a:off x="1879094" y="2774536"/>
            <a:ext cx="2433410" cy="485052"/>
          </a:xfrm>
          <a:prstGeom prst="rect">
            <a:avLst/>
          </a:prstGeom>
        </p:spPr>
        <p:txBody>
          <a:bodyPr wrap="square" lIns="0" tIns="0" rIns="0" bIns="0" rtlCol="0">
            <a:noAutofit/>
          </a:bodyPr>
          <a:lstStyle/>
          <a:p>
            <a:pPr marL="12700" marR="22859">
              <a:lnSpc>
                <a:spcPts val="1535"/>
              </a:lnSpc>
              <a:spcBef>
                <a:spcPts val="76"/>
              </a:spcBef>
            </a:pPr>
            <a:r>
              <a:rPr sz="1400" b="1" dirty="0" smtClean="0">
                <a:solidFill>
                  <a:srgbClr val="333333"/>
                </a:solidFill>
                <a:cs typeface="Arial"/>
              </a:rPr>
              <a:t>Se</a:t>
            </a:r>
            <a:r>
              <a:rPr sz="1400" b="1" spc="4" dirty="0" smtClean="0">
                <a:solidFill>
                  <a:srgbClr val="333333"/>
                </a:solidFill>
                <a:cs typeface="Arial"/>
              </a:rPr>
              <a:t>r</a:t>
            </a:r>
            <a:r>
              <a:rPr sz="1400" b="1" spc="-14" dirty="0" smtClean="0">
                <a:solidFill>
                  <a:srgbClr val="333333"/>
                </a:solidFill>
                <a:cs typeface="Arial"/>
              </a:rPr>
              <a:t>v</a:t>
            </a:r>
            <a:r>
              <a:rPr sz="1400" b="1" spc="4" dirty="0" smtClean="0">
                <a:solidFill>
                  <a:srgbClr val="333333"/>
                </a:solidFill>
                <a:cs typeface="Arial"/>
              </a:rPr>
              <a:t>i</a:t>
            </a:r>
            <a:r>
              <a:rPr sz="1400" b="1" dirty="0" smtClean="0">
                <a:solidFill>
                  <a:srgbClr val="333333"/>
                </a:solidFill>
                <a:cs typeface="Arial"/>
              </a:rPr>
              <a:t>ce</a:t>
            </a:r>
            <a:r>
              <a:rPr sz="1400" b="1" spc="-14" dirty="0" smtClean="0">
                <a:solidFill>
                  <a:srgbClr val="333333"/>
                </a:solidFill>
                <a:cs typeface="Arial"/>
              </a:rPr>
              <a:t> </a:t>
            </a:r>
            <a:r>
              <a:rPr sz="1400" b="1" spc="-4" dirty="0" smtClean="0">
                <a:solidFill>
                  <a:srgbClr val="333333"/>
                </a:solidFill>
                <a:cs typeface="Arial"/>
              </a:rPr>
              <a:t>D</a:t>
            </a:r>
            <a:r>
              <a:rPr sz="1400" b="1" dirty="0" smtClean="0">
                <a:solidFill>
                  <a:srgbClr val="333333"/>
                </a:solidFill>
                <a:cs typeface="Arial"/>
              </a:rPr>
              <a:t>esk</a:t>
            </a:r>
            <a:endParaRPr sz="1400" dirty="0">
              <a:solidFill>
                <a:prstClr val="black"/>
              </a:solidFill>
              <a:cs typeface="Arial"/>
            </a:endParaRPr>
          </a:p>
          <a:p>
            <a:pPr marL="828675" marR="22859">
              <a:lnSpc>
                <a:spcPct val="95825"/>
              </a:lnSpc>
              <a:spcBef>
                <a:spcPts val="188"/>
              </a:spcBef>
            </a:pPr>
            <a:r>
              <a:rPr lang="en-US" sz="1200" dirty="0" smtClean="0">
                <a:solidFill>
                  <a:srgbClr val="333333"/>
                </a:solidFill>
                <a:cs typeface="Arial"/>
              </a:rPr>
              <a:t>Ticket Tool </a:t>
            </a:r>
            <a:endParaRPr sz="1200" dirty="0">
              <a:solidFill>
                <a:prstClr val="black"/>
              </a:solidFill>
              <a:cs typeface="Arial"/>
            </a:endParaRPr>
          </a:p>
          <a:p>
            <a:pPr marL="828675">
              <a:lnSpc>
                <a:spcPts val="1295"/>
              </a:lnSpc>
              <a:spcBef>
                <a:spcPts val="64"/>
              </a:spcBef>
            </a:pPr>
            <a:r>
              <a:rPr lang="en-US" sz="1200" dirty="0" smtClean="0">
                <a:solidFill>
                  <a:srgbClr val="333333"/>
                </a:solidFill>
                <a:cs typeface="Arial"/>
              </a:rPr>
              <a:t>/ </a:t>
            </a:r>
            <a:r>
              <a:rPr sz="1200" dirty="0" smtClean="0">
                <a:solidFill>
                  <a:srgbClr val="333333"/>
                </a:solidFill>
                <a:cs typeface="Arial"/>
              </a:rPr>
              <a:t>P</a:t>
            </a:r>
            <a:r>
              <a:rPr sz="1200" spc="4" dirty="0" smtClean="0">
                <a:solidFill>
                  <a:srgbClr val="333333"/>
                </a:solidFill>
                <a:cs typeface="Arial"/>
              </a:rPr>
              <a:t>hon</a:t>
            </a:r>
            <a:r>
              <a:rPr sz="1200" dirty="0" smtClean="0">
                <a:solidFill>
                  <a:srgbClr val="333333"/>
                </a:solidFill>
                <a:cs typeface="Arial"/>
              </a:rPr>
              <a:t>e</a:t>
            </a:r>
            <a:r>
              <a:rPr sz="1200" spc="-4" dirty="0" smtClean="0">
                <a:solidFill>
                  <a:srgbClr val="333333"/>
                </a:solidFill>
                <a:cs typeface="Arial"/>
              </a:rPr>
              <a:t> </a:t>
            </a:r>
            <a:r>
              <a:rPr sz="1200" spc="14" dirty="0" smtClean="0">
                <a:solidFill>
                  <a:srgbClr val="333333"/>
                </a:solidFill>
                <a:cs typeface="Arial"/>
              </a:rPr>
              <a:t>f</a:t>
            </a:r>
            <a:r>
              <a:rPr sz="1200" spc="-4" dirty="0" smtClean="0">
                <a:solidFill>
                  <a:srgbClr val="333333"/>
                </a:solidFill>
                <a:cs typeface="Arial"/>
              </a:rPr>
              <a:t>o</a:t>
            </a:r>
            <a:r>
              <a:rPr sz="1200" dirty="0" smtClean="0">
                <a:solidFill>
                  <a:srgbClr val="333333"/>
                </a:solidFill>
                <a:cs typeface="Arial"/>
              </a:rPr>
              <a:t>r</a:t>
            </a:r>
            <a:r>
              <a:rPr sz="1200" spc="-34" dirty="0" smtClean="0">
                <a:solidFill>
                  <a:srgbClr val="333333"/>
                </a:solidFill>
                <a:cs typeface="Arial"/>
              </a:rPr>
              <a:t> </a:t>
            </a:r>
            <a:r>
              <a:rPr sz="1200" dirty="0" smtClean="0">
                <a:solidFill>
                  <a:srgbClr val="333333"/>
                </a:solidFill>
                <a:cs typeface="Arial"/>
              </a:rPr>
              <a:t>P1</a:t>
            </a:r>
            <a:endParaRPr sz="1200" dirty="0">
              <a:solidFill>
                <a:prstClr val="black"/>
              </a:solidFill>
              <a:cs typeface="Arial"/>
            </a:endParaRPr>
          </a:p>
        </p:txBody>
      </p:sp>
      <p:sp>
        <p:nvSpPr>
          <p:cNvPr id="188" name="object 21"/>
          <p:cNvSpPr txBox="1"/>
          <p:nvPr/>
        </p:nvSpPr>
        <p:spPr>
          <a:xfrm>
            <a:off x="5121727" y="1229853"/>
            <a:ext cx="1802883" cy="178955"/>
          </a:xfrm>
          <a:prstGeom prst="rect">
            <a:avLst/>
          </a:prstGeom>
        </p:spPr>
        <p:txBody>
          <a:bodyPr wrap="square" lIns="0" tIns="0" rIns="0" bIns="0" rtlCol="0">
            <a:noAutofit/>
          </a:bodyPr>
          <a:lstStyle/>
          <a:p>
            <a:pPr marL="12700">
              <a:lnSpc>
                <a:spcPts val="1535"/>
              </a:lnSpc>
              <a:spcBef>
                <a:spcPts val="76"/>
              </a:spcBef>
            </a:pPr>
            <a:r>
              <a:rPr sz="1600" b="1" dirty="0" smtClean="0">
                <a:solidFill>
                  <a:prstClr val="black"/>
                </a:solidFill>
                <a:cs typeface="Arial"/>
              </a:rPr>
              <a:t>O</a:t>
            </a:r>
            <a:r>
              <a:rPr sz="1600" b="1" spc="-4" dirty="0" smtClean="0">
                <a:solidFill>
                  <a:prstClr val="black"/>
                </a:solidFill>
                <a:cs typeface="Arial"/>
              </a:rPr>
              <a:t>p</a:t>
            </a:r>
            <a:r>
              <a:rPr sz="1600" b="1" dirty="0" smtClean="0">
                <a:solidFill>
                  <a:prstClr val="black"/>
                </a:solidFill>
                <a:cs typeface="Arial"/>
              </a:rPr>
              <a:t>e</a:t>
            </a:r>
            <a:r>
              <a:rPr sz="1600" b="1" spc="4" dirty="0" smtClean="0">
                <a:solidFill>
                  <a:prstClr val="black"/>
                </a:solidFill>
                <a:cs typeface="Arial"/>
              </a:rPr>
              <a:t>r</a:t>
            </a:r>
            <a:r>
              <a:rPr sz="1600" b="1" dirty="0" smtClean="0">
                <a:solidFill>
                  <a:prstClr val="black"/>
                </a:solidFill>
                <a:cs typeface="Arial"/>
              </a:rPr>
              <a:t>at</a:t>
            </a:r>
            <a:r>
              <a:rPr sz="1600" b="1" spc="4" dirty="0" smtClean="0">
                <a:solidFill>
                  <a:prstClr val="black"/>
                </a:solidFill>
                <a:cs typeface="Arial"/>
              </a:rPr>
              <a:t>i</a:t>
            </a:r>
            <a:r>
              <a:rPr sz="1600" b="1" spc="-4" dirty="0" smtClean="0">
                <a:solidFill>
                  <a:prstClr val="black"/>
                </a:solidFill>
                <a:cs typeface="Arial"/>
              </a:rPr>
              <a:t>o</a:t>
            </a:r>
            <a:r>
              <a:rPr sz="1600" b="1" dirty="0" smtClean="0">
                <a:solidFill>
                  <a:prstClr val="black"/>
                </a:solidFill>
                <a:cs typeface="Arial"/>
              </a:rPr>
              <a:t>n</a:t>
            </a:r>
            <a:r>
              <a:rPr sz="1600" b="1" spc="-44" dirty="0" smtClean="0">
                <a:solidFill>
                  <a:prstClr val="black"/>
                </a:solidFill>
                <a:cs typeface="Arial"/>
              </a:rPr>
              <a:t> </a:t>
            </a:r>
            <a:r>
              <a:rPr sz="1600" b="1" spc="-114" dirty="0" smtClean="0">
                <a:solidFill>
                  <a:prstClr val="black"/>
                </a:solidFill>
                <a:cs typeface="Arial"/>
              </a:rPr>
              <a:t>T</a:t>
            </a:r>
            <a:r>
              <a:rPr sz="1600" b="1" dirty="0" smtClean="0">
                <a:solidFill>
                  <a:prstClr val="black"/>
                </a:solidFill>
                <a:cs typeface="Arial"/>
              </a:rPr>
              <a:t>asks:</a:t>
            </a:r>
            <a:endParaRPr sz="1600" dirty="0">
              <a:solidFill>
                <a:prstClr val="black"/>
              </a:solidFill>
              <a:cs typeface="Arial"/>
            </a:endParaRPr>
          </a:p>
        </p:txBody>
      </p:sp>
      <p:sp>
        <p:nvSpPr>
          <p:cNvPr id="189" name="object 19"/>
          <p:cNvSpPr txBox="1"/>
          <p:nvPr/>
        </p:nvSpPr>
        <p:spPr>
          <a:xfrm>
            <a:off x="5073103" y="1566011"/>
            <a:ext cx="3935341" cy="1215266"/>
          </a:xfrm>
          <a:prstGeom prst="rect">
            <a:avLst/>
          </a:prstGeom>
        </p:spPr>
        <p:txBody>
          <a:bodyPr wrap="square" lIns="0" tIns="0" rIns="0" bIns="0" rtlCol="0">
            <a:noAutofit/>
          </a:bodyPr>
          <a:lstStyle/>
          <a:p>
            <a:pPr marL="285750" indent="-285750">
              <a:buClr>
                <a:srgbClr val="ED7D31"/>
              </a:buClr>
              <a:buFont typeface="Arial" panose="020B0604020202020204" pitchFamily="34" charset="0"/>
              <a:buChar char="•"/>
            </a:pPr>
            <a:r>
              <a:rPr lang="en-US" altLang="zh-CN" sz="1400" dirty="0" smtClean="0">
                <a:solidFill>
                  <a:prstClr val="black"/>
                </a:solidFill>
                <a:cs typeface="Arial" panose="020B0604020202020204" pitchFamily="34" charset="0"/>
              </a:rPr>
              <a:t>Data </a:t>
            </a:r>
            <a:r>
              <a:rPr lang="en-US" altLang="zh-CN" sz="1400" dirty="0">
                <a:solidFill>
                  <a:prstClr val="black"/>
                </a:solidFill>
                <a:cs typeface="Arial" panose="020B0604020202020204" pitchFamily="34" charset="0"/>
              </a:rPr>
              <a:t>Management: add, modify, delete</a:t>
            </a:r>
          </a:p>
          <a:p>
            <a:pPr marL="285750" indent="-285750">
              <a:buClr>
                <a:srgbClr val="ED7D31"/>
              </a:buClr>
              <a:buFont typeface="Arial" panose="020B0604020202020204" pitchFamily="34" charset="0"/>
              <a:buChar char="•"/>
            </a:pPr>
            <a:r>
              <a:rPr lang="en-US" altLang="zh-CN" sz="1400" dirty="0">
                <a:solidFill>
                  <a:prstClr val="black"/>
                </a:solidFill>
                <a:cs typeface="Arial" panose="020B0604020202020204" pitchFamily="34" charset="0"/>
              </a:rPr>
              <a:t>Escalation &amp; Progress acknowledge</a:t>
            </a:r>
          </a:p>
          <a:p>
            <a:pPr marL="285750" indent="-285750">
              <a:buClr>
                <a:srgbClr val="ED7D31"/>
              </a:buClr>
              <a:buFont typeface="Arial" panose="020B0604020202020204" pitchFamily="34" charset="0"/>
              <a:buChar char="•"/>
            </a:pPr>
            <a:r>
              <a:rPr lang="en-US" altLang="zh-CN" sz="1400" dirty="0" smtClean="0">
                <a:solidFill>
                  <a:prstClr val="black"/>
                </a:solidFill>
                <a:cs typeface="Arial" panose="020B0604020202020204" pitchFamily="34" charset="0"/>
              </a:rPr>
              <a:t>Event Monitoring</a:t>
            </a:r>
            <a:endParaRPr lang="en-US" altLang="zh-CN" sz="1400" dirty="0">
              <a:solidFill>
                <a:prstClr val="black"/>
              </a:solidFill>
              <a:cs typeface="Arial" panose="020B0604020202020204" pitchFamily="34" charset="0"/>
            </a:endParaRPr>
          </a:p>
          <a:p>
            <a:pPr marL="285750" indent="-285750">
              <a:buClr>
                <a:srgbClr val="ED7D31"/>
              </a:buClr>
              <a:buFont typeface="Arial" panose="020B0604020202020204" pitchFamily="34" charset="0"/>
              <a:buChar char="•"/>
            </a:pPr>
            <a:r>
              <a:rPr lang="en-US" altLang="zh-CN" sz="1400" dirty="0" smtClean="0">
                <a:solidFill>
                  <a:prstClr val="black"/>
                </a:solidFill>
                <a:cs typeface="Arial" panose="020B0604020202020204" pitchFamily="34" charset="0"/>
              </a:rPr>
              <a:t>KB maintenance</a:t>
            </a:r>
            <a:endParaRPr lang="en-US" altLang="zh-CN" sz="1400" dirty="0">
              <a:solidFill>
                <a:prstClr val="black"/>
              </a:solidFill>
              <a:cs typeface="Arial" panose="020B0604020202020204" pitchFamily="34" charset="0"/>
            </a:endParaRPr>
          </a:p>
          <a:p>
            <a:pPr marL="285750" indent="-285750">
              <a:buClr>
                <a:srgbClr val="ED7D31"/>
              </a:buClr>
              <a:buFont typeface="Arial" panose="020B0604020202020204" pitchFamily="34" charset="0"/>
              <a:buChar char="•"/>
            </a:pPr>
            <a:r>
              <a:rPr lang="en-US" altLang="zh-CN" sz="1400" dirty="0" smtClean="0">
                <a:solidFill>
                  <a:prstClr val="black"/>
                </a:solidFill>
                <a:cs typeface="Arial" panose="020B0604020202020204" pitchFamily="34" charset="0"/>
              </a:rPr>
              <a:t>P1 issue stand-by </a:t>
            </a:r>
            <a:r>
              <a:rPr lang="en-US" altLang="zh-CN" sz="1400" dirty="0">
                <a:solidFill>
                  <a:prstClr val="black"/>
                </a:solidFill>
                <a:cs typeface="Arial" panose="020B0604020202020204" pitchFamily="34" charset="0"/>
              </a:rPr>
              <a:t>during off-hours</a:t>
            </a:r>
          </a:p>
          <a:p>
            <a:pPr marL="285750" indent="-285750">
              <a:buClr>
                <a:srgbClr val="ED7D31"/>
              </a:buClr>
              <a:buFont typeface="Arial" panose="020B0604020202020204" pitchFamily="34" charset="0"/>
              <a:buChar char="•"/>
            </a:pPr>
            <a:r>
              <a:rPr lang="en-US" altLang="zh-CN" sz="1400" dirty="0" smtClean="0">
                <a:solidFill>
                  <a:prstClr val="black"/>
                </a:solidFill>
                <a:cs typeface="Arial" panose="020B0604020202020204" pitchFamily="34" charset="0"/>
              </a:rPr>
              <a:t>Continual training to L1 support</a:t>
            </a:r>
            <a:endParaRPr lang="en-US" altLang="zh-CN" sz="1400" dirty="0">
              <a:solidFill>
                <a:prstClr val="black"/>
              </a:solidFill>
              <a:cs typeface="Arial" panose="020B0604020202020204" pitchFamily="34" charset="0"/>
            </a:endParaRPr>
          </a:p>
          <a:p>
            <a:pPr marL="12700" marR="30667">
              <a:lnSpc>
                <a:spcPct val="95825"/>
              </a:lnSpc>
              <a:spcBef>
                <a:spcPts val="70"/>
              </a:spcBef>
            </a:pPr>
            <a:endParaRPr sz="1400" dirty="0">
              <a:solidFill>
                <a:prstClr val="black"/>
              </a:solidFill>
              <a:cs typeface="Arial"/>
            </a:endParaRPr>
          </a:p>
        </p:txBody>
      </p:sp>
      <p:sp>
        <p:nvSpPr>
          <p:cNvPr id="194" name="object 13"/>
          <p:cNvSpPr txBox="1"/>
          <p:nvPr/>
        </p:nvSpPr>
        <p:spPr>
          <a:xfrm>
            <a:off x="5073103" y="3431626"/>
            <a:ext cx="2143080" cy="144415"/>
          </a:xfrm>
          <a:prstGeom prst="rect">
            <a:avLst/>
          </a:prstGeom>
        </p:spPr>
        <p:txBody>
          <a:bodyPr wrap="square" lIns="0" tIns="0" rIns="0" bIns="0" rtlCol="0">
            <a:noAutofit/>
          </a:bodyPr>
          <a:lstStyle/>
          <a:p>
            <a:pPr marL="12700">
              <a:lnSpc>
                <a:spcPts val="1535"/>
              </a:lnSpc>
              <a:spcBef>
                <a:spcPts val="76"/>
              </a:spcBef>
            </a:pPr>
            <a:r>
              <a:rPr sz="1600" b="1" spc="-4" dirty="0" smtClean="0">
                <a:solidFill>
                  <a:prstClr val="black"/>
                </a:solidFill>
                <a:cs typeface="Arial"/>
              </a:rPr>
              <a:t>R</a:t>
            </a:r>
            <a:r>
              <a:rPr sz="1600" b="1" dirty="0" smtClean="0">
                <a:solidFill>
                  <a:prstClr val="black"/>
                </a:solidFill>
                <a:cs typeface="Arial"/>
              </a:rPr>
              <a:t>es</a:t>
            </a:r>
            <a:r>
              <a:rPr sz="1600" b="1" spc="-4" dirty="0" smtClean="0">
                <a:solidFill>
                  <a:prstClr val="black"/>
                </a:solidFill>
                <a:cs typeface="Arial"/>
              </a:rPr>
              <a:t>pon</a:t>
            </a:r>
            <a:r>
              <a:rPr sz="1600" b="1" dirty="0" smtClean="0">
                <a:solidFill>
                  <a:prstClr val="black"/>
                </a:solidFill>
                <a:cs typeface="Arial"/>
              </a:rPr>
              <a:t>s</a:t>
            </a:r>
            <a:r>
              <a:rPr sz="1600" b="1" spc="4" dirty="0" smtClean="0">
                <a:solidFill>
                  <a:prstClr val="black"/>
                </a:solidFill>
                <a:cs typeface="Arial"/>
              </a:rPr>
              <a:t>i</a:t>
            </a:r>
            <a:r>
              <a:rPr sz="1600" b="1" spc="-4" dirty="0" smtClean="0">
                <a:solidFill>
                  <a:prstClr val="black"/>
                </a:solidFill>
                <a:cs typeface="Arial"/>
              </a:rPr>
              <a:t>b</a:t>
            </a:r>
            <a:r>
              <a:rPr sz="1600" b="1" spc="4" dirty="0" smtClean="0">
                <a:solidFill>
                  <a:prstClr val="black"/>
                </a:solidFill>
                <a:cs typeface="Arial"/>
              </a:rPr>
              <a:t>i</a:t>
            </a:r>
            <a:r>
              <a:rPr sz="1600" b="1" spc="-4" dirty="0" smtClean="0">
                <a:solidFill>
                  <a:prstClr val="black"/>
                </a:solidFill>
                <a:cs typeface="Arial"/>
              </a:rPr>
              <a:t>l</a:t>
            </a:r>
            <a:r>
              <a:rPr sz="1600" b="1" spc="4" dirty="0" smtClean="0">
                <a:solidFill>
                  <a:prstClr val="black"/>
                </a:solidFill>
                <a:cs typeface="Arial"/>
              </a:rPr>
              <a:t>i</a:t>
            </a:r>
            <a:r>
              <a:rPr sz="1600" b="1" spc="-9" dirty="0" smtClean="0">
                <a:solidFill>
                  <a:prstClr val="black"/>
                </a:solidFill>
                <a:cs typeface="Arial"/>
              </a:rPr>
              <a:t>t</a:t>
            </a:r>
            <a:r>
              <a:rPr sz="1600" b="1" dirty="0" smtClean="0">
                <a:solidFill>
                  <a:prstClr val="black"/>
                </a:solidFill>
                <a:cs typeface="Arial"/>
              </a:rPr>
              <a:t>y</a:t>
            </a:r>
            <a:r>
              <a:rPr sz="1600" b="1" spc="-39" dirty="0" smtClean="0">
                <a:solidFill>
                  <a:prstClr val="black"/>
                </a:solidFill>
                <a:cs typeface="Arial"/>
              </a:rPr>
              <a:t> </a:t>
            </a:r>
            <a:r>
              <a:rPr sz="1600" b="1" dirty="0" smtClean="0">
                <a:solidFill>
                  <a:prstClr val="black"/>
                </a:solidFill>
                <a:cs typeface="Arial"/>
              </a:rPr>
              <a:t>S</a:t>
            </a:r>
            <a:r>
              <a:rPr sz="1600" b="1" spc="-4" dirty="0" smtClean="0">
                <a:solidFill>
                  <a:prstClr val="black"/>
                </a:solidFill>
                <a:cs typeface="Arial"/>
              </a:rPr>
              <a:t>p</a:t>
            </a:r>
            <a:r>
              <a:rPr sz="1600" b="1" spc="4" dirty="0" smtClean="0">
                <a:solidFill>
                  <a:prstClr val="black"/>
                </a:solidFill>
                <a:cs typeface="Arial"/>
              </a:rPr>
              <a:t>li</a:t>
            </a:r>
            <a:r>
              <a:rPr sz="1600" b="1" dirty="0" smtClean="0">
                <a:solidFill>
                  <a:prstClr val="black"/>
                </a:solidFill>
                <a:cs typeface="Arial"/>
              </a:rPr>
              <a:t>t</a:t>
            </a:r>
            <a:r>
              <a:rPr sz="1600" b="1" spc="-25" dirty="0" smtClean="0">
                <a:solidFill>
                  <a:prstClr val="black"/>
                </a:solidFill>
                <a:cs typeface="Arial"/>
              </a:rPr>
              <a:t> </a:t>
            </a:r>
            <a:r>
              <a:rPr sz="1600" b="1" dirty="0" smtClean="0">
                <a:solidFill>
                  <a:prstClr val="black"/>
                </a:solidFill>
                <a:cs typeface="Arial"/>
              </a:rPr>
              <a:t>:</a:t>
            </a:r>
            <a:endParaRPr sz="1600" dirty="0">
              <a:solidFill>
                <a:prstClr val="black"/>
              </a:solidFill>
              <a:cs typeface="Arial"/>
            </a:endParaRPr>
          </a:p>
        </p:txBody>
      </p:sp>
      <p:sp>
        <p:nvSpPr>
          <p:cNvPr id="195" name="object 11"/>
          <p:cNvSpPr txBox="1"/>
          <p:nvPr/>
        </p:nvSpPr>
        <p:spPr>
          <a:xfrm>
            <a:off x="5091397" y="3691092"/>
            <a:ext cx="6460478" cy="2814918"/>
          </a:xfrm>
          <a:prstGeom prst="rect">
            <a:avLst/>
          </a:prstGeom>
        </p:spPr>
        <p:txBody>
          <a:bodyPr wrap="square" lIns="0" tIns="0" rIns="0" bIns="0" rtlCol="0">
            <a:noAutofit/>
          </a:bodyPr>
          <a:lstStyle/>
          <a:p>
            <a:pPr marL="12700" marR="17967">
              <a:lnSpc>
                <a:spcPts val="1535"/>
              </a:lnSpc>
              <a:spcBef>
                <a:spcPts val="76"/>
              </a:spcBef>
            </a:pPr>
            <a:r>
              <a:rPr lang="en-US" altLang="zh-CN" sz="1400" dirty="0">
                <a:solidFill>
                  <a:srgbClr val="333333"/>
                </a:solidFill>
                <a:cs typeface="Arial"/>
              </a:rPr>
              <a:t>Operat</a:t>
            </a:r>
            <a:r>
              <a:rPr lang="en-US" altLang="zh-CN" sz="1400" spc="4" dirty="0">
                <a:solidFill>
                  <a:srgbClr val="333333"/>
                </a:solidFill>
                <a:cs typeface="Arial"/>
              </a:rPr>
              <a:t>i</a:t>
            </a:r>
            <a:r>
              <a:rPr lang="en-US" altLang="zh-CN" sz="1400" dirty="0">
                <a:solidFill>
                  <a:srgbClr val="333333"/>
                </a:solidFill>
                <a:cs typeface="Arial"/>
              </a:rPr>
              <a:t>on</a:t>
            </a:r>
            <a:r>
              <a:rPr lang="en-US" altLang="zh-CN" sz="1400" spc="-39" dirty="0">
                <a:solidFill>
                  <a:srgbClr val="333333"/>
                </a:solidFill>
                <a:cs typeface="Arial"/>
              </a:rPr>
              <a:t> </a:t>
            </a:r>
            <a:r>
              <a:rPr lang="en-US" altLang="zh-CN" sz="1400" dirty="0">
                <a:solidFill>
                  <a:srgbClr val="333333"/>
                </a:solidFill>
                <a:cs typeface="Arial"/>
              </a:rPr>
              <a:t>a</a:t>
            </a:r>
            <a:r>
              <a:rPr lang="en-US" altLang="zh-CN" sz="1400" spc="4" dirty="0">
                <a:solidFill>
                  <a:srgbClr val="333333"/>
                </a:solidFill>
                <a:cs typeface="Arial"/>
              </a:rPr>
              <a:t>ct</a:t>
            </a:r>
            <a:r>
              <a:rPr lang="en-US" altLang="zh-CN" sz="1400" dirty="0">
                <a:solidFill>
                  <a:srgbClr val="333333"/>
                </a:solidFill>
                <a:cs typeface="Arial"/>
              </a:rPr>
              <a:t>i</a:t>
            </a:r>
            <a:r>
              <a:rPr lang="en-US" altLang="zh-CN" sz="1400" spc="-19" dirty="0">
                <a:solidFill>
                  <a:srgbClr val="333333"/>
                </a:solidFill>
                <a:cs typeface="Arial"/>
              </a:rPr>
              <a:t>v</a:t>
            </a:r>
            <a:r>
              <a:rPr lang="en-US" altLang="zh-CN" sz="1400" dirty="0">
                <a:solidFill>
                  <a:srgbClr val="333333"/>
                </a:solidFill>
                <a:cs typeface="Arial"/>
              </a:rPr>
              <a:t>i</a:t>
            </a:r>
            <a:r>
              <a:rPr lang="en-US" altLang="zh-CN" sz="1400" spc="4" dirty="0">
                <a:solidFill>
                  <a:srgbClr val="333333"/>
                </a:solidFill>
                <a:cs typeface="Arial"/>
              </a:rPr>
              <a:t>t</a:t>
            </a:r>
            <a:r>
              <a:rPr lang="en-US" altLang="zh-CN" sz="1400" dirty="0">
                <a:solidFill>
                  <a:srgbClr val="333333"/>
                </a:solidFill>
                <a:cs typeface="Arial"/>
              </a:rPr>
              <a:t>ies</a:t>
            </a:r>
            <a:r>
              <a:rPr lang="en-US" altLang="zh-CN" sz="1400" spc="-25" dirty="0">
                <a:solidFill>
                  <a:srgbClr val="333333"/>
                </a:solidFill>
                <a:cs typeface="Arial"/>
              </a:rPr>
              <a:t> </a:t>
            </a:r>
            <a:r>
              <a:rPr lang="en-US" altLang="zh-CN" sz="1400" dirty="0">
                <a:solidFill>
                  <a:srgbClr val="333333"/>
                </a:solidFill>
                <a:cs typeface="Arial"/>
              </a:rPr>
              <a:t>are</a:t>
            </a:r>
            <a:r>
              <a:rPr lang="en-US" altLang="zh-CN" sz="1400" spc="-14" dirty="0">
                <a:solidFill>
                  <a:srgbClr val="333333"/>
                </a:solidFill>
                <a:cs typeface="Arial"/>
              </a:rPr>
              <a:t> </a:t>
            </a:r>
            <a:r>
              <a:rPr lang="en-US" altLang="zh-CN" sz="1400" dirty="0" smtClean="0">
                <a:solidFill>
                  <a:srgbClr val="333333"/>
                </a:solidFill>
                <a:cs typeface="Arial"/>
              </a:rPr>
              <a:t>per</a:t>
            </a:r>
            <a:r>
              <a:rPr lang="en-US" altLang="zh-CN" sz="1400" spc="4" dirty="0" smtClean="0">
                <a:solidFill>
                  <a:srgbClr val="333333"/>
                </a:solidFill>
                <a:cs typeface="Arial"/>
              </a:rPr>
              <a:t>f</a:t>
            </a:r>
            <a:r>
              <a:rPr lang="en-US" altLang="zh-CN" sz="1400" dirty="0" smtClean="0">
                <a:solidFill>
                  <a:srgbClr val="333333"/>
                </a:solidFill>
                <a:cs typeface="Arial"/>
              </a:rPr>
              <a:t>or</a:t>
            </a:r>
            <a:r>
              <a:rPr lang="en-US" altLang="zh-CN" sz="1400" spc="-4" dirty="0" smtClean="0">
                <a:solidFill>
                  <a:srgbClr val="333333"/>
                </a:solidFill>
                <a:cs typeface="Arial"/>
              </a:rPr>
              <a:t>m</a:t>
            </a:r>
            <a:r>
              <a:rPr lang="en-US" altLang="zh-CN" sz="1400" dirty="0" smtClean="0">
                <a:solidFill>
                  <a:srgbClr val="333333"/>
                </a:solidFill>
                <a:cs typeface="Arial"/>
              </a:rPr>
              <a:t>ed</a:t>
            </a:r>
            <a:r>
              <a:rPr lang="en-US" altLang="zh-CN" sz="1400" dirty="0" smtClean="0">
                <a:solidFill>
                  <a:prstClr val="black"/>
                </a:solidFill>
                <a:cs typeface="Arial"/>
              </a:rPr>
              <a:t> </a:t>
            </a:r>
            <a:r>
              <a:rPr lang="en-US" altLang="zh-CN" sz="1400" dirty="0" smtClean="0">
                <a:solidFill>
                  <a:srgbClr val="333333"/>
                </a:solidFill>
                <a:cs typeface="Arial"/>
              </a:rPr>
              <a:t>by</a:t>
            </a:r>
            <a:r>
              <a:rPr lang="en-US" altLang="zh-CN" sz="1400" spc="-14" dirty="0" smtClean="0">
                <a:solidFill>
                  <a:srgbClr val="333333"/>
                </a:solidFill>
                <a:cs typeface="Arial"/>
              </a:rPr>
              <a:t> </a:t>
            </a:r>
          </a:p>
          <a:p>
            <a:pPr marL="12700" marR="17967">
              <a:lnSpc>
                <a:spcPts val="1535"/>
              </a:lnSpc>
              <a:spcBef>
                <a:spcPts val="76"/>
              </a:spcBef>
            </a:pPr>
            <a:r>
              <a:rPr lang="en-US" altLang="zh-CN" sz="1400" spc="-14" dirty="0" smtClean="0">
                <a:solidFill>
                  <a:srgbClr val="333333"/>
                </a:solidFill>
                <a:cs typeface="Arial"/>
              </a:rPr>
              <a:t>L2 </a:t>
            </a:r>
            <a:r>
              <a:rPr lang="en-US" altLang="zh-CN" sz="1400" spc="4" dirty="0" smtClean="0">
                <a:solidFill>
                  <a:srgbClr val="333333"/>
                </a:solidFill>
                <a:cs typeface="Arial"/>
              </a:rPr>
              <a:t>operation </a:t>
            </a:r>
            <a:r>
              <a:rPr lang="en-US" altLang="zh-CN" sz="1400" dirty="0" smtClean="0">
                <a:solidFill>
                  <a:srgbClr val="333333"/>
                </a:solidFill>
                <a:cs typeface="Arial"/>
              </a:rPr>
              <a:t>un</a:t>
            </a:r>
            <a:r>
              <a:rPr lang="en-US" altLang="zh-CN" sz="1400" spc="-4" dirty="0" smtClean="0">
                <a:solidFill>
                  <a:srgbClr val="333333"/>
                </a:solidFill>
                <a:cs typeface="Arial"/>
              </a:rPr>
              <a:t>d</a:t>
            </a:r>
            <a:r>
              <a:rPr lang="en-US" altLang="zh-CN" sz="1400" dirty="0" smtClean="0">
                <a:solidFill>
                  <a:srgbClr val="333333"/>
                </a:solidFill>
                <a:cs typeface="Arial"/>
              </a:rPr>
              <a:t>er</a:t>
            </a:r>
            <a:r>
              <a:rPr lang="en-US" altLang="zh-CN" sz="1400" spc="-29" dirty="0" smtClean="0">
                <a:solidFill>
                  <a:srgbClr val="333333"/>
                </a:solidFill>
                <a:cs typeface="Arial"/>
              </a:rPr>
              <a:t> </a:t>
            </a:r>
            <a:r>
              <a:rPr lang="en-US" altLang="zh-CN" sz="1400" spc="4" dirty="0" smtClean="0">
                <a:solidFill>
                  <a:srgbClr val="333333"/>
                </a:solidFill>
                <a:cs typeface="Arial"/>
              </a:rPr>
              <a:t>t</a:t>
            </a:r>
            <a:r>
              <a:rPr lang="en-US" altLang="zh-CN" sz="1400" dirty="0" smtClean="0">
                <a:solidFill>
                  <a:srgbClr val="333333"/>
                </a:solidFill>
                <a:cs typeface="Arial"/>
              </a:rPr>
              <a:t>he </a:t>
            </a:r>
            <a:r>
              <a:rPr lang="en-US" altLang="zh-CN" sz="1400" spc="4" dirty="0" smtClean="0">
                <a:solidFill>
                  <a:srgbClr val="333333"/>
                </a:solidFill>
                <a:cs typeface="Arial"/>
              </a:rPr>
              <a:t>c</a:t>
            </a:r>
            <a:r>
              <a:rPr lang="en-US" altLang="zh-CN" sz="1400" dirty="0" smtClean="0">
                <a:solidFill>
                  <a:srgbClr val="333333"/>
                </a:solidFill>
                <a:cs typeface="Arial"/>
              </a:rPr>
              <a:t>onduction</a:t>
            </a:r>
            <a:r>
              <a:rPr lang="en-US" altLang="zh-CN" sz="1400" spc="-44" dirty="0" smtClean="0">
                <a:solidFill>
                  <a:srgbClr val="333333"/>
                </a:solidFill>
                <a:cs typeface="Arial"/>
              </a:rPr>
              <a:t> </a:t>
            </a:r>
            <a:r>
              <a:rPr lang="en-US" altLang="zh-CN" sz="1400" dirty="0" smtClean="0">
                <a:solidFill>
                  <a:srgbClr val="333333"/>
                </a:solidFill>
                <a:cs typeface="Arial"/>
              </a:rPr>
              <a:t>of</a:t>
            </a:r>
            <a:r>
              <a:rPr lang="en-US" altLang="zh-CN" sz="1400" spc="-9" dirty="0" smtClean="0">
                <a:solidFill>
                  <a:srgbClr val="333333"/>
                </a:solidFill>
                <a:cs typeface="Arial"/>
              </a:rPr>
              <a:t> L3 </a:t>
            </a:r>
            <a:r>
              <a:rPr lang="en-US" altLang="zh-CN" sz="1400" spc="4" dirty="0" smtClean="0">
                <a:solidFill>
                  <a:srgbClr val="333333"/>
                </a:solidFill>
                <a:cs typeface="Arial"/>
              </a:rPr>
              <a:t>operation</a:t>
            </a:r>
            <a:endParaRPr lang="en-US" altLang="zh-CN" sz="1400" dirty="0" smtClean="0">
              <a:solidFill>
                <a:srgbClr val="333333"/>
              </a:solidFill>
              <a:cs typeface="Arial"/>
            </a:endParaRPr>
          </a:p>
          <a:p>
            <a:pPr marL="12700">
              <a:lnSpc>
                <a:spcPct val="100041"/>
              </a:lnSpc>
              <a:spcBef>
                <a:spcPts val="70"/>
              </a:spcBef>
            </a:pPr>
            <a:r>
              <a:rPr lang="en-US" altLang="zh-CN" sz="1400" spc="4" dirty="0" smtClean="0">
                <a:solidFill>
                  <a:srgbClr val="333333"/>
                </a:solidFill>
                <a:cs typeface="Arial"/>
              </a:rPr>
              <a:t>L2 operation </a:t>
            </a:r>
            <a:r>
              <a:rPr lang="en-US" altLang="zh-CN" sz="1400" dirty="0" smtClean="0">
                <a:solidFill>
                  <a:srgbClr val="333333"/>
                </a:solidFill>
                <a:cs typeface="Arial"/>
              </a:rPr>
              <a:t>al</a:t>
            </a:r>
            <a:r>
              <a:rPr lang="en-US" altLang="zh-CN" sz="1400" spc="4" dirty="0" smtClean="0">
                <a:solidFill>
                  <a:srgbClr val="333333"/>
                </a:solidFill>
                <a:cs typeface="Arial"/>
              </a:rPr>
              <a:t>s</a:t>
            </a:r>
            <a:r>
              <a:rPr lang="en-US" altLang="zh-CN" sz="1400" dirty="0" smtClean="0">
                <a:solidFill>
                  <a:srgbClr val="333333"/>
                </a:solidFill>
                <a:cs typeface="Arial"/>
              </a:rPr>
              <a:t>o</a:t>
            </a:r>
            <a:r>
              <a:rPr lang="en-US" altLang="zh-CN" sz="1400" spc="-14" dirty="0" smtClean="0">
                <a:solidFill>
                  <a:srgbClr val="333333"/>
                </a:solidFill>
                <a:cs typeface="Arial"/>
              </a:rPr>
              <a:t> </a:t>
            </a:r>
            <a:r>
              <a:rPr lang="en-US" altLang="zh-CN" sz="1400" dirty="0" smtClean="0">
                <a:solidFill>
                  <a:srgbClr val="333333"/>
                </a:solidFill>
                <a:cs typeface="Arial"/>
              </a:rPr>
              <a:t>per</a:t>
            </a:r>
            <a:r>
              <a:rPr lang="en-US" altLang="zh-CN" sz="1400" spc="4" dirty="0" smtClean="0">
                <a:solidFill>
                  <a:srgbClr val="333333"/>
                </a:solidFill>
                <a:cs typeface="Arial"/>
              </a:rPr>
              <a:t>f</a:t>
            </a:r>
            <a:r>
              <a:rPr lang="en-US" altLang="zh-CN" sz="1400" dirty="0" smtClean="0">
                <a:solidFill>
                  <a:srgbClr val="333333"/>
                </a:solidFill>
                <a:cs typeface="Arial"/>
              </a:rPr>
              <a:t>or</a:t>
            </a:r>
            <a:r>
              <a:rPr lang="en-US" altLang="zh-CN" sz="1400" spc="-4" dirty="0" smtClean="0">
                <a:solidFill>
                  <a:srgbClr val="333333"/>
                </a:solidFill>
                <a:cs typeface="Arial"/>
              </a:rPr>
              <a:t>m</a:t>
            </a:r>
            <a:r>
              <a:rPr lang="en-US" altLang="zh-CN" sz="1400" dirty="0" smtClean="0">
                <a:solidFill>
                  <a:srgbClr val="333333"/>
                </a:solidFill>
                <a:cs typeface="Arial"/>
              </a:rPr>
              <a:t>s</a:t>
            </a:r>
            <a:r>
              <a:rPr lang="en-US" altLang="zh-CN" sz="1400" spc="-44" dirty="0" smtClean="0">
                <a:solidFill>
                  <a:srgbClr val="333333"/>
                </a:solidFill>
                <a:cs typeface="Arial"/>
              </a:rPr>
              <a:t> </a:t>
            </a:r>
            <a:r>
              <a:rPr lang="en-US" altLang="zh-CN" sz="1400" dirty="0" smtClean="0">
                <a:solidFill>
                  <a:srgbClr val="333333"/>
                </a:solidFill>
                <a:cs typeface="Arial"/>
              </a:rPr>
              <a:t>as S</a:t>
            </a:r>
            <a:r>
              <a:rPr lang="en-US" altLang="zh-CN" sz="1400" spc="4" dirty="0" smtClean="0">
                <a:solidFill>
                  <a:srgbClr val="333333"/>
                </a:solidFill>
                <a:cs typeface="Arial"/>
              </a:rPr>
              <a:t>I</a:t>
            </a:r>
            <a:r>
              <a:rPr lang="en-US" altLang="zh-CN" sz="1400" spc="-4" dirty="0" smtClean="0">
                <a:solidFill>
                  <a:srgbClr val="333333"/>
                </a:solidFill>
                <a:cs typeface="Arial"/>
              </a:rPr>
              <a:t>N</a:t>
            </a:r>
            <a:r>
              <a:rPr lang="en-US" altLang="zh-CN" sz="1400" dirty="0" smtClean="0">
                <a:solidFill>
                  <a:srgbClr val="333333"/>
                </a:solidFill>
                <a:cs typeface="Arial"/>
              </a:rPr>
              <a:t>GLE PO</a:t>
            </a:r>
            <a:r>
              <a:rPr lang="en-US" altLang="zh-CN" sz="1400" spc="4" dirty="0" smtClean="0">
                <a:solidFill>
                  <a:srgbClr val="333333"/>
                </a:solidFill>
                <a:cs typeface="Arial"/>
              </a:rPr>
              <a:t>I</a:t>
            </a:r>
            <a:r>
              <a:rPr lang="en-US" altLang="zh-CN" sz="1400" spc="-4" dirty="0" smtClean="0">
                <a:solidFill>
                  <a:srgbClr val="333333"/>
                </a:solidFill>
                <a:cs typeface="Arial"/>
              </a:rPr>
              <a:t>N</a:t>
            </a:r>
            <a:r>
              <a:rPr lang="en-US" altLang="zh-CN" sz="1400" dirty="0" smtClean="0">
                <a:solidFill>
                  <a:srgbClr val="333333"/>
                </a:solidFill>
                <a:cs typeface="Arial"/>
              </a:rPr>
              <a:t>T</a:t>
            </a:r>
            <a:r>
              <a:rPr lang="en-US" altLang="zh-CN" sz="1400" spc="-44" dirty="0" smtClean="0">
                <a:solidFill>
                  <a:srgbClr val="333333"/>
                </a:solidFill>
                <a:cs typeface="Arial"/>
              </a:rPr>
              <a:t> </a:t>
            </a:r>
            <a:r>
              <a:rPr lang="en-US" altLang="zh-CN" sz="1400" dirty="0" smtClean="0">
                <a:solidFill>
                  <a:srgbClr val="333333"/>
                </a:solidFill>
                <a:cs typeface="Arial"/>
              </a:rPr>
              <a:t>OF</a:t>
            </a:r>
            <a:r>
              <a:rPr lang="en-US" altLang="zh-CN" sz="1400" spc="-9" dirty="0" smtClean="0">
                <a:solidFill>
                  <a:srgbClr val="333333"/>
                </a:solidFill>
                <a:cs typeface="Arial"/>
              </a:rPr>
              <a:t> </a:t>
            </a:r>
            <a:r>
              <a:rPr lang="en-US" altLang="zh-CN" sz="1400" spc="-4" dirty="0" smtClean="0">
                <a:solidFill>
                  <a:srgbClr val="333333"/>
                </a:solidFill>
                <a:cs typeface="Arial"/>
              </a:rPr>
              <a:t>C</a:t>
            </a:r>
            <a:r>
              <a:rPr lang="en-US" altLang="zh-CN" sz="1400" dirty="0" smtClean="0">
                <a:solidFill>
                  <a:srgbClr val="333333"/>
                </a:solidFill>
                <a:cs typeface="Arial"/>
              </a:rPr>
              <a:t>O</a:t>
            </a:r>
            <a:r>
              <a:rPr lang="en-US" altLang="zh-CN" sz="1400" spc="-4" dirty="0" smtClean="0">
                <a:solidFill>
                  <a:srgbClr val="333333"/>
                </a:solidFill>
                <a:cs typeface="Arial"/>
              </a:rPr>
              <a:t>N</a:t>
            </a:r>
            <a:r>
              <a:rPr lang="en-US" altLang="zh-CN" sz="1400" spc="-114" dirty="0" smtClean="0">
                <a:solidFill>
                  <a:srgbClr val="333333"/>
                </a:solidFill>
                <a:cs typeface="Arial"/>
              </a:rPr>
              <a:t>T</a:t>
            </a:r>
            <a:r>
              <a:rPr lang="en-US" altLang="zh-CN" sz="1400" dirty="0" smtClean="0">
                <a:solidFill>
                  <a:srgbClr val="333333"/>
                </a:solidFill>
                <a:cs typeface="Arial"/>
              </a:rPr>
              <a:t>A</a:t>
            </a:r>
            <a:r>
              <a:rPr lang="en-US" altLang="zh-CN" sz="1400" spc="-4" dirty="0" smtClean="0">
                <a:solidFill>
                  <a:srgbClr val="333333"/>
                </a:solidFill>
                <a:cs typeface="Arial"/>
              </a:rPr>
              <a:t>C</a:t>
            </a:r>
            <a:r>
              <a:rPr lang="en-US" altLang="zh-CN" sz="1400" dirty="0" smtClean="0">
                <a:solidFill>
                  <a:srgbClr val="333333"/>
                </a:solidFill>
                <a:cs typeface="Arial"/>
              </a:rPr>
              <a:t>T</a:t>
            </a:r>
            <a:r>
              <a:rPr lang="en-US" altLang="zh-CN" sz="1400" spc="-25" dirty="0" smtClean="0">
                <a:solidFill>
                  <a:srgbClr val="333333"/>
                </a:solidFill>
                <a:cs typeface="Arial"/>
              </a:rPr>
              <a:t> </a:t>
            </a:r>
            <a:r>
              <a:rPr lang="en-US" altLang="zh-CN" sz="1400" spc="4" dirty="0" smtClean="0">
                <a:solidFill>
                  <a:srgbClr val="333333"/>
                </a:solidFill>
                <a:cs typeface="Arial"/>
              </a:rPr>
              <a:t>f</a:t>
            </a:r>
            <a:r>
              <a:rPr lang="en-US" altLang="zh-CN" sz="1400" dirty="0" smtClean="0">
                <a:solidFill>
                  <a:srgbClr val="333333"/>
                </a:solidFill>
                <a:cs typeface="Arial"/>
              </a:rPr>
              <a:t>rom</a:t>
            </a:r>
            <a:r>
              <a:rPr lang="en-US" altLang="zh-CN" sz="1400" spc="-19" dirty="0" smtClean="0">
                <a:solidFill>
                  <a:srgbClr val="333333"/>
                </a:solidFill>
                <a:cs typeface="Arial"/>
              </a:rPr>
              <a:t> </a:t>
            </a:r>
            <a:r>
              <a:rPr lang="en-US" altLang="zh-CN" sz="1400" spc="-4" dirty="0" smtClean="0">
                <a:solidFill>
                  <a:srgbClr val="333333"/>
                </a:solidFill>
                <a:cs typeface="Arial"/>
              </a:rPr>
              <a:t>NT</a:t>
            </a:r>
            <a:r>
              <a:rPr lang="en-US" altLang="zh-CN" sz="1400" dirty="0" smtClean="0">
                <a:solidFill>
                  <a:srgbClr val="333333"/>
                </a:solidFill>
                <a:cs typeface="Arial"/>
              </a:rPr>
              <a:t>T</a:t>
            </a:r>
            <a:r>
              <a:rPr lang="en-US" altLang="zh-CN" sz="1400" spc="-34" dirty="0" smtClean="0">
                <a:solidFill>
                  <a:srgbClr val="333333"/>
                </a:solidFill>
                <a:cs typeface="Arial"/>
              </a:rPr>
              <a:t> </a:t>
            </a:r>
            <a:r>
              <a:rPr lang="en-US" altLang="zh-CN" sz="1400" spc="4" dirty="0" smtClean="0">
                <a:solidFill>
                  <a:srgbClr val="333333"/>
                </a:solidFill>
                <a:cs typeface="Arial"/>
              </a:rPr>
              <a:t>s</a:t>
            </a:r>
            <a:r>
              <a:rPr lang="en-US" altLang="zh-CN" sz="1400" dirty="0" smtClean="0">
                <a:solidFill>
                  <a:srgbClr val="333333"/>
                </a:solidFill>
                <a:cs typeface="Arial"/>
              </a:rPr>
              <a:t>ide,</a:t>
            </a:r>
            <a:r>
              <a:rPr lang="en-US" altLang="zh-CN" sz="1400" spc="-24" dirty="0" smtClean="0">
                <a:solidFill>
                  <a:srgbClr val="333333"/>
                </a:solidFill>
                <a:cs typeface="Arial"/>
              </a:rPr>
              <a:t> </a:t>
            </a:r>
            <a:r>
              <a:rPr lang="en-US" altLang="zh-CN" sz="1400" spc="-19" dirty="0" smtClean="0">
                <a:solidFill>
                  <a:srgbClr val="333333"/>
                </a:solidFill>
                <a:cs typeface="Arial"/>
              </a:rPr>
              <a:t>w</a:t>
            </a:r>
            <a:r>
              <a:rPr lang="en-US" altLang="zh-CN" sz="1400" dirty="0" smtClean="0">
                <a:solidFill>
                  <a:srgbClr val="333333"/>
                </a:solidFill>
                <a:cs typeface="Arial"/>
              </a:rPr>
              <a:t>ho pulls</a:t>
            </a:r>
            <a:r>
              <a:rPr lang="en-US" altLang="zh-CN" sz="1400" spc="-9" dirty="0" smtClean="0">
                <a:solidFill>
                  <a:srgbClr val="333333"/>
                </a:solidFill>
                <a:cs typeface="Arial"/>
              </a:rPr>
              <a:t> </a:t>
            </a:r>
            <a:r>
              <a:rPr lang="en-US" altLang="zh-CN" sz="1400" spc="4" dirty="0" smtClean="0">
                <a:solidFill>
                  <a:srgbClr val="333333"/>
                </a:solidFill>
                <a:cs typeface="Arial"/>
              </a:rPr>
              <a:t>t</a:t>
            </a:r>
            <a:r>
              <a:rPr lang="en-US" altLang="zh-CN" sz="1400" dirty="0" smtClean="0">
                <a:solidFill>
                  <a:srgbClr val="333333"/>
                </a:solidFill>
                <a:cs typeface="Arial"/>
              </a:rPr>
              <a:t>he</a:t>
            </a:r>
            <a:r>
              <a:rPr lang="en-US" altLang="zh-CN" sz="1400" spc="-14" dirty="0" smtClean="0">
                <a:solidFill>
                  <a:srgbClr val="333333"/>
                </a:solidFill>
                <a:cs typeface="Arial"/>
              </a:rPr>
              <a:t> </a:t>
            </a:r>
            <a:r>
              <a:rPr lang="en-US" altLang="zh-CN" sz="1400" dirty="0" smtClean="0">
                <a:solidFill>
                  <a:srgbClr val="333333"/>
                </a:solidFill>
                <a:cs typeface="Arial"/>
              </a:rPr>
              <a:t>updates</a:t>
            </a:r>
            <a:r>
              <a:rPr lang="en-US" altLang="zh-CN" sz="1400" spc="-44" dirty="0" smtClean="0">
                <a:solidFill>
                  <a:srgbClr val="333333"/>
                </a:solidFill>
                <a:cs typeface="Arial"/>
              </a:rPr>
              <a:t> </a:t>
            </a:r>
            <a:r>
              <a:rPr lang="en-US" altLang="zh-CN" sz="1400" dirty="0" smtClean="0">
                <a:solidFill>
                  <a:srgbClr val="333333"/>
                </a:solidFill>
                <a:cs typeface="Arial"/>
              </a:rPr>
              <a:t>in</a:t>
            </a:r>
            <a:r>
              <a:rPr lang="en-US" altLang="zh-CN" sz="1400" spc="-4" dirty="0" smtClean="0">
                <a:solidFill>
                  <a:srgbClr val="333333"/>
                </a:solidFill>
                <a:cs typeface="Arial"/>
              </a:rPr>
              <a:t> NT</a:t>
            </a:r>
            <a:r>
              <a:rPr lang="en-US" altLang="zh-CN" sz="1400" dirty="0" smtClean="0">
                <a:solidFill>
                  <a:srgbClr val="333333"/>
                </a:solidFill>
                <a:cs typeface="Arial"/>
              </a:rPr>
              <a:t>T</a:t>
            </a:r>
            <a:r>
              <a:rPr lang="en-US" altLang="zh-CN" sz="1400" spc="-25" dirty="0" smtClean="0">
                <a:solidFill>
                  <a:srgbClr val="333333"/>
                </a:solidFill>
                <a:cs typeface="Arial"/>
              </a:rPr>
              <a:t> </a:t>
            </a:r>
            <a:r>
              <a:rPr lang="en-US" altLang="zh-CN" sz="1400" dirty="0" smtClean="0">
                <a:solidFill>
                  <a:srgbClr val="333333"/>
                </a:solidFill>
                <a:cs typeface="Arial"/>
              </a:rPr>
              <a:t>organi</a:t>
            </a:r>
            <a:r>
              <a:rPr lang="en-US" altLang="zh-CN" sz="1400" spc="4" dirty="0" smtClean="0">
                <a:solidFill>
                  <a:srgbClr val="333333"/>
                </a:solidFill>
                <a:cs typeface="Arial"/>
              </a:rPr>
              <a:t>z</a:t>
            </a:r>
            <a:r>
              <a:rPr lang="en-US" altLang="zh-CN" sz="1400" spc="-14" dirty="0" smtClean="0">
                <a:solidFill>
                  <a:srgbClr val="333333"/>
                </a:solidFill>
                <a:cs typeface="Arial"/>
              </a:rPr>
              <a:t>a</a:t>
            </a:r>
            <a:r>
              <a:rPr lang="en-US" altLang="zh-CN" sz="1400" spc="4" dirty="0" smtClean="0">
                <a:solidFill>
                  <a:srgbClr val="333333"/>
                </a:solidFill>
                <a:cs typeface="Arial"/>
              </a:rPr>
              <a:t>t</a:t>
            </a:r>
            <a:r>
              <a:rPr lang="en-US" altLang="zh-CN" sz="1400" dirty="0" smtClean="0">
                <a:solidFill>
                  <a:srgbClr val="333333"/>
                </a:solidFill>
                <a:cs typeface="Arial"/>
              </a:rPr>
              <a:t>i</a:t>
            </a:r>
            <a:r>
              <a:rPr lang="en-US" altLang="zh-CN" sz="1400" spc="-14" dirty="0" smtClean="0">
                <a:solidFill>
                  <a:srgbClr val="333333"/>
                </a:solidFill>
                <a:cs typeface="Arial"/>
              </a:rPr>
              <a:t>o</a:t>
            </a:r>
            <a:r>
              <a:rPr lang="en-US" altLang="zh-CN" sz="1400" dirty="0" smtClean="0">
                <a:solidFill>
                  <a:srgbClr val="333333"/>
                </a:solidFill>
                <a:cs typeface="Arial"/>
              </a:rPr>
              <a:t>n</a:t>
            </a:r>
            <a:r>
              <a:rPr lang="en-US" altLang="zh-CN" sz="1400" spc="-39" dirty="0" smtClean="0">
                <a:solidFill>
                  <a:srgbClr val="333333"/>
                </a:solidFill>
                <a:cs typeface="Arial"/>
              </a:rPr>
              <a:t> </a:t>
            </a:r>
            <a:r>
              <a:rPr lang="en-US" altLang="zh-CN" sz="1400" dirty="0" smtClean="0">
                <a:solidFill>
                  <a:srgbClr val="333333"/>
                </a:solidFill>
                <a:cs typeface="Arial"/>
              </a:rPr>
              <a:t>and a</a:t>
            </a:r>
            <a:r>
              <a:rPr lang="en-US" altLang="zh-CN" sz="1400" spc="4" dirty="0" smtClean="0">
                <a:solidFill>
                  <a:srgbClr val="333333"/>
                </a:solidFill>
                <a:cs typeface="Arial"/>
              </a:rPr>
              <a:t>ck</a:t>
            </a:r>
            <a:r>
              <a:rPr lang="en-US" altLang="zh-CN" sz="1400" dirty="0" smtClean="0">
                <a:solidFill>
                  <a:srgbClr val="333333"/>
                </a:solidFill>
                <a:cs typeface="Arial"/>
              </a:rPr>
              <a:t>no</a:t>
            </a:r>
            <a:r>
              <a:rPr lang="en-US" altLang="zh-CN" sz="1400" spc="-19" dirty="0" smtClean="0">
                <a:solidFill>
                  <a:srgbClr val="333333"/>
                </a:solidFill>
                <a:cs typeface="Arial"/>
              </a:rPr>
              <a:t>w</a:t>
            </a:r>
            <a:r>
              <a:rPr lang="en-US" altLang="zh-CN" sz="1400" dirty="0" smtClean="0">
                <a:solidFill>
                  <a:srgbClr val="333333"/>
                </a:solidFill>
                <a:cs typeface="Arial"/>
              </a:rPr>
              <a:t>ledge</a:t>
            </a:r>
            <a:r>
              <a:rPr lang="en-US" altLang="zh-CN" sz="1400" spc="-39" dirty="0" smtClean="0">
                <a:solidFill>
                  <a:srgbClr val="333333"/>
                </a:solidFill>
                <a:cs typeface="Arial"/>
              </a:rPr>
              <a:t> </a:t>
            </a:r>
            <a:r>
              <a:rPr lang="en-US" altLang="zh-CN" sz="1400" spc="4" dirty="0" smtClean="0">
                <a:solidFill>
                  <a:srgbClr val="333333"/>
                </a:solidFill>
                <a:cs typeface="Arial"/>
              </a:rPr>
              <a:t>t</a:t>
            </a:r>
            <a:r>
              <a:rPr lang="en-US" altLang="zh-CN" sz="1400" dirty="0" smtClean="0">
                <a:solidFill>
                  <a:srgbClr val="333333"/>
                </a:solidFill>
                <a:cs typeface="Arial"/>
              </a:rPr>
              <a:t>he</a:t>
            </a:r>
            <a:r>
              <a:rPr lang="en-US" altLang="zh-CN" sz="1400" spc="-14" dirty="0" smtClean="0">
                <a:solidFill>
                  <a:srgbClr val="333333"/>
                </a:solidFill>
                <a:cs typeface="Arial"/>
              </a:rPr>
              <a:t> </a:t>
            </a:r>
            <a:r>
              <a:rPr lang="en-US" altLang="zh-CN" sz="1400" dirty="0" smtClean="0">
                <a:solidFill>
                  <a:srgbClr val="333333"/>
                </a:solidFill>
                <a:cs typeface="Arial"/>
              </a:rPr>
              <a:t>progre</a:t>
            </a:r>
            <a:r>
              <a:rPr lang="en-US" altLang="zh-CN" sz="1400" spc="4" dirty="0" smtClean="0">
                <a:solidFill>
                  <a:srgbClr val="333333"/>
                </a:solidFill>
                <a:cs typeface="Arial"/>
              </a:rPr>
              <a:t>s</a:t>
            </a:r>
            <a:r>
              <a:rPr lang="en-US" altLang="zh-CN" sz="1400" dirty="0" smtClean="0">
                <a:solidFill>
                  <a:srgbClr val="333333"/>
                </a:solidFill>
                <a:cs typeface="Arial"/>
              </a:rPr>
              <a:t>s</a:t>
            </a:r>
            <a:r>
              <a:rPr lang="en-US" altLang="zh-CN" sz="1400" spc="-34" dirty="0" smtClean="0">
                <a:solidFill>
                  <a:srgbClr val="333333"/>
                </a:solidFill>
                <a:cs typeface="Arial"/>
              </a:rPr>
              <a:t> </a:t>
            </a:r>
            <a:r>
              <a:rPr lang="en-US" altLang="zh-CN" sz="1400" dirty="0" smtClean="0">
                <a:solidFill>
                  <a:srgbClr val="333333"/>
                </a:solidFill>
                <a:cs typeface="Arial"/>
              </a:rPr>
              <a:t>of</a:t>
            </a:r>
            <a:r>
              <a:rPr lang="en-US" altLang="zh-CN" sz="1400" spc="-9" dirty="0" smtClean="0">
                <a:solidFill>
                  <a:srgbClr val="333333"/>
                </a:solidFill>
                <a:cs typeface="Arial"/>
              </a:rPr>
              <a:t> </a:t>
            </a:r>
            <a:r>
              <a:rPr lang="en-US" altLang="zh-CN" sz="1400" dirty="0" smtClean="0">
                <a:solidFill>
                  <a:srgbClr val="333333"/>
                </a:solidFill>
                <a:cs typeface="Arial"/>
              </a:rPr>
              <a:t>i</a:t>
            </a:r>
            <a:r>
              <a:rPr lang="en-US" altLang="zh-CN" sz="1400" spc="4" dirty="0" smtClean="0">
                <a:solidFill>
                  <a:srgbClr val="333333"/>
                </a:solidFill>
                <a:cs typeface="Arial"/>
              </a:rPr>
              <a:t>ss</a:t>
            </a:r>
            <a:r>
              <a:rPr lang="en-US" altLang="zh-CN" sz="1400" dirty="0" smtClean="0">
                <a:solidFill>
                  <a:srgbClr val="333333"/>
                </a:solidFill>
                <a:cs typeface="Arial"/>
              </a:rPr>
              <a:t>ue resol</a:t>
            </a:r>
            <a:r>
              <a:rPr lang="en-US" altLang="zh-CN" sz="1400" spc="-19" dirty="0" smtClean="0">
                <a:solidFill>
                  <a:srgbClr val="333333"/>
                </a:solidFill>
                <a:cs typeface="Arial"/>
              </a:rPr>
              <a:t>v</a:t>
            </a:r>
            <a:r>
              <a:rPr lang="en-US" altLang="zh-CN" sz="1400" dirty="0" smtClean="0">
                <a:solidFill>
                  <a:srgbClr val="333333"/>
                </a:solidFill>
                <a:cs typeface="Arial"/>
              </a:rPr>
              <a:t>ing</a:t>
            </a:r>
            <a:r>
              <a:rPr lang="en-US" altLang="zh-CN" sz="1400" spc="-19" dirty="0" smtClean="0">
                <a:solidFill>
                  <a:srgbClr val="333333"/>
                </a:solidFill>
                <a:cs typeface="Arial"/>
              </a:rPr>
              <a:t> </a:t>
            </a:r>
            <a:r>
              <a:rPr lang="en-US" altLang="zh-CN" sz="1400" spc="4" dirty="0" smtClean="0">
                <a:solidFill>
                  <a:srgbClr val="333333"/>
                </a:solidFill>
                <a:cs typeface="Arial"/>
              </a:rPr>
              <a:t>t</a:t>
            </a:r>
            <a:r>
              <a:rPr lang="en-US" altLang="zh-CN" sz="1400" dirty="0" smtClean="0">
                <a:solidFill>
                  <a:srgbClr val="333333"/>
                </a:solidFill>
                <a:cs typeface="Arial"/>
              </a:rPr>
              <a:t>o</a:t>
            </a:r>
            <a:r>
              <a:rPr lang="en-US" altLang="zh-CN" sz="1400" spc="-19" dirty="0" smtClean="0">
                <a:solidFill>
                  <a:srgbClr val="333333"/>
                </a:solidFill>
                <a:cs typeface="Arial"/>
              </a:rPr>
              <a:t> </a:t>
            </a:r>
            <a:r>
              <a:rPr lang="en-US" altLang="zh-CN" sz="1400" spc="4" dirty="0" smtClean="0">
                <a:solidFill>
                  <a:srgbClr val="333333"/>
                </a:solidFill>
                <a:cs typeface="Arial"/>
              </a:rPr>
              <a:t>s</a:t>
            </a:r>
            <a:r>
              <a:rPr lang="en-US" altLang="zh-CN" sz="1400" dirty="0" smtClean="0">
                <a:solidFill>
                  <a:srgbClr val="333333"/>
                </a:solidFill>
                <a:cs typeface="Arial"/>
              </a:rPr>
              <a:t>er</a:t>
            </a:r>
            <a:r>
              <a:rPr lang="en-US" altLang="zh-CN" sz="1400" spc="-19" dirty="0" smtClean="0">
                <a:solidFill>
                  <a:srgbClr val="333333"/>
                </a:solidFill>
                <a:cs typeface="Arial"/>
              </a:rPr>
              <a:t>v</a:t>
            </a:r>
            <a:r>
              <a:rPr lang="en-US" altLang="zh-CN" sz="1400" dirty="0" smtClean="0">
                <a:solidFill>
                  <a:srgbClr val="333333"/>
                </a:solidFill>
                <a:cs typeface="Arial"/>
              </a:rPr>
              <a:t>i</a:t>
            </a:r>
            <a:r>
              <a:rPr lang="en-US" altLang="zh-CN" sz="1400" spc="4" dirty="0" smtClean="0">
                <a:solidFill>
                  <a:srgbClr val="333333"/>
                </a:solidFill>
                <a:cs typeface="Arial"/>
              </a:rPr>
              <a:t>c</a:t>
            </a:r>
            <a:r>
              <a:rPr lang="en-US" altLang="zh-CN" sz="1400" dirty="0" smtClean="0">
                <a:solidFill>
                  <a:srgbClr val="333333"/>
                </a:solidFill>
                <a:cs typeface="Arial"/>
              </a:rPr>
              <a:t>e</a:t>
            </a:r>
            <a:r>
              <a:rPr lang="en-US" altLang="zh-CN" sz="1400" spc="-19" dirty="0" smtClean="0">
                <a:solidFill>
                  <a:srgbClr val="333333"/>
                </a:solidFill>
                <a:cs typeface="Arial"/>
              </a:rPr>
              <a:t> </a:t>
            </a:r>
            <a:r>
              <a:rPr lang="en-US" altLang="zh-CN" sz="1400" dirty="0" smtClean="0">
                <a:solidFill>
                  <a:srgbClr val="333333"/>
                </a:solidFill>
                <a:cs typeface="Arial"/>
              </a:rPr>
              <a:t>des</a:t>
            </a:r>
            <a:r>
              <a:rPr lang="en-US" altLang="zh-CN" sz="1400" spc="4" dirty="0" smtClean="0">
                <a:solidFill>
                  <a:srgbClr val="333333"/>
                </a:solidFill>
                <a:cs typeface="Arial"/>
              </a:rPr>
              <a:t>k</a:t>
            </a:r>
            <a:endParaRPr lang="en-US" altLang="zh-CN" sz="1400" dirty="0" smtClean="0">
              <a:solidFill>
                <a:srgbClr val="333333"/>
              </a:solidFill>
              <a:cs typeface="Arial"/>
            </a:endParaRPr>
          </a:p>
          <a:p>
            <a:pPr marL="12700">
              <a:lnSpc>
                <a:spcPct val="100041"/>
              </a:lnSpc>
              <a:spcBef>
                <a:spcPts val="70"/>
              </a:spcBef>
            </a:pPr>
            <a:endParaRPr lang="en-US" altLang="zh-CN" sz="1400" dirty="0">
              <a:solidFill>
                <a:srgbClr val="333333"/>
              </a:solidFill>
              <a:cs typeface="Arial"/>
            </a:endParaRPr>
          </a:p>
          <a:p>
            <a:pPr marL="12700" marR="17967">
              <a:lnSpc>
                <a:spcPts val="1535"/>
              </a:lnSpc>
              <a:spcBef>
                <a:spcPts val="76"/>
              </a:spcBef>
            </a:pPr>
            <a:r>
              <a:rPr lang="en-US" altLang="zh-CN" sz="1400" spc="-4" dirty="0">
                <a:solidFill>
                  <a:srgbClr val="333333"/>
                </a:solidFill>
                <a:cs typeface="Arial"/>
              </a:rPr>
              <a:t>D</a:t>
            </a:r>
            <a:r>
              <a:rPr lang="en-US" altLang="zh-CN" sz="1400" dirty="0">
                <a:solidFill>
                  <a:srgbClr val="333333"/>
                </a:solidFill>
                <a:cs typeface="Arial"/>
              </a:rPr>
              <a:t>e</a:t>
            </a:r>
            <a:r>
              <a:rPr lang="en-US" altLang="zh-CN" sz="1400" spc="-19" dirty="0">
                <a:solidFill>
                  <a:srgbClr val="333333"/>
                </a:solidFill>
                <a:cs typeface="Arial"/>
              </a:rPr>
              <a:t>v</a:t>
            </a:r>
            <a:r>
              <a:rPr lang="en-US" altLang="zh-CN" sz="1400" dirty="0">
                <a:solidFill>
                  <a:srgbClr val="333333"/>
                </a:solidFill>
                <a:cs typeface="Arial"/>
              </a:rPr>
              <a:t>elo</a:t>
            </a:r>
            <a:r>
              <a:rPr lang="en-US" altLang="zh-CN" sz="1400" spc="-4" dirty="0">
                <a:solidFill>
                  <a:srgbClr val="333333"/>
                </a:solidFill>
                <a:cs typeface="Arial"/>
              </a:rPr>
              <a:t>pm</a:t>
            </a:r>
            <a:r>
              <a:rPr lang="en-US" altLang="zh-CN" sz="1400" dirty="0">
                <a:solidFill>
                  <a:srgbClr val="333333"/>
                </a:solidFill>
                <a:cs typeface="Arial"/>
              </a:rPr>
              <a:t>ent</a:t>
            </a:r>
            <a:r>
              <a:rPr lang="en-US" altLang="zh-CN" sz="1400" spc="-14" dirty="0">
                <a:solidFill>
                  <a:srgbClr val="333333"/>
                </a:solidFill>
                <a:cs typeface="Arial"/>
              </a:rPr>
              <a:t> </a:t>
            </a:r>
            <a:r>
              <a:rPr lang="en-US" altLang="zh-CN" sz="1400" spc="4" dirty="0">
                <a:solidFill>
                  <a:srgbClr val="333333"/>
                </a:solidFill>
                <a:cs typeface="Arial"/>
              </a:rPr>
              <a:t>t</a:t>
            </a:r>
            <a:r>
              <a:rPr lang="en-US" altLang="zh-CN" sz="1400" dirty="0">
                <a:solidFill>
                  <a:srgbClr val="333333"/>
                </a:solidFill>
                <a:cs typeface="Arial"/>
              </a:rPr>
              <a:t>as</a:t>
            </a:r>
            <a:r>
              <a:rPr lang="en-US" altLang="zh-CN" sz="1400" spc="4" dirty="0">
                <a:solidFill>
                  <a:srgbClr val="333333"/>
                </a:solidFill>
                <a:cs typeface="Arial"/>
              </a:rPr>
              <a:t>k</a:t>
            </a:r>
            <a:r>
              <a:rPr lang="en-US" altLang="zh-CN" sz="1400" dirty="0">
                <a:solidFill>
                  <a:srgbClr val="333333"/>
                </a:solidFill>
                <a:cs typeface="Arial"/>
              </a:rPr>
              <a:t>s</a:t>
            </a:r>
            <a:r>
              <a:rPr lang="en-US" altLang="zh-CN" sz="1400" spc="-39" dirty="0">
                <a:solidFill>
                  <a:srgbClr val="333333"/>
                </a:solidFill>
                <a:cs typeface="Arial"/>
              </a:rPr>
              <a:t> </a:t>
            </a:r>
            <a:r>
              <a:rPr lang="en-US" altLang="zh-CN" sz="1400" dirty="0">
                <a:solidFill>
                  <a:srgbClr val="333333"/>
                </a:solidFill>
                <a:cs typeface="Arial"/>
              </a:rPr>
              <a:t>are</a:t>
            </a:r>
            <a:r>
              <a:rPr lang="en-US" altLang="zh-CN" sz="1400" spc="-19" dirty="0">
                <a:solidFill>
                  <a:srgbClr val="333333"/>
                </a:solidFill>
                <a:cs typeface="Arial"/>
              </a:rPr>
              <a:t> </a:t>
            </a:r>
            <a:r>
              <a:rPr lang="en-US" altLang="zh-CN" sz="1400" dirty="0">
                <a:solidFill>
                  <a:srgbClr val="333333"/>
                </a:solidFill>
                <a:cs typeface="Arial"/>
              </a:rPr>
              <a:t>pe</a:t>
            </a:r>
            <a:r>
              <a:rPr lang="en-US" altLang="zh-CN" sz="1400" spc="-4" dirty="0">
                <a:solidFill>
                  <a:srgbClr val="333333"/>
                </a:solidFill>
                <a:cs typeface="Arial"/>
              </a:rPr>
              <a:t>r</a:t>
            </a:r>
            <a:r>
              <a:rPr lang="en-US" altLang="zh-CN" sz="1400" spc="4" dirty="0">
                <a:solidFill>
                  <a:srgbClr val="333333"/>
                </a:solidFill>
                <a:cs typeface="Arial"/>
              </a:rPr>
              <a:t>f</a:t>
            </a:r>
            <a:r>
              <a:rPr lang="en-US" altLang="zh-CN" sz="1400" dirty="0">
                <a:solidFill>
                  <a:srgbClr val="333333"/>
                </a:solidFill>
                <a:cs typeface="Arial"/>
              </a:rPr>
              <a:t>or</a:t>
            </a:r>
            <a:r>
              <a:rPr lang="en-US" altLang="zh-CN" sz="1400" spc="-9" dirty="0">
                <a:solidFill>
                  <a:srgbClr val="333333"/>
                </a:solidFill>
                <a:cs typeface="Arial"/>
              </a:rPr>
              <a:t>m</a:t>
            </a:r>
            <a:r>
              <a:rPr lang="en-US" altLang="zh-CN" sz="1400" spc="-14" dirty="0">
                <a:solidFill>
                  <a:srgbClr val="333333"/>
                </a:solidFill>
                <a:cs typeface="Arial"/>
              </a:rPr>
              <a:t>e</a:t>
            </a:r>
            <a:r>
              <a:rPr lang="en-US" altLang="zh-CN" sz="1400" dirty="0">
                <a:solidFill>
                  <a:srgbClr val="333333"/>
                </a:solidFill>
                <a:cs typeface="Arial"/>
              </a:rPr>
              <a:t>d</a:t>
            </a:r>
            <a:r>
              <a:rPr lang="en-US" altLang="zh-CN" sz="1400" spc="-34" dirty="0">
                <a:solidFill>
                  <a:srgbClr val="333333"/>
                </a:solidFill>
                <a:cs typeface="Arial"/>
              </a:rPr>
              <a:t> </a:t>
            </a:r>
            <a:r>
              <a:rPr lang="en-US" altLang="zh-CN" sz="1400" dirty="0" smtClean="0">
                <a:solidFill>
                  <a:srgbClr val="333333"/>
                </a:solidFill>
                <a:cs typeface="Arial"/>
              </a:rPr>
              <a:t>by</a:t>
            </a:r>
            <a:endParaRPr lang="en-US" altLang="zh-CN" sz="1400" dirty="0" smtClean="0">
              <a:solidFill>
                <a:prstClr val="black"/>
              </a:solidFill>
              <a:cs typeface="Arial"/>
            </a:endParaRPr>
          </a:p>
          <a:p>
            <a:pPr marL="12700">
              <a:lnSpc>
                <a:spcPct val="100041"/>
              </a:lnSpc>
            </a:pPr>
            <a:r>
              <a:rPr lang="en-US" altLang="zh-CN" sz="1400" dirty="0" smtClean="0">
                <a:solidFill>
                  <a:srgbClr val="333333"/>
                </a:solidFill>
                <a:cs typeface="Arial"/>
              </a:rPr>
              <a:t>L3 operation </a:t>
            </a:r>
            <a:r>
              <a:rPr lang="en-US" altLang="zh-CN" sz="1400" spc="-19" dirty="0" smtClean="0">
                <a:solidFill>
                  <a:srgbClr val="333333"/>
                </a:solidFill>
                <a:cs typeface="Arial"/>
              </a:rPr>
              <a:t>w</a:t>
            </a:r>
            <a:r>
              <a:rPr lang="en-US" altLang="zh-CN" sz="1400" dirty="0" smtClean="0">
                <a:solidFill>
                  <a:srgbClr val="333333"/>
                </a:solidFill>
                <a:cs typeface="Arial"/>
              </a:rPr>
              <a:t>hile</a:t>
            </a:r>
            <a:r>
              <a:rPr lang="en-US" altLang="zh-CN" sz="1400" spc="4" dirty="0" smtClean="0">
                <a:solidFill>
                  <a:srgbClr val="333333"/>
                </a:solidFill>
                <a:cs typeface="Arial"/>
              </a:rPr>
              <a:t> t</a:t>
            </a:r>
            <a:r>
              <a:rPr lang="en-US" altLang="zh-CN" sz="1400" dirty="0" smtClean="0">
                <a:solidFill>
                  <a:srgbClr val="333333"/>
                </a:solidFill>
                <a:cs typeface="Arial"/>
              </a:rPr>
              <a:t>e</a:t>
            </a:r>
            <a:r>
              <a:rPr lang="en-US" altLang="zh-CN" sz="1400" spc="4" dirty="0" smtClean="0">
                <a:solidFill>
                  <a:srgbClr val="333333"/>
                </a:solidFill>
                <a:cs typeface="Arial"/>
              </a:rPr>
              <a:t>st</a:t>
            </a:r>
            <a:r>
              <a:rPr lang="en-US" altLang="zh-CN" sz="1400" dirty="0" smtClean="0">
                <a:solidFill>
                  <a:srgbClr val="333333"/>
                </a:solidFill>
                <a:cs typeface="Arial"/>
              </a:rPr>
              <a:t>ing a</a:t>
            </a:r>
            <a:r>
              <a:rPr lang="en-US" altLang="zh-CN" sz="1400" spc="4" dirty="0" smtClean="0">
                <a:solidFill>
                  <a:srgbClr val="333333"/>
                </a:solidFill>
                <a:cs typeface="Arial"/>
              </a:rPr>
              <a:t>ct</a:t>
            </a:r>
            <a:r>
              <a:rPr lang="en-US" altLang="zh-CN" sz="1400" dirty="0" smtClean="0">
                <a:solidFill>
                  <a:srgbClr val="333333"/>
                </a:solidFill>
                <a:cs typeface="Arial"/>
              </a:rPr>
              <a:t>i</a:t>
            </a:r>
            <a:r>
              <a:rPr lang="en-US" altLang="zh-CN" sz="1400" spc="-19" dirty="0" smtClean="0">
                <a:solidFill>
                  <a:srgbClr val="333333"/>
                </a:solidFill>
                <a:cs typeface="Arial"/>
              </a:rPr>
              <a:t>v</a:t>
            </a:r>
            <a:r>
              <a:rPr lang="en-US" altLang="zh-CN" sz="1400" dirty="0" smtClean="0">
                <a:solidFill>
                  <a:srgbClr val="333333"/>
                </a:solidFill>
                <a:cs typeface="Arial"/>
              </a:rPr>
              <a:t>i</a:t>
            </a:r>
            <a:r>
              <a:rPr lang="en-US" altLang="zh-CN" sz="1400" spc="4" dirty="0" smtClean="0">
                <a:solidFill>
                  <a:srgbClr val="333333"/>
                </a:solidFill>
                <a:cs typeface="Arial"/>
              </a:rPr>
              <a:t>t</a:t>
            </a:r>
            <a:r>
              <a:rPr lang="en-US" altLang="zh-CN" sz="1400" dirty="0" smtClean="0">
                <a:solidFill>
                  <a:srgbClr val="333333"/>
                </a:solidFill>
                <a:cs typeface="Arial"/>
              </a:rPr>
              <a:t>ies</a:t>
            </a:r>
            <a:r>
              <a:rPr lang="en-US" altLang="zh-CN" sz="1400" spc="-25" dirty="0" smtClean="0">
                <a:solidFill>
                  <a:srgbClr val="333333"/>
                </a:solidFill>
                <a:cs typeface="Arial"/>
              </a:rPr>
              <a:t> </a:t>
            </a:r>
            <a:r>
              <a:rPr lang="en-US" altLang="zh-CN" sz="1400" spc="4" dirty="0" smtClean="0">
                <a:solidFill>
                  <a:srgbClr val="333333"/>
                </a:solidFill>
                <a:cs typeface="Arial"/>
              </a:rPr>
              <a:t>c</a:t>
            </a:r>
            <a:r>
              <a:rPr lang="en-US" altLang="zh-CN" sz="1400" dirty="0" smtClean="0">
                <a:solidFill>
                  <a:srgbClr val="333333"/>
                </a:solidFill>
                <a:cs typeface="Arial"/>
              </a:rPr>
              <a:t>an</a:t>
            </a:r>
            <a:r>
              <a:rPr lang="en-US" altLang="zh-CN" sz="1400" spc="-14" dirty="0" smtClean="0">
                <a:solidFill>
                  <a:srgbClr val="333333"/>
                </a:solidFill>
                <a:cs typeface="Arial"/>
              </a:rPr>
              <a:t> </a:t>
            </a:r>
            <a:r>
              <a:rPr lang="en-US" altLang="zh-CN" sz="1400" dirty="0" smtClean="0">
                <a:solidFill>
                  <a:srgbClr val="333333"/>
                </a:solidFill>
                <a:cs typeface="Arial"/>
              </a:rPr>
              <a:t>be</a:t>
            </a:r>
            <a:r>
              <a:rPr lang="en-US" altLang="zh-CN" sz="1400" spc="-14" dirty="0" smtClean="0">
                <a:solidFill>
                  <a:srgbClr val="333333"/>
                </a:solidFill>
                <a:cs typeface="Arial"/>
              </a:rPr>
              <a:t> </a:t>
            </a:r>
            <a:r>
              <a:rPr lang="en-US" altLang="zh-CN" sz="1400" dirty="0" smtClean="0">
                <a:solidFill>
                  <a:srgbClr val="333333"/>
                </a:solidFill>
                <a:cs typeface="Arial"/>
              </a:rPr>
              <a:t>deli</a:t>
            </a:r>
            <a:r>
              <a:rPr lang="en-US" altLang="zh-CN" sz="1400" spc="-19" dirty="0" smtClean="0">
                <a:solidFill>
                  <a:srgbClr val="333333"/>
                </a:solidFill>
                <a:cs typeface="Arial"/>
              </a:rPr>
              <a:t>v</a:t>
            </a:r>
            <a:r>
              <a:rPr lang="en-US" altLang="zh-CN" sz="1400" dirty="0" smtClean="0">
                <a:solidFill>
                  <a:srgbClr val="333333"/>
                </a:solidFill>
                <a:cs typeface="Arial"/>
              </a:rPr>
              <a:t>ered</a:t>
            </a:r>
            <a:r>
              <a:rPr lang="en-US" altLang="zh-CN" sz="1400" spc="-4" dirty="0" smtClean="0">
                <a:solidFill>
                  <a:srgbClr val="333333"/>
                </a:solidFill>
                <a:cs typeface="Arial"/>
              </a:rPr>
              <a:t> </a:t>
            </a:r>
            <a:r>
              <a:rPr lang="en-US" altLang="zh-CN" sz="1400" dirty="0" smtClean="0">
                <a:solidFill>
                  <a:srgbClr val="333333"/>
                </a:solidFill>
                <a:cs typeface="Arial"/>
              </a:rPr>
              <a:t>by</a:t>
            </a:r>
            <a:r>
              <a:rPr lang="en-US" altLang="zh-CN" sz="1400" spc="-9" dirty="0" smtClean="0">
                <a:solidFill>
                  <a:srgbClr val="333333"/>
                </a:solidFill>
                <a:cs typeface="Arial"/>
              </a:rPr>
              <a:t> L2 </a:t>
            </a:r>
            <a:r>
              <a:rPr lang="en-US" altLang="zh-CN" sz="1400" dirty="0" smtClean="0">
                <a:solidFill>
                  <a:srgbClr val="333333"/>
                </a:solidFill>
                <a:cs typeface="Arial"/>
              </a:rPr>
              <a:t>under</a:t>
            </a:r>
            <a:r>
              <a:rPr lang="en-US" altLang="zh-CN" sz="1400" spc="-14" dirty="0" smtClean="0">
                <a:solidFill>
                  <a:srgbClr val="333333"/>
                </a:solidFill>
                <a:cs typeface="Arial"/>
              </a:rPr>
              <a:t> </a:t>
            </a:r>
            <a:r>
              <a:rPr lang="en-US" altLang="zh-CN" sz="1400" dirty="0" smtClean="0">
                <a:solidFill>
                  <a:srgbClr val="333333"/>
                </a:solidFill>
                <a:cs typeface="Arial"/>
              </a:rPr>
              <a:t>upper</a:t>
            </a:r>
            <a:r>
              <a:rPr lang="en-US" altLang="zh-CN" sz="1400" spc="-25" dirty="0" smtClean="0">
                <a:solidFill>
                  <a:srgbClr val="333333"/>
                </a:solidFill>
                <a:cs typeface="Arial"/>
              </a:rPr>
              <a:t> </a:t>
            </a:r>
            <a:r>
              <a:rPr lang="en-US" altLang="zh-CN" sz="1400" dirty="0" smtClean="0">
                <a:solidFill>
                  <a:srgbClr val="333333"/>
                </a:solidFill>
                <a:cs typeface="Arial"/>
              </a:rPr>
              <a:t>le</a:t>
            </a:r>
            <a:r>
              <a:rPr lang="en-US" altLang="zh-CN" sz="1400" spc="-14" dirty="0" smtClean="0">
                <a:solidFill>
                  <a:srgbClr val="333333"/>
                </a:solidFill>
                <a:cs typeface="Arial"/>
              </a:rPr>
              <a:t>v</a:t>
            </a:r>
            <a:r>
              <a:rPr lang="en-US" altLang="zh-CN" sz="1400" dirty="0" smtClean="0">
                <a:solidFill>
                  <a:srgbClr val="333333"/>
                </a:solidFill>
                <a:cs typeface="Arial"/>
              </a:rPr>
              <a:t>el</a:t>
            </a:r>
            <a:r>
              <a:rPr lang="en-US" altLang="zh-CN" sz="1400" spc="-25" dirty="0" smtClean="0">
                <a:solidFill>
                  <a:srgbClr val="333333"/>
                </a:solidFill>
                <a:cs typeface="Arial"/>
              </a:rPr>
              <a:t>’</a:t>
            </a:r>
            <a:r>
              <a:rPr lang="en-US" altLang="zh-CN" sz="1400" dirty="0" smtClean="0">
                <a:solidFill>
                  <a:srgbClr val="333333"/>
                </a:solidFill>
                <a:cs typeface="Arial"/>
              </a:rPr>
              <a:t>s </a:t>
            </a:r>
            <a:r>
              <a:rPr lang="en-US" altLang="zh-CN" sz="1400" spc="4" dirty="0" smtClean="0">
                <a:solidFill>
                  <a:srgbClr val="333333"/>
                </a:solidFill>
                <a:cs typeface="Arial"/>
              </a:rPr>
              <a:t>c</a:t>
            </a:r>
            <a:r>
              <a:rPr lang="en-US" altLang="zh-CN" sz="1400" dirty="0" smtClean="0">
                <a:solidFill>
                  <a:srgbClr val="333333"/>
                </a:solidFill>
                <a:cs typeface="Arial"/>
              </a:rPr>
              <a:t>ondu</a:t>
            </a:r>
            <a:r>
              <a:rPr lang="en-US" altLang="zh-CN" sz="1400" spc="4" dirty="0" smtClean="0">
                <a:solidFill>
                  <a:srgbClr val="333333"/>
                </a:solidFill>
                <a:cs typeface="Arial"/>
              </a:rPr>
              <a:t>c</a:t>
            </a:r>
            <a:r>
              <a:rPr lang="en-US" altLang="zh-CN" sz="1400" spc="-4" dirty="0" smtClean="0">
                <a:solidFill>
                  <a:srgbClr val="333333"/>
                </a:solidFill>
                <a:cs typeface="Arial"/>
              </a:rPr>
              <a:t>t</a:t>
            </a:r>
            <a:r>
              <a:rPr lang="en-US" altLang="zh-CN" sz="1400" dirty="0" smtClean="0">
                <a:solidFill>
                  <a:srgbClr val="333333"/>
                </a:solidFill>
                <a:cs typeface="Arial"/>
              </a:rPr>
              <a:t>io</a:t>
            </a:r>
            <a:r>
              <a:rPr lang="en-US" altLang="zh-CN" sz="1400" spc="-9" dirty="0" smtClean="0">
                <a:solidFill>
                  <a:srgbClr val="333333"/>
                </a:solidFill>
                <a:cs typeface="Arial"/>
              </a:rPr>
              <a:t>n</a:t>
            </a:r>
            <a:endParaRPr lang="en-US" altLang="zh-CN" sz="1400" dirty="0" smtClean="0">
              <a:solidFill>
                <a:srgbClr val="333333"/>
              </a:solidFill>
              <a:cs typeface="Arial"/>
            </a:endParaRPr>
          </a:p>
          <a:p>
            <a:pPr marL="12700">
              <a:lnSpc>
                <a:spcPts val="1535"/>
              </a:lnSpc>
              <a:spcBef>
                <a:spcPts val="76"/>
              </a:spcBef>
            </a:pPr>
            <a:r>
              <a:rPr lang="en-US" altLang="zh-CN" sz="1400" dirty="0" smtClean="0">
                <a:solidFill>
                  <a:srgbClr val="333333"/>
                </a:solidFill>
                <a:cs typeface="Arial"/>
              </a:rPr>
              <a:t>L3 operation al</a:t>
            </a:r>
            <a:r>
              <a:rPr lang="en-US" altLang="zh-CN" sz="1400" spc="4" dirty="0" smtClean="0">
                <a:solidFill>
                  <a:srgbClr val="333333"/>
                </a:solidFill>
                <a:cs typeface="Arial"/>
              </a:rPr>
              <a:t>s</a:t>
            </a:r>
            <a:r>
              <a:rPr lang="en-US" altLang="zh-CN" sz="1400" dirty="0" smtClean="0">
                <a:solidFill>
                  <a:srgbClr val="333333"/>
                </a:solidFill>
                <a:cs typeface="Arial"/>
              </a:rPr>
              <a:t>o</a:t>
            </a:r>
            <a:r>
              <a:rPr lang="en-US" altLang="zh-CN" sz="1400" spc="-14" dirty="0" smtClean="0">
                <a:solidFill>
                  <a:srgbClr val="333333"/>
                </a:solidFill>
                <a:cs typeface="Arial"/>
              </a:rPr>
              <a:t> </a:t>
            </a:r>
            <a:r>
              <a:rPr lang="en-US" altLang="zh-CN" sz="1400" dirty="0">
                <a:solidFill>
                  <a:srgbClr val="333333"/>
                </a:solidFill>
                <a:cs typeface="Arial"/>
              </a:rPr>
              <a:t>per</a:t>
            </a:r>
            <a:r>
              <a:rPr lang="en-US" altLang="zh-CN" sz="1400" spc="4" dirty="0">
                <a:solidFill>
                  <a:srgbClr val="333333"/>
                </a:solidFill>
                <a:cs typeface="Arial"/>
              </a:rPr>
              <a:t>f</a:t>
            </a:r>
            <a:r>
              <a:rPr lang="en-US" altLang="zh-CN" sz="1400" dirty="0">
                <a:solidFill>
                  <a:srgbClr val="333333"/>
                </a:solidFill>
                <a:cs typeface="Arial"/>
              </a:rPr>
              <a:t>or</a:t>
            </a:r>
            <a:r>
              <a:rPr lang="en-US" altLang="zh-CN" sz="1400" spc="-4" dirty="0">
                <a:solidFill>
                  <a:srgbClr val="333333"/>
                </a:solidFill>
                <a:cs typeface="Arial"/>
              </a:rPr>
              <a:t>m</a:t>
            </a:r>
            <a:r>
              <a:rPr lang="en-US" altLang="zh-CN" sz="1400" dirty="0">
                <a:solidFill>
                  <a:srgbClr val="333333"/>
                </a:solidFill>
                <a:cs typeface="Arial"/>
              </a:rPr>
              <a:t>s</a:t>
            </a:r>
            <a:r>
              <a:rPr lang="en-US" altLang="zh-CN" sz="1400" spc="-44" dirty="0">
                <a:solidFill>
                  <a:srgbClr val="333333"/>
                </a:solidFill>
                <a:cs typeface="Arial"/>
              </a:rPr>
              <a:t> </a:t>
            </a:r>
            <a:r>
              <a:rPr lang="en-US" altLang="zh-CN" sz="1400" dirty="0">
                <a:solidFill>
                  <a:srgbClr val="333333"/>
                </a:solidFill>
                <a:cs typeface="Arial"/>
              </a:rPr>
              <a:t>as </a:t>
            </a:r>
            <a:r>
              <a:rPr lang="en-US" altLang="zh-CN" sz="1400" spc="4" dirty="0" smtClean="0">
                <a:solidFill>
                  <a:srgbClr val="333333"/>
                </a:solidFill>
                <a:cs typeface="Arial"/>
              </a:rPr>
              <a:t>t</a:t>
            </a:r>
            <a:r>
              <a:rPr lang="en-US" altLang="zh-CN" sz="1400" dirty="0" smtClean="0">
                <a:solidFill>
                  <a:srgbClr val="333333"/>
                </a:solidFill>
                <a:cs typeface="Arial"/>
              </a:rPr>
              <a:t>he</a:t>
            </a:r>
            <a:r>
              <a:rPr lang="en-US" altLang="zh-CN" sz="1400" dirty="0" smtClean="0">
                <a:solidFill>
                  <a:prstClr val="black"/>
                </a:solidFill>
                <a:cs typeface="Arial"/>
              </a:rPr>
              <a:t> </a:t>
            </a:r>
            <a:r>
              <a:rPr lang="en-US" altLang="zh-CN" sz="1400" dirty="0" smtClean="0">
                <a:solidFill>
                  <a:srgbClr val="333333"/>
                </a:solidFill>
                <a:cs typeface="Arial"/>
              </a:rPr>
              <a:t>re</a:t>
            </a:r>
            <a:r>
              <a:rPr lang="en-US" altLang="zh-CN" sz="1400" spc="-4" dirty="0" smtClean="0">
                <a:solidFill>
                  <a:srgbClr val="333333"/>
                </a:solidFill>
                <a:cs typeface="Arial"/>
              </a:rPr>
              <a:t>p</a:t>
            </a:r>
            <a:r>
              <a:rPr lang="en-US" altLang="zh-CN" sz="1400" dirty="0" smtClean="0">
                <a:solidFill>
                  <a:srgbClr val="333333"/>
                </a:solidFill>
                <a:cs typeface="Arial"/>
              </a:rPr>
              <a:t>rese</a:t>
            </a:r>
            <a:r>
              <a:rPr lang="en-US" altLang="zh-CN" sz="1400" spc="-14" dirty="0" smtClean="0">
                <a:solidFill>
                  <a:srgbClr val="333333"/>
                </a:solidFill>
                <a:cs typeface="Arial"/>
              </a:rPr>
              <a:t>n</a:t>
            </a:r>
            <a:r>
              <a:rPr lang="en-US" altLang="zh-CN" sz="1400" spc="4" dirty="0" smtClean="0">
                <a:solidFill>
                  <a:srgbClr val="333333"/>
                </a:solidFill>
                <a:cs typeface="Arial"/>
              </a:rPr>
              <a:t>t</a:t>
            </a:r>
            <a:r>
              <a:rPr lang="en-US" altLang="zh-CN" sz="1400" spc="-14" dirty="0" smtClean="0">
                <a:solidFill>
                  <a:srgbClr val="333333"/>
                </a:solidFill>
                <a:cs typeface="Arial"/>
              </a:rPr>
              <a:t>a</a:t>
            </a:r>
            <a:r>
              <a:rPr lang="en-US" altLang="zh-CN" sz="1400" spc="-4" dirty="0" smtClean="0">
                <a:solidFill>
                  <a:srgbClr val="333333"/>
                </a:solidFill>
                <a:cs typeface="Arial"/>
              </a:rPr>
              <a:t>t</a:t>
            </a:r>
            <a:r>
              <a:rPr lang="en-US" altLang="zh-CN" sz="1400" dirty="0" smtClean="0">
                <a:solidFill>
                  <a:srgbClr val="333333"/>
                </a:solidFill>
                <a:cs typeface="Arial"/>
              </a:rPr>
              <a:t>i</a:t>
            </a:r>
            <a:r>
              <a:rPr lang="en-US" altLang="zh-CN" sz="1400" spc="-19" dirty="0" smtClean="0">
                <a:solidFill>
                  <a:srgbClr val="333333"/>
                </a:solidFill>
                <a:cs typeface="Arial"/>
              </a:rPr>
              <a:t>v</a:t>
            </a:r>
            <a:r>
              <a:rPr lang="en-US" altLang="zh-CN" sz="1400" dirty="0" smtClean="0">
                <a:solidFill>
                  <a:srgbClr val="333333"/>
                </a:solidFill>
                <a:cs typeface="Arial"/>
              </a:rPr>
              <a:t>e</a:t>
            </a:r>
            <a:r>
              <a:rPr lang="en-US" altLang="zh-CN" sz="1400" spc="-19" dirty="0" smtClean="0">
                <a:solidFill>
                  <a:srgbClr val="333333"/>
                </a:solidFill>
                <a:cs typeface="Arial"/>
              </a:rPr>
              <a:t> </a:t>
            </a:r>
            <a:r>
              <a:rPr lang="en-US" altLang="zh-CN" sz="1400" dirty="0">
                <a:solidFill>
                  <a:srgbClr val="333333"/>
                </a:solidFill>
                <a:cs typeface="Arial"/>
              </a:rPr>
              <a:t>of</a:t>
            </a:r>
            <a:r>
              <a:rPr lang="en-US" altLang="zh-CN" sz="1400" spc="-9" dirty="0">
                <a:solidFill>
                  <a:srgbClr val="333333"/>
                </a:solidFill>
                <a:cs typeface="Arial"/>
              </a:rPr>
              <a:t> </a:t>
            </a:r>
            <a:r>
              <a:rPr lang="en-US" altLang="zh-CN" sz="1400" spc="-4" dirty="0">
                <a:solidFill>
                  <a:srgbClr val="333333"/>
                </a:solidFill>
                <a:cs typeface="Arial"/>
              </a:rPr>
              <a:t>NT</a:t>
            </a:r>
            <a:r>
              <a:rPr lang="en-US" altLang="zh-CN" sz="1400" dirty="0">
                <a:solidFill>
                  <a:srgbClr val="333333"/>
                </a:solidFill>
                <a:cs typeface="Arial"/>
              </a:rPr>
              <a:t>T</a:t>
            </a:r>
            <a:r>
              <a:rPr lang="en-US" altLang="zh-CN" sz="1400" spc="-34" dirty="0">
                <a:solidFill>
                  <a:srgbClr val="333333"/>
                </a:solidFill>
                <a:cs typeface="Arial"/>
              </a:rPr>
              <a:t> </a:t>
            </a:r>
            <a:r>
              <a:rPr lang="en-US" altLang="zh-CN" sz="1400" dirty="0">
                <a:solidFill>
                  <a:srgbClr val="333333"/>
                </a:solidFill>
                <a:cs typeface="Arial"/>
              </a:rPr>
              <a:t>un</a:t>
            </a:r>
            <a:r>
              <a:rPr lang="en-US" altLang="zh-CN" sz="1400" spc="-4" dirty="0">
                <a:solidFill>
                  <a:srgbClr val="333333"/>
                </a:solidFill>
                <a:cs typeface="Arial"/>
              </a:rPr>
              <a:t>d</a:t>
            </a:r>
            <a:r>
              <a:rPr lang="en-US" altLang="zh-CN" sz="1400" dirty="0">
                <a:solidFill>
                  <a:srgbClr val="333333"/>
                </a:solidFill>
                <a:cs typeface="Arial"/>
              </a:rPr>
              <a:t>er</a:t>
            </a:r>
            <a:r>
              <a:rPr lang="en-US" altLang="zh-CN" sz="1400" spc="-29" dirty="0">
                <a:solidFill>
                  <a:srgbClr val="333333"/>
                </a:solidFill>
                <a:cs typeface="Arial"/>
              </a:rPr>
              <a:t> </a:t>
            </a:r>
            <a:r>
              <a:rPr lang="en-US" altLang="zh-CN" sz="1400" spc="4" dirty="0">
                <a:solidFill>
                  <a:srgbClr val="333333"/>
                </a:solidFill>
                <a:cs typeface="Arial"/>
              </a:rPr>
              <a:t>t</a:t>
            </a:r>
            <a:r>
              <a:rPr lang="en-US" altLang="zh-CN" sz="1400" dirty="0">
                <a:solidFill>
                  <a:srgbClr val="333333"/>
                </a:solidFill>
                <a:cs typeface="Arial"/>
              </a:rPr>
              <a:t>he</a:t>
            </a:r>
            <a:r>
              <a:rPr lang="en-US" altLang="zh-CN" sz="1400" spc="-19" dirty="0">
                <a:solidFill>
                  <a:srgbClr val="333333"/>
                </a:solidFill>
                <a:cs typeface="Arial"/>
              </a:rPr>
              <a:t> </a:t>
            </a:r>
            <a:r>
              <a:rPr lang="en-US" altLang="zh-CN" sz="1400" spc="4" dirty="0">
                <a:solidFill>
                  <a:srgbClr val="333333"/>
                </a:solidFill>
                <a:cs typeface="Arial"/>
              </a:rPr>
              <a:t>c</a:t>
            </a:r>
            <a:r>
              <a:rPr lang="en-US" altLang="zh-CN" sz="1400" dirty="0">
                <a:solidFill>
                  <a:srgbClr val="333333"/>
                </a:solidFill>
                <a:cs typeface="Arial"/>
              </a:rPr>
              <a:t>ase</a:t>
            </a:r>
            <a:r>
              <a:rPr lang="en-US" altLang="zh-CN" sz="1400" spc="-25" dirty="0">
                <a:solidFill>
                  <a:srgbClr val="333333"/>
                </a:solidFill>
                <a:cs typeface="Arial"/>
              </a:rPr>
              <a:t> </a:t>
            </a:r>
            <a:r>
              <a:rPr lang="en-US" altLang="zh-CN" sz="1400" spc="4" dirty="0">
                <a:solidFill>
                  <a:srgbClr val="333333"/>
                </a:solidFill>
                <a:cs typeface="Arial"/>
              </a:rPr>
              <a:t>t</a:t>
            </a:r>
            <a:r>
              <a:rPr lang="en-US" altLang="zh-CN" sz="1400" dirty="0">
                <a:solidFill>
                  <a:srgbClr val="333333"/>
                </a:solidFill>
                <a:cs typeface="Arial"/>
              </a:rPr>
              <a:t>hat </a:t>
            </a:r>
            <a:r>
              <a:rPr lang="en-US" altLang="zh-CN" sz="1400" spc="4" dirty="0">
                <a:solidFill>
                  <a:srgbClr val="333333"/>
                </a:solidFill>
                <a:cs typeface="Arial"/>
              </a:rPr>
              <a:t>c</a:t>
            </a:r>
            <a:r>
              <a:rPr lang="en-US" altLang="zh-CN" sz="1400" dirty="0">
                <a:solidFill>
                  <a:srgbClr val="333333"/>
                </a:solidFill>
                <a:cs typeface="Arial"/>
              </a:rPr>
              <a:t>ro</a:t>
            </a:r>
            <a:r>
              <a:rPr lang="en-US" altLang="zh-CN" sz="1400" spc="4" dirty="0">
                <a:solidFill>
                  <a:srgbClr val="333333"/>
                </a:solidFill>
                <a:cs typeface="Arial"/>
              </a:rPr>
              <a:t>s</a:t>
            </a:r>
            <a:r>
              <a:rPr lang="en-US" altLang="zh-CN" sz="1400" dirty="0">
                <a:solidFill>
                  <a:srgbClr val="333333"/>
                </a:solidFill>
                <a:cs typeface="Arial"/>
              </a:rPr>
              <a:t>s</a:t>
            </a:r>
            <a:r>
              <a:rPr lang="en-US" altLang="zh-CN" sz="1400" spc="-34" dirty="0">
                <a:solidFill>
                  <a:srgbClr val="333333"/>
                </a:solidFill>
                <a:cs typeface="Arial"/>
              </a:rPr>
              <a:t> </a:t>
            </a:r>
            <a:r>
              <a:rPr lang="en-US" altLang="zh-CN" sz="1400" spc="4" dirty="0">
                <a:solidFill>
                  <a:srgbClr val="333333"/>
                </a:solidFill>
                <a:cs typeface="Arial"/>
              </a:rPr>
              <a:t>t</a:t>
            </a:r>
            <a:r>
              <a:rPr lang="en-US" altLang="zh-CN" sz="1400" dirty="0">
                <a:solidFill>
                  <a:srgbClr val="333333"/>
                </a:solidFill>
                <a:cs typeface="Arial"/>
              </a:rPr>
              <a:t>eam</a:t>
            </a:r>
            <a:r>
              <a:rPr lang="en-US" altLang="zh-CN" sz="1400" spc="-25" dirty="0">
                <a:solidFill>
                  <a:srgbClr val="333333"/>
                </a:solidFill>
                <a:cs typeface="Arial"/>
              </a:rPr>
              <a:t> </a:t>
            </a:r>
            <a:r>
              <a:rPr lang="en-US" altLang="zh-CN" sz="1400" dirty="0">
                <a:solidFill>
                  <a:srgbClr val="333333"/>
                </a:solidFill>
                <a:cs typeface="Arial"/>
              </a:rPr>
              <a:t>(in</a:t>
            </a:r>
            <a:r>
              <a:rPr lang="en-US" altLang="zh-CN" sz="1400" spc="4" dirty="0">
                <a:solidFill>
                  <a:srgbClr val="333333"/>
                </a:solidFill>
                <a:cs typeface="Arial"/>
              </a:rPr>
              <a:t>c</a:t>
            </a:r>
            <a:r>
              <a:rPr lang="en-US" altLang="zh-CN" sz="1400" dirty="0">
                <a:solidFill>
                  <a:srgbClr val="333333"/>
                </a:solidFill>
                <a:cs typeface="Arial"/>
              </a:rPr>
              <a:t>l.</a:t>
            </a:r>
            <a:r>
              <a:rPr lang="en-US" altLang="zh-CN" sz="1400" spc="-25" dirty="0">
                <a:solidFill>
                  <a:srgbClr val="333333"/>
                </a:solidFill>
                <a:cs typeface="Arial"/>
              </a:rPr>
              <a:t> </a:t>
            </a:r>
            <a:r>
              <a:rPr lang="en-US" altLang="zh-CN" sz="1400" dirty="0">
                <a:solidFill>
                  <a:srgbClr val="333333"/>
                </a:solidFill>
                <a:cs typeface="Arial"/>
              </a:rPr>
              <a:t>in</a:t>
            </a:r>
            <a:r>
              <a:rPr lang="en-US" altLang="zh-CN" sz="1400" spc="4" dirty="0">
                <a:solidFill>
                  <a:srgbClr val="333333"/>
                </a:solidFill>
                <a:cs typeface="Arial"/>
              </a:rPr>
              <a:t>f</a:t>
            </a:r>
            <a:r>
              <a:rPr lang="en-US" altLang="zh-CN" sz="1400" dirty="0">
                <a:solidFill>
                  <a:srgbClr val="333333"/>
                </a:solidFill>
                <a:cs typeface="Arial"/>
              </a:rPr>
              <a:t>ra</a:t>
            </a:r>
            <a:r>
              <a:rPr lang="en-US" altLang="zh-CN" sz="1400" spc="4" dirty="0">
                <a:solidFill>
                  <a:srgbClr val="333333"/>
                </a:solidFill>
                <a:cs typeface="Arial"/>
              </a:rPr>
              <a:t>st</a:t>
            </a:r>
            <a:r>
              <a:rPr lang="en-US" altLang="zh-CN" sz="1400" spc="-9" dirty="0">
                <a:solidFill>
                  <a:srgbClr val="333333"/>
                </a:solidFill>
                <a:cs typeface="Arial"/>
              </a:rPr>
              <a:t>r</a:t>
            </a:r>
            <a:r>
              <a:rPr lang="en-US" altLang="zh-CN" sz="1400" dirty="0">
                <a:solidFill>
                  <a:srgbClr val="333333"/>
                </a:solidFill>
                <a:cs typeface="Arial"/>
              </a:rPr>
              <a:t>u</a:t>
            </a:r>
            <a:r>
              <a:rPr lang="en-US" altLang="zh-CN" sz="1400" spc="-4" dirty="0">
                <a:solidFill>
                  <a:srgbClr val="333333"/>
                </a:solidFill>
                <a:cs typeface="Arial"/>
              </a:rPr>
              <a:t>c</a:t>
            </a:r>
            <a:r>
              <a:rPr lang="en-US" altLang="zh-CN" sz="1400" spc="4" dirty="0">
                <a:solidFill>
                  <a:srgbClr val="333333"/>
                </a:solidFill>
                <a:cs typeface="Arial"/>
              </a:rPr>
              <a:t>t</a:t>
            </a:r>
            <a:r>
              <a:rPr lang="en-US" altLang="zh-CN" sz="1400" spc="-14" dirty="0">
                <a:solidFill>
                  <a:srgbClr val="333333"/>
                </a:solidFill>
                <a:cs typeface="Arial"/>
              </a:rPr>
              <a:t>u</a:t>
            </a:r>
            <a:r>
              <a:rPr lang="en-US" altLang="zh-CN" sz="1400" dirty="0">
                <a:solidFill>
                  <a:srgbClr val="333333"/>
                </a:solidFill>
                <a:cs typeface="Arial"/>
              </a:rPr>
              <a:t>r</a:t>
            </a:r>
            <a:r>
              <a:rPr lang="en-US" altLang="zh-CN" sz="1400" spc="-14" dirty="0">
                <a:solidFill>
                  <a:srgbClr val="333333"/>
                </a:solidFill>
                <a:cs typeface="Arial"/>
              </a:rPr>
              <a:t>e</a:t>
            </a:r>
            <a:r>
              <a:rPr lang="en-US" altLang="zh-CN" sz="1400" dirty="0">
                <a:solidFill>
                  <a:srgbClr val="333333"/>
                </a:solidFill>
                <a:cs typeface="Arial"/>
              </a:rPr>
              <a:t>,</a:t>
            </a:r>
            <a:r>
              <a:rPr lang="en-US" altLang="zh-CN" sz="1400" spc="-34" dirty="0">
                <a:solidFill>
                  <a:srgbClr val="333333"/>
                </a:solidFill>
                <a:cs typeface="Arial"/>
              </a:rPr>
              <a:t> </a:t>
            </a:r>
            <a:r>
              <a:rPr lang="en-US" altLang="zh-CN" sz="1400" spc="4" dirty="0">
                <a:solidFill>
                  <a:srgbClr val="333333"/>
                </a:solidFill>
                <a:cs typeface="Arial"/>
              </a:rPr>
              <a:t>c</a:t>
            </a:r>
            <a:r>
              <a:rPr lang="en-US" altLang="zh-CN" sz="1400" dirty="0">
                <a:solidFill>
                  <a:srgbClr val="333333"/>
                </a:solidFill>
                <a:cs typeface="Arial"/>
              </a:rPr>
              <a:t>ode producer</a:t>
            </a:r>
            <a:r>
              <a:rPr lang="en-US" altLang="zh-CN" sz="1400" spc="-34" dirty="0">
                <a:solidFill>
                  <a:srgbClr val="333333"/>
                </a:solidFill>
                <a:cs typeface="Arial"/>
              </a:rPr>
              <a:t> </a:t>
            </a:r>
            <a:r>
              <a:rPr lang="en-US" altLang="zh-CN" sz="1400" spc="4" dirty="0">
                <a:solidFill>
                  <a:srgbClr val="333333"/>
                </a:solidFill>
                <a:cs typeface="Arial"/>
              </a:rPr>
              <a:t>c</a:t>
            </a:r>
            <a:r>
              <a:rPr lang="en-US" altLang="zh-CN" sz="1400" dirty="0">
                <a:solidFill>
                  <a:srgbClr val="333333"/>
                </a:solidFill>
                <a:cs typeface="Arial"/>
              </a:rPr>
              <a:t>o</a:t>
            </a:r>
            <a:r>
              <a:rPr lang="en-US" altLang="zh-CN" sz="1400" spc="-4" dirty="0">
                <a:solidFill>
                  <a:srgbClr val="333333"/>
                </a:solidFill>
                <a:cs typeface="Arial"/>
              </a:rPr>
              <a:t>m</a:t>
            </a:r>
            <a:r>
              <a:rPr lang="en-US" altLang="zh-CN" sz="1400" dirty="0">
                <a:solidFill>
                  <a:srgbClr val="333333"/>
                </a:solidFill>
                <a:cs typeface="Arial"/>
              </a:rPr>
              <a:t>pan</a:t>
            </a:r>
            <a:r>
              <a:rPr lang="en-US" altLang="zh-CN" sz="1400" spc="-19" dirty="0">
                <a:solidFill>
                  <a:srgbClr val="333333"/>
                </a:solidFill>
                <a:cs typeface="Arial"/>
              </a:rPr>
              <a:t>y</a:t>
            </a:r>
            <a:r>
              <a:rPr lang="en-US" altLang="zh-CN" sz="1400" dirty="0">
                <a:solidFill>
                  <a:srgbClr val="333333"/>
                </a:solidFill>
                <a:cs typeface="Arial"/>
              </a:rPr>
              <a:t>)</a:t>
            </a:r>
            <a:r>
              <a:rPr lang="en-US" altLang="zh-CN" sz="1400" spc="-19" dirty="0">
                <a:solidFill>
                  <a:srgbClr val="333333"/>
                </a:solidFill>
                <a:cs typeface="Arial"/>
              </a:rPr>
              <a:t> </a:t>
            </a:r>
            <a:r>
              <a:rPr lang="en-US" altLang="zh-CN" sz="1400" spc="4" dirty="0">
                <a:solidFill>
                  <a:srgbClr val="333333"/>
                </a:solidFill>
                <a:cs typeface="Arial"/>
              </a:rPr>
              <a:t>t</a:t>
            </a:r>
            <a:r>
              <a:rPr lang="en-US" altLang="zh-CN" sz="1400" dirty="0">
                <a:solidFill>
                  <a:srgbClr val="333333"/>
                </a:solidFill>
                <a:cs typeface="Arial"/>
              </a:rPr>
              <a:t>e</a:t>
            </a:r>
            <a:r>
              <a:rPr lang="en-US" altLang="zh-CN" sz="1400" spc="4" dirty="0">
                <a:solidFill>
                  <a:srgbClr val="333333"/>
                </a:solidFill>
                <a:cs typeface="Arial"/>
              </a:rPr>
              <a:t>c</a:t>
            </a:r>
            <a:r>
              <a:rPr lang="en-US" altLang="zh-CN" sz="1400" dirty="0">
                <a:solidFill>
                  <a:srgbClr val="333333"/>
                </a:solidFill>
                <a:cs typeface="Arial"/>
              </a:rPr>
              <a:t>hni</a:t>
            </a:r>
            <a:r>
              <a:rPr lang="en-US" altLang="zh-CN" sz="1400" spc="4" dirty="0">
                <a:solidFill>
                  <a:srgbClr val="333333"/>
                </a:solidFill>
                <a:cs typeface="Arial"/>
              </a:rPr>
              <a:t>c</a:t>
            </a:r>
            <a:r>
              <a:rPr lang="en-US" altLang="zh-CN" sz="1400" dirty="0">
                <a:solidFill>
                  <a:srgbClr val="333333"/>
                </a:solidFill>
                <a:cs typeface="Arial"/>
              </a:rPr>
              <a:t>al</a:t>
            </a:r>
            <a:r>
              <a:rPr lang="en-US" altLang="zh-CN" sz="1400" spc="-34" dirty="0">
                <a:solidFill>
                  <a:srgbClr val="333333"/>
                </a:solidFill>
                <a:cs typeface="Arial"/>
              </a:rPr>
              <a:t> </a:t>
            </a:r>
            <a:r>
              <a:rPr lang="en-US" altLang="zh-CN" sz="1400" dirty="0">
                <a:solidFill>
                  <a:srgbClr val="333333"/>
                </a:solidFill>
                <a:cs typeface="Arial"/>
              </a:rPr>
              <a:t>diagnosis</a:t>
            </a:r>
            <a:r>
              <a:rPr lang="en-US" altLang="zh-CN" sz="1400" spc="-29" dirty="0">
                <a:solidFill>
                  <a:srgbClr val="333333"/>
                </a:solidFill>
                <a:cs typeface="Arial"/>
              </a:rPr>
              <a:t> </a:t>
            </a:r>
            <a:r>
              <a:rPr lang="en-US" altLang="zh-CN" sz="1400" dirty="0">
                <a:solidFill>
                  <a:srgbClr val="333333"/>
                </a:solidFill>
                <a:cs typeface="Arial"/>
              </a:rPr>
              <a:t>is </a:t>
            </a:r>
            <a:r>
              <a:rPr lang="en-US" altLang="zh-CN" sz="1400" dirty="0" smtClean="0">
                <a:solidFill>
                  <a:srgbClr val="333333"/>
                </a:solidFill>
                <a:cs typeface="Arial"/>
              </a:rPr>
              <a:t>required</a:t>
            </a:r>
            <a:endParaRPr lang="en-US" altLang="zh-CN" sz="1400" dirty="0">
              <a:solidFill>
                <a:prstClr val="black"/>
              </a:solidFill>
              <a:cs typeface="Arial"/>
            </a:endParaRPr>
          </a:p>
          <a:p>
            <a:pPr marL="12700">
              <a:lnSpc>
                <a:spcPct val="100041"/>
              </a:lnSpc>
              <a:spcBef>
                <a:spcPts val="70"/>
              </a:spcBef>
            </a:pPr>
            <a:endParaRPr sz="1400" dirty="0">
              <a:solidFill>
                <a:prstClr val="black"/>
              </a:solidFill>
              <a:latin typeface="Arial"/>
              <a:cs typeface="Arial"/>
            </a:endParaRPr>
          </a:p>
        </p:txBody>
      </p:sp>
      <p:sp>
        <p:nvSpPr>
          <p:cNvPr id="196" name="object 9"/>
          <p:cNvSpPr txBox="1"/>
          <p:nvPr/>
        </p:nvSpPr>
        <p:spPr>
          <a:xfrm>
            <a:off x="8522463" y="1211090"/>
            <a:ext cx="2293315" cy="205101"/>
          </a:xfrm>
          <a:prstGeom prst="rect">
            <a:avLst/>
          </a:prstGeom>
        </p:spPr>
        <p:txBody>
          <a:bodyPr wrap="square" lIns="0" tIns="0" rIns="0" bIns="0" rtlCol="0">
            <a:noAutofit/>
          </a:bodyPr>
          <a:lstStyle/>
          <a:p>
            <a:pPr marL="12700">
              <a:lnSpc>
                <a:spcPts val="1535"/>
              </a:lnSpc>
              <a:spcBef>
                <a:spcPts val="76"/>
              </a:spcBef>
            </a:pPr>
            <a:r>
              <a:rPr sz="1600" b="1" spc="-4" dirty="0" smtClean="0">
                <a:solidFill>
                  <a:prstClr val="black"/>
                </a:solidFill>
                <a:cs typeface="Arial" panose="020B0604020202020204" pitchFamily="34" charset="0"/>
              </a:rPr>
              <a:t>D</a:t>
            </a:r>
            <a:r>
              <a:rPr sz="1600" b="1" dirty="0" smtClean="0">
                <a:solidFill>
                  <a:prstClr val="black"/>
                </a:solidFill>
                <a:cs typeface="Arial" panose="020B0604020202020204" pitchFamily="34" charset="0"/>
              </a:rPr>
              <a:t>e</a:t>
            </a:r>
            <a:r>
              <a:rPr sz="1600" b="1" spc="-14" dirty="0" smtClean="0">
                <a:solidFill>
                  <a:prstClr val="black"/>
                </a:solidFill>
                <a:cs typeface="Arial" panose="020B0604020202020204" pitchFamily="34" charset="0"/>
              </a:rPr>
              <a:t>v</a:t>
            </a:r>
            <a:r>
              <a:rPr sz="1600" b="1" dirty="0" smtClean="0">
                <a:solidFill>
                  <a:prstClr val="black"/>
                </a:solidFill>
                <a:cs typeface="Arial" panose="020B0604020202020204" pitchFamily="34" charset="0"/>
              </a:rPr>
              <a:t>e</a:t>
            </a:r>
            <a:r>
              <a:rPr sz="1600" b="1" spc="4" dirty="0" smtClean="0">
                <a:solidFill>
                  <a:prstClr val="black"/>
                </a:solidFill>
                <a:cs typeface="Arial" panose="020B0604020202020204" pitchFamily="34" charset="0"/>
              </a:rPr>
              <a:t>l</a:t>
            </a:r>
            <a:r>
              <a:rPr sz="1600" b="1" spc="-4" dirty="0" smtClean="0">
                <a:solidFill>
                  <a:prstClr val="black"/>
                </a:solidFill>
                <a:cs typeface="Arial" panose="020B0604020202020204" pitchFamily="34" charset="0"/>
              </a:rPr>
              <a:t>op</a:t>
            </a:r>
            <a:r>
              <a:rPr sz="1600" b="1" dirty="0" smtClean="0">
                <a:solidFill>
                  <a:prstClr val="black"/>
                </a:solidFill>
                <a:cs typeface="Arial" panose="020B0604020202020204" pitchFamily="34" charset="0"/>
              </a:rPr>
              <a:t>me</a:t>
            </a:r>
            <a:r>
              <a:rPr sz="1600" b="1" spc="-4" dirty="0" smtClean="0">
                <a:solidFill>
                  <a:prstClr val="black"/>
                </a:solidFill>
                <a:cs typeface="Arial" panose="020B0604020202020204" pitchFamily="34" charset="0"/>
              </a:rPr>
              <a:t>n</a:t>
            </a:r>
            <a:r>
              <a:rPr sz="1600" b="1" dirty="0" smtClean="0">
                <a:solidFill>
                  <a:prstClr val="black"/>
                </a:solidFill>
                <a:cs typeface="Arial" panose="020B0604020202020204" pitchFamily="34" charset="0"/>
              </a:rPr>
              <a:t>t</a:t>
            </a:r>
            <a:r>
              <a:rPr sz="1600" b="1" spc="-25" dirty="0" smtClean="0">
                <a:solidFill>
                  <a:prstClr val="black"/>
                </a:solidFill>
                <a:cs typeface="Arial" panose="020B0604020202020204" pitchFamily="34" charset="0"/>
              </a:rPr>
              <a:t> </a:t>
            </a:r>
            <a:r>
              <a:rPr sz="1600" b="1" spc="-114" dirty="0" smtClean="0">
                <a:solidFill>
                  <a:prstClr val="black"/>
                </a:solidFill>
                <a:cs typeface="Arial" panose="020B0604020202020204" pitchFamily="34" charset="0"/>
              </a:rPr>
              <a:t>T</a:t>
            </a:r>
            <a:r>
              <a:rPr sz="1600" b="1" dirty="0" smtClean="0">
                <a:solidFill>
                  <a:prstClr val="black"/>
                </a:solidFill>
                <a:cs typeface="Arial" panose="020B0604020202020204" pitchFamily="34" charset="0"/>
              </a:rPr>
              <a:t>asks:</a:t>
            </a:r>
            <a:endParaRPr sz="1600" dirty="0">
              <a:solidFill>
                <a:prstClr val="black"/>
              </a:solidFill>
              <a:cs typeface="Arial" panose="020B0604020202020204" pitchFamily="34" charset="0"/>
            </a:endParaRPr>
          </a:p>
        </p:txBody>
      </p:sp>
      <p:sp>
        <p:nvSpPr>
          <p:cNvPr id="197" name="object 7"/>
          <p:cNvSpPr txBox="1"/>
          <p:nvPr/>
        </p:nvSpPr>
        <p:spPr>
          <a:xfrm>
            <a:off x="8452507" y="1568142"/>
            <a:ext cx="274565" cy="1622085"/>
          </a:xfrm>
          <a:prstGeom prst="rect">
            <a:avLst/>
          </a:prstGeom>
        </p:spPr>
        <p:txBody>
          <a:bodyPr wrap="square" lIns="0" tIns="0" rIns="0" bIns="0" rtlCol="0">
            <a:noAutofit/>
          </a:bodyPr>
          <a:lstStyle/>
          <a:p>
            <a:pPr marL="12700">
              <a:lnSpc>
                <a:spcPts val="1535"/>
              </a:lnSpc>
              <a:spcBef>
                <a:spcPts val="76"/>
              </a:spcBef>
            </a:pPr>
            <a:r>
              <a:rPr sz="1400" dirty="0" smtClean="0">
                <a:solidFill>
                  <a:srgbClr val="0080B0"/>
                </a:solidFill>
                <a:latin typeface="Arial"/>
                <a:cs typeface="Arial"/>
              </a:rPr>
              <a:t>•</a:t>
            </a:r>
            <a:endParaRPr sz="1400" dirty="0">
              <a:solidFill>
                <a:prstClr val="black"/>
              </a:solidFill>
              <a:latin typeface="Arial"/>
              <a:cs typeface="Arial"/>
            </a:endParaRPr>
          </a:p>
          <a:p>
            <a:pPr marL="12700" marR="152">
              <a:lnSpc>
                <a:spcPts val="1515"/>
              </a:lnSpc>
            </a:pPr>
            <a:r>
              <a:rPr sz="1400" dirty="0" smtClean="0">
                <a:solidFill>
                  <a:srgbClr val="0080B0"/>
                </a:solidFill>
                <a:latin typeface="Arial"/>
                <a:cs typeface="Arial"/>
              </a:rPr>
              <a:t>•</a:t>
            </a:r>
            <a:endParaRPr sz="1400" dirty="0">
              <a:solidFill>
                <a:prstClr val="black"/>
              </a:solidFill>
              <a:latin typeface="Arial"/>
              <a:cs typeface="Arial"/>
            </a:endParaRPr>
          </a:p>
          <a:p>
            <a:pPr marL="12700" marR="152">
              <a:lnSpc>
                <a:spcPts val="1510"/>
              </a:lnSpc>
            </a:pPr>
            <a:r>
              <a:rPr sz="1400" dirty="0" smtClean="0">
                <a:solidFill>
                  <a:srgbClr val="0080B0"/>
                </a:solidFill>
                <a:latin typeface="Arial"/>
                <a:cs typeface="Arial"/>
              </a:rPr>
              <a:t>•</a:t>
            </a:r>
            <a:endParaRPr sz="1400" dirty="0">
              <a:solidFill>
                <a:prstClr val="black"/>
              </a:solidFill>
              <a:latin typeface="Arial"/>
              <a:cs typeface="Arial"/>
            </a:endParaRPr>
          </a:p>
          <a:p>
            <a:pPr marL="12700" marR="152">
              <a:lnSpc>
                <a:spcPts val="1510"/>
              </a:lnSpc>
            </a:pPr>
            <a:endParaRPr sz="1400" dirty="0">
              <a:solidFill>
                <a:prstClr val="black"/>
              </a:solidFill>
              <a:latin typeface="Arial"/>
              <a:cs typeface="Arial"/>
            </a:endParaRPr>
          </a:p>
          <a:p>
            <a:pPr marL="12700" marR="152">
              <a:lnSpc>
                <a:spcPct val="95825"/>
              </a:lnSpc>
            </a:pPr>
            <a:r>
              <a:rPr sz="1400" dirty="0" smtClean="0">
                <a:solidFill>
                  <a:srgbClr val="0080B0"/>
                </a:solidFill>
                <a:latin typeface="Arial"/>
                <a:cs typeface="Arial"/>
              </a:rPr>
              <a:t>•</a:t>
            </a:r>
            <a:endParaRPr lang="en-US" sz="1400" dirty="0" smtClean="0">
              <a:solidFill>
                <a:srgbClr val="0080B0"/>
              </a:solidFill>
              <a:latin typeface="Arial"/>
              <a:cs typeface="Arial"/>
            </a:endParaRPr>
          </a:p>
          <a:p>
            <a:pPr marL="12700" marR="152">
              <a:lnSpc>
                <a:spcPct val="95825"/>
              </a:lnSpc>
            </a:pPr>
            <a:r>
              <a:rPr lang="en-US" altLang="zh-CN" sz="1400" dirty="0" smtClean="0">
                <a:solidFill>
                  <a:srgbClr val="0080B0"/>
                </a:solidFill>
                <a:latin typeface="Arial"/>
                <a:cs typeface="Arial"/>
              </a:rPr>
              <a:t>•</a:t>
            </a:r>
          </a:p>
          <a:p>
            <a:pPr marL="12700" marR="152">
              <a:lnSpc>
                <a:spcPct val="95825"/>
              </a:lnSpc>
            </a:pPr>
            <a:r>
              <a:rPr lang="en-US" altLang="zh-CN" sz="1400" dirty="0">
                <a:solidFill>
                  <a:srgbClr val="0080B0"/>
                </a:solidFill>
                <a:latin typeface="Arial"/>
                <a:cs typeface="Arial"/>
              </a:rPr>
              <a:t>•</a:t>
            </a:r>
          </a:p>
          <a:p>
            <a:pPr marL="12700" marR="152">
              <a:lnSpc>
                <a:spcPct val="95825"/>
              </a:lnSpc>
            </a:pPr>
            <a:endParaRPr lang="en-US" sz="1400" dirty="0" smtClean="0">
              <a:solidFill>
                <a:srgbClr val="0080B0"/>
              </a:solidFill>
              <a:latin typeface="Arial"/>
              <a:cs typeface="Arial"/>
            </a:endParaRPr>
          </a:p>
        </p:txBody>
      </p:sp>
      <p:sp>
        <p:nvSpPr>
          <p:cNvPr id="198" name="object 6"/>
          <p:cNvSpPr txBox="1"/>
          <p:nvPr/>
        </p:nvSpPr>
        <p:spPr>
          <a:xfrm>
            <a:off x="8669337" y="1546109"/>
            <a:ext cx="3453534" cy="1440172"/>
          </a:xfrm>
          <a:prstGeom prst="rect">
            <a:avLst/>
          </a:prstGeom>
        </p:spPr>
        <p:txBody>
          <a:bodyPr wrap="square" lIns="0" tIns="0" rIns="0" bIns="0" rtlCol="0">
            <a:noAutofit/>
          </a:bodyPr>
          <a:lstStyle/>
          <a:p>
            <a:pPr marL="12700">
              <a:lnSpc>
                <a:spcPts val="1609"/>
              </a:lnSpc>
              <a:spcBef>
                <a:spcPts val="5"/>
              </a:spcBef>
            </a:pPr>
            <a:r>
              <a:rPr sz="1400" dirty="0" smtClean="0">
                <a:solidFill>
                  <a:srgbClr val="333333"/>
                </a:solidFill>
                <a:cs typeface="Arial"/>
              </a:rPr>
              <a:t>Bug</a:t>
            </a:r>
            <a:r>
              <a:rPr sz="1400" spc="-4" dirty="0" smtClean="0">
                <a:solidFill>
                  <a:srgbClr val="333333"/>
                </a:solidFill>
                <a:cs typeface="Arial"/>
              </a:rPr>
              <a:t> </a:t>
            </a:r>
            <a:r>
              <a:rPr sz="1400" dirty="0" smtClean="0">
                <a:solidFill>
                  <a:srgbClr val="333333"/>
                </a:solidFill>
                <a:cs typeface="Arial"/>
              </a:rPr>
              <a:t>ide</a:t>
            </a:r>
            <a:r>
              <a:rPr sz="1400" spc="-4" dirty="0" smtClean="0">
                <a:solidFill>
                  <a:srgbClr val="333333"/>
                </a:solidFill>
                <a:cs typeface="Arial"/>
              </a:rPr>
              <a:t>n</a:t>
            </a:r>
            <a:r>
              <a:rPr sz="1400" spc="4" dirty="0" smtClean="0">
                <a:solidFill>
                  <a:srgbClr val="333333"/>
                </a:solidFill>
                <a:cs typeface="Arial"/>
              </a:rPr>
              <a:t>t</a:t>
            </a:r>
            <a:r>
              <a:rPr sz="1400" dirty="0" smtClean="0">
                <a:solidFill>
                  <a:srgbClr val="333333"/>
                </a:solidFill>
                <a:cs typeface="Arial"/>
              </a:rPr>
              <a:t>i</a:t>
            </a:r>
            <a:r>
              <a:rPr sz="1400" spc="4" dirty="0" smtClean="0">
                <a:solidFill>
                  <a:srgbClr val="333333"/>
                </a:solidFill>
                <a:cs typeface="Arial"/>
              </a:rPr>
              <a:t>f</a:t>
            </a:r>
            <a:r>
              <a:rPr sz="1400" dirty="0" smtClean="0">
                <a:solidFill>
                  <a:srgbClr val="333333"/>
                </a:solidFill>
                <a:cs typeface="Arial"/>
              </a:rPr>
              <a:t>i</a:t>
            </a:r>
            <a:r>
              <a:rPr sz="1400" spc="-4" dirty="0" smtClean="0">
                <a:solidFill>
                  <a:srgbClr val="333333"/>
                </a:solidFill>
                <a:cs typeface="Arial"/>
              </a:rPr>
              <a:t>c</a:t>
            </a:r>
            <a:r>
              <a:rPr sz="1400" dirty="0" smtClean="0">
                <a:solidFill>
                  <a:srgbClr val="333333"/>
                </a:solidFill>
                <a:cs typeface="Arial"/>
              </a:rPr>
              <a:t>a</a:t>
            </a:r>
            <a:r>
              <a:rPr sz="1400" spc="-9" dirty="0" smtClean="0">
                <a:solidFill>
                  <a:srgbClr val="333333"/>
                </a:solidFill>
                <a:cs typeface="Arial"/>
              </a:rPr>
              <a:t>t</a:t>
            </a:r>
            <a:r>
              <a:rPr sz="1400" dirty="0" smtClean="0">
                <a:solidFill>
                  <a:srgbClr val="333333"/>
                </a:solidFill>
                <a:cs typeface="Arial"/>
              </a:rPr>
              <a:t>ion</a:t>
            </a:r>
            <a:r>
              <a:rPr sz="1400" spc="-44" dirty="0" smtClean="0">
                <a:solidFill>
                  <a:srgbClr val="333333"/>
                </a:solidFill>
                <a:cs typeface="Arial"/>
              </a:rPr>
              <a:t> </a:t>
            </a:r>
            <a:r>
              <a:rPr sz="1400" dirty="0" smtClean="0">
                <a:solidFill>
                  <a:srgbClr val="333333"/>
                </a:solidFill>
                <a:cs typeface="Arial"/>
              </a:rPr>
              <a:t>&amp;</a:t>
            </a:r>
            <a:r>
              <a:rPr sz="1400" spc="-4" dirty="0" smtClean="0">
                <a:solidFill>
                  <a:srgbClr val="333333"/>
                </a:solidFill>
                <a:cs typeface="Arial"/>
              </a:rPr>
              <a:t> </a:t>
            </a:r>
            <a:r>
              <a:rPr lang="en-US" sz="1400" spc="-4" dirty="0">
                <a:solidFill>
                  <a:srgbClr val="333333"/>
                </a:solidFill>
                <a:cs typeface="Arial"/>
              </a:rPr>
              <a:t>f</a:t>
            </a:r>
            <a:r>
              <a:rPr sz="1400" dirty="0" smtClean="0">
                <a:solidFill>
                  <a:srgbClr val="333333"/>
                </a:solidFill>
                <a:cs typeface="Arial"/>
              </a:rPr>
              <a:t>i</a:t>
            </a:r>
            <a:r>
              <a:rPr sz="1400" spc="-19" dirty="0" smtClean="0">
                <a:solidFill>
                  <a:srgbClr val="333333"/>
                </a:solidFill>
                <a:cs typeface="Arial"/>
              </a:rPr>
              <a:t>x</a:t>
            </a:r>
            <a:r>
              <a:rPr lang="en-US" sz="1400" dirty="0" smtClean="0">
                <a:solidFill>
                  <a:srgbClr val="333333"/>
                </a:solidFill>
                <a:cs typeface="Arial"/>
              </a:rPr>
              <a:t>ing</a:t>
            </a:r>
          </a:p>
          <a:p>
            <a:pPr marL="12700">
              <a:lnSpc>
                <a:spcPts val="1609"/>
              </a:lnSpc>
              <a:spcBef>
                <a:spcPts val="5"/>
              </a:spcBef>
            </a:pPr>
            <a:r>
              <a:rPr lang="en-US" sz="1400" spc="-4" dirty="0" smtClean="0">
                <a:solidFill>
                  <a:srgbClr val="333333"/>
                </a:solidFill>
                <a:cs typeface="Arial"/>
              </a:rPr>
              <a:t>Problem analysis &amp; solutions</a:t>
            </a:r>
            <a:endParaRPr lang="en-US" sz="1400" dirty="0" smtClean="0">
              <a:solidFill>
                <a:srgbClr val="333333"/>
              </a:solidFill>
              <a:cs typeface="Arial"/>
            </a:endParaRPr>
          </a:p>
          <a:p>
            <a:pPr marL="12700">
              <a:lnSpc>
                <a:spcPts val="1609"/>
              </a:lnSpc>
              <a:spcBef>
                <a:spcPts val="5"/>
              </a:spcBef>
            </a:pPr>
            <a:r>
              <a:rPr sz="1400" dirty="0" smtClean="0">
                <a:solidFill>
                  <a:srgbClr val="333333"/>
                </a:solidFill>
                <a:cs typeface="Arial"/>
              </a:rPr>
              <a:t>Sour</a:t>
            </a:r>
            <a:r>
              <a:rPr sz="1400" spc="4" dirty="0" smtClean="0">
                <a:solidFill>
                  <a:srgbClr val="333333"/>
                </a:solidFill>
                <a:cs typeface="Arial"/>
              </a:rPr>
              <a:t>c</a:t>
            </a:r>
            <a:r>
              <a:rPr sz="1400" dirty="0" smtClean="0">
                <a:solidFill>
                  <a:srgbClr val="333333"/>
                </a:solidFill>
                <a:cs typeface="Arial"/>
              </a:rPr>
              <a:t>e</a:t>
            </a:r>
            <a:r>
              <a:rPr sz="1400" spc="-29" dirty="0" smtClean="0">
                <a:solidFill>
                  <a:srgbClr val="333333"/>
                </a:solidFill>
                <a:cs typeface="Arial"/>
              </a:rPr>
              <a:t> </a:t>
            </a:r>
            <a:r>
              <a:rPr lang="en-US" sz="1400" spc="-4" dirty="0">
                <a:solidFill>
                  <a:srgbClr val="333333"/>
                </a:solidFill>
                <a:cs typeface="Arial"/>
              </a:rPr>
              <a:t>c</a:t>
            </a:r>
            <a:r>
              <a:rPr sz="1400" dirty="0" smtClean="0">
                <a:solidFill>
                  <a:srgbClr val="333333"/>
                </a:solidFill>
                <a:cs typeface="Arial"/>
              </a:rPr>
              <a:t>ode</a:t>
            </a:r>
            <a:r>
              <a:rPr sz="1400" spc="-14" dirty="0" smtClean="0">
                <a:solidFill>
                  <a:srgbClr val="333333"/>
                </a:solidFill>
                <a:cs typeface="Arial"/>
              </a:rPr>
              <a:t> </a:t>
            </a:r>
            <a:r>
              <a:rPr lang="en-US" sz="1400" dirty="0">
                <a:solidFill>
                  <a:srgbClr val="333333"/>
                </a:solidFill>
                <a:cs typeface="Arial"/>
              </a:rPr>
              <a:t>o</a:t>
            </a:r>
            <a:r>
              <a:rPr sz="1400" dirty="0" smtClean="0">
                <a:solidFill>
                  <a:srgbClr val="333333"/>
                </a:solidFill>
                <a:cs typeface="Arial"/>
              </a:rPr>
              <a:t>p</a:t>
            </a:r>
            <a:r>
              <a:rPr sz="1400" spc="4" dirty="0" smtClean="0">
                <a:solidFill>
                  <a:srgbClr val="333333"/>
                </a:solidFill>
                <a:cs typeface="Arial"/>
              </a:rPr>
              <a:t>t</a:t>
            </a:r>
            <a:r>
              <a:rPr sz="1400" dirty="0" smtClean="0">
                <a:solidFill>
                  <a:srgbClr val="333333"/>
                </a:solidFill>
                <a:cs typeface="Arial"/>
              </a:rPr>
              <a:t>i</a:t>
            </a:r>
            <a:r>
              <a:rPr sz="1400" spc="-4" dirty="0" smtClean="0">
                <a:solidFill>
                  <a:srgbClr val="333333"/>
                </a:solidFill>
                <a:cs typeface="Arial"/>
              </a:rPr>
              <a:t>m</a:t>
            </a:r>
            <a:r>
              <a:rPr sz="1400" dirty="0" smtClean="0">
                <a:solidFill>
                  <a:srgbClr val="333333"/>
                </a:solidFill>
                <a:cs typeface="Arial"/>
              </a:rPr>
              <a:t>i</a:t>
            </a:r>
            <a:r>
              <a:rPr sz="1400" spc="4" dirty="0" smtClean="0">
                <a:solidFill>
                  <a:srgbClr val="333333"/>
                </a:solidFill>
                <a:cs typeface="Arial"/>
              </a:rPr>
              <a:t>z</a:t>
            </a:r>
            <a:r>
              <a:rPr sz="1400" dirty="0" smtClean="0">
                <a:solidFill>
                  <a:srgbClr val="333333"/>
                </a:solidFill>
                <a:cs typeface="Arial"/>
              </a:rPr>
              <a:t>a</a:t>
            </a:r>
            <a:r>
              <a:rPr sz="1400" spc="4" dirty="0" smtClean="0">
                <a:solidFill>
                  <a:srgbClr val="333333"/>
                </a:solidFill>
                <a:cs typeface="Arial"/>
              </a:rPr>
              <a:t>t</a:t>
            </a:r>
            <a:r>
              <a:rPr sz="1400" dirty="0" smtClean="0">
                <a:solidFill>
                  <a:srgbClr val="333333"/>
                </a:solidFill>
                <a:cs typeface="Arial"/>
              </a:rPr>
              <a:t>ion </a:t>
            </a:r>
            <a:r>
              <a:rPr lang="en-US" sz="1400" dirty="0" smtClean="0">
                <a:solidFill>
                  <a:srgbClr val="333333"/>
                </a:solidFill>
                <a:cs typeface="Arial"/>
              </a:rPr>
              <a:t>for security and vulnerability check</a:t>
            </a:r>
          </a:p>
          <a:p>
            <a:pPr marL="12700">
              <a:lnSpc>
                <a:spcPts val="1609"/>
              </a:lnSpc>
              <a:spcBef>
                <a:spcPts val="5"/>
              </a:spcBef>
            </a:pPr>
            <a:r>
              <a:rPr lang="en-US" sz="1400" dirty="0" smtClean="0">
                <a:solidFill>
                  <a:srgbClr val="333333"/>
                </a:solidFill>
                <a:cs typeface="Arial"/>
              </a:rPr>
              <a:t>Integration issues</a:t>
            </a:r>
          </a:p>
          <a:p>
            <a:pPr marL="12700">
              <a:lnSpc>
                <a:spcPts val="1609"/>
              </a:lnSpc>
              <a:spcBef>
                <a:spcPts val="5"/>
              </a:spcBef>
            </a:pPr>
            <a:r>
              <a:rPr lang="en-US" sz="1400" spc="-4" dirty="0" smtClean="0">
                <a:solidFill>
                  <a:srgbClr val="333333"/>
                </a:solidFill>
                <a:cs typeface="Arial"/>
              </a:rPr>
              <a:t>M</a:t>
            </a:r>
            <a:r>
              <a:rPr sz="1400" dirty="0" smtClean="0">
                <a:solidFill>
                  <a:srgbClr val="333333"/>
                </a:solidFill>
                <a:cs typeface="Arial"/>
              </a:rPr>
              <a:t>inor</a:t>
            </a:r>
            <a:r>
              <a:rPr sz="1400" spc="-14" dirty="0" smtClean="0">
                <a:solidFill>
                  <a:srgbClr val="333333"/>
                </a:solidFill>
                <a:cs typeface="Arial"/>
              </a:rPr>
              <a:t> </a:t>
            </a:r>
            <a:r>
              <a:rPr lang="en-US" sz="1400" dirty="0" smtClean="0">
                <a:solidFill>
                  <a:srgbClr val="333333"/>
                </a:solidFill>
                <a:cs typeface="Arial" panose="020B0604020202020204" pitchFamily="34" charset="0"/>
              </a:rPr>
              <a:t>e</a:t>
            </a:r>
            <a:r>
              <a:rPr lang="en-US" altLang="zh-CN" sz="1400" dirty="0" smtClean="0">
                <a:solidFill>
                  <a:srgbClr val="333333"/>
                </a:solidFill>
                <a:cs typeface="Arial" panose="020B0604020202020204" pitchFamily="34" charset="0"/>
              </a:rPr>
              <a:t>nhanceme</a:t>
            </a:r>
            <a:r>
              <a:rPr lang="en-US" altLang="zh-CN" sz="1400" spc="-14" dirty="0" smtClean="0">
                <a:solidFill>
                  <a:srgbClr val="333333"/>
                </a:solidFill>
                <a:cs typeface="Arial" panose="020B0604020202020204" pitchFamily="34" charset="0"/>
              </a:rPr>
              <a:t>n</a:t>
            </a:r>
            <a:r>
              <a:rPr lang="en-US" altLang="zh-CN" sz="1400" dirty="0" smtClean="0">
                <a:solidFill>
                  <a:srgbClr val="333333"/>
                </a:solidFill>
                <a:cs typeface="Arial" panose="020B0604020202020204" pitchFamily="34" charset="0"/>
              </a:rPr>
              <a:t>t, change</a:t>
            </a:r>
            <a:endParaRPr lang="en-US" sz="1400" spc="-14" dirty="0" smtClean="0">
              <a:solidFill>
                <a:srgbClr val="333333"/>
              </a:solidFill>
              <a:cs typeface="Arial" panose="020B0604020202020204" pitchFamily="34" charset="0"/>
            </a:endParaRPr>
          </a:p>
          <a:p>
            <a:pPr marL="12700">
              <a:lnSpc>
                <a:spcPts val="1609"/>
              </a:lnSpc>
              <a:spcBef>
                <a:spcPts val="5"/>
              </a:spcBef>
            </a:pPr>
            <a:r>
              <a:rPr lang="en-US" altLang="zh-CN" sz="1400" spc="-159" dirty="0" smtClean="0">
                <a:solidFill>
                  <a:srgbClr val="333333"/>
                </a:solidFill>
                <a:cs typeface="Arial" panose="020B0604020202020204" pitchFamily="34" charset="0"/>
              </a:rPr>
              <a:t>Testing</a:t>
            </a:r>
          </a:p>
        </p:txBody>
      </p:sp>
      <p:cxnSp>
        <p:nvCxnSpPr>
          <p:cNvPr id="199" name="Straight Connector 198"/>
          <p:cNvCxnSpPr/>
          <p:nvPr/>
        </p:nvCxnSpPr>
        <p:spPr>
          <a:xfrm>
            <a:off x="4746467" y="1081152"/>
            <a:ext cx="56244" cy="5412404"/>
          </a:xfrm>
          <a:prstGeom prst="line">
            <a:avLst/>
          </a:prstGeom>
          <a:ln w="19050">
            <a:solidFill>
              <a:schemeClr val="accent3"/>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object 110"/>
          <p:cNvSpPr/>
          <p:nvPr/>
        </p:nvSpPr>
        <p:spPr>
          <a:xfrm>
            <a:off x="2172473" y="5336597"/>
            <a:ext cx="304336" cy="275552"/>
          </a:xfrm>
          <a:custGeom>
            <a:avLst/>
            <a:gdLst/>
            <a:ahLst/>
            <a:cxnLst/>
            <a:rect l="l" t="t" r="r" b="b"/>
            <a:pathLst>
              <a:path w="274320" h="274320">
                <a:moveTo>
                  <a:pt x="137160" y="274320"/>
                </a:moveTo>
                <a:lnTo>
                  <a:pt x="274320" y="137160"/>
                </a:lnTo>
                <a:lnTo>
                  <a:pt x="205740" y="137160"/>
                </a:lnTo>
                <a:lnTo>
                  <a:pt x="205740" y="0"/>
                </a:lnTo>
                <a:lnTo>
                  <a:pt x="68580" y="0"/>
                </a:lnTo>
                <a:lnTo>
                  <a:pt x="68580" y="137160"/>
                </a:lnTo>
                <a:lnTo>
                  <a:pt x="0" y="137160"/>
                </a:lnTo>
                <a:lnTo>
                  <a:pt x="137160" y="274320"/>
                </a:lnTo>
                <a:close/>
              </a:path>
            </a:pathLst>
          </a:custGeom>
          <a:solidFill>
            <a:srgbClr val="7F7F7F"/>
          </a:solidFill>
        </p:spPr>
        <p:txBody>
          <a:bodyPr wrap="square" lIns="0" tIns="0" rIns="0" bIns="0" rtlCol="0">
            <a:noAutofit/>
          </a:bodyPr>
          <a:lstStyle/>
          <a:p>
            <a:endParaRPr dirty="0">
              <a:solidFill>
                <a:prstClr val="black"/>
              </a:solidFill>
            </a:endParaRPr>
          </a:p>
        </p:txBody>
      </p:sp>
      <p:sp>
        <p:nvSpPr>
          <p:cNvPr id="8" name="TextBox 7"/>
          <p:cNvSpPr txBox="1"/>
          <p:nvPr/>
        </p:nvSpPr>
        <p:spPr>
          <a:xfrm>
            <a:off x="3413258" y="4918178"/>
            <a:ext cx="1163843" cy="307777"/>
          </a:xfrm>
          <a:prstGeom prst="rect">
            <a:avLst/>
          </a:prstGeom>
          <a:noFill/>
        </p:spPr>
        <p:txBody>
          <a:bodyPr wrap="square" rtlCol="0">
            <a:spAutoFit/>
          </a:bodyPr>
          <a:lstStyle/>
          <a:p>
            <a:r>
              <a:rPr lang="en-US" altLang="zh-CN" sz="1400" b="1" dirty="0" smtClean="0">
                <a:solidFill>
                  <a:prstClr val="black"/>
                </a:solidFill>
              </a:rPr>
              <a:t>NTT DATA</a:t>
            </a:r>
            <a:endParaRPr lang="zh-CN" altLang="en-US" sz="1400" b="1" dirty="0">
              <a:solidFill>
                <a:prstClr val="black"/>
              </a:solidFill>
            </a:endParaRPr>
          </a:p>
        </p:txBody>
      </p:sp>
      <p:sp>
        <p:nvSpPr>
          <p:cNvPr id="136" name="TextBox 135"/>
          <p:cNvSpPr txBox="1"/>
          <p:nvPr/>
        </p:nvSpPr>
        <p:spPr>
          <a:xfrm>
            <a:off x="2907059" y="5983458"/>
            <a:ext cx="1561883" cy="307777"/>
          </a:xfrm>
          <a:prstGeom prst="rect">
            <a:avLst/>
          </a:prstGeom>
          <a:noFill/>
        </p:spPr>
        <p:txBody>
          <a:bodyPr wrap="square" rtlCol="0">
            <a:spAutoFit/>
          </a:bodyPr>
          <a:lstStyle/>
          <a:p>
            <a:r>
              <a:rPr lang="en-US" altLang="zh-CN" sz="1400" b="1" dirty="0" smtClean="0">
                <a:solidFill>
                  <a:prstClr val="black"/>
                </a:solidFill>
              </a:rPr>
              <a:t>Backend Support</a:t>
            </a:r>
            <a:endParaRPr lang="zh-CN" altLang="en-US" sz="1400" b="1" dirty="0">
              <a:solidFill>
                <a:prstClr val="black"/>
              </a:solidFill>
            </a:endParaRPr>
          </a:p>
        </p:txBody>
      </p:sp>
      <p:sp>
        <p:nvSpPr>
          <p:cNvPr id="139" name="object 15"/>
          <p:cNvSpPr txBox="1"/>
          <p:nvPr/>
        </p:nvSpPr>
        <p:spPr>
          <a:xfrm>
            <a:off x="1879094" y="5368281"/>
            <a:ext cx="1603875" cy="205011"/>
          </a:xfrm>
          <a:prstGeom prst="rect">
            <a:avLst/>
          </a:prstGeom>
        </p:spPr>
        <p:txBody>
          <a:bodyPr wrap="square" lIns="0" tIns="0" rIns="0" bIns="0" rtlCol="0">
            <a:noAutofit/>
          </a:bodyPr>
          <a:lstStyle/>
          <a:p>
            <a:pPr marL="828675" marR="22859">
              <a:lnSpc>
                <a:spcPct val="95825"/>
              </a:lnSpc>
              <a:spcBef>
                <a:spcPts val="188"/>
              </a:spcBef>
            </a:pPr>
            <a:r>
              <a:rPr lang="en-US" sz="1200" dirty="0" smtClean="0">
                <a:solidFill>
                  <a:srgbClr val="333333"/>
                </a:solidFill>
                <a:cs typeface="Arial"/>
              </a:rPr>
              <a:t>Ticket Tool </a:t>
            </a:r>
            <a:endParaRPr sz="1200" dirty="0">
              <a:solidFill>
                <a:prstClr val="black"/>
              </a:solidFill>
              <a:cs typeface="Arial"/>
            </a:endParaRPr>
          </a:p>
        </p:txBody>
      </p:sp>
      <p:pic>
        <p:nvPicPr>
          <p:cNvPr id="148"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1800692" y="2186197"/>
            <a:ext cx="416479" cy="349811"/>
          </a:xfrm>
          <a:prstGeom prst="rect">
            <a:avLst/>
          </a:prstGeom>
        </p:spPr>
      </p:pic>
      <p:pic>
        <p:nvPicPr>
          <p:cNvPr id="149"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2148103" y="2188470"/>
            <a:ext cx="416479" cy="349811"/>
          </a:xfrm>
          <a:prstGeom prst="rect">
            <a:avLst/>
          </a:prstGeom>
        </p:spPr>
      </p:pic>
      <p:pic>
        <p:nvPicPr>
          <p:cNvPr id="151"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2495514" y="2188189"/>
            <a:ext cx="416479" cy="349811"/>
          </a:xfrm>
          <a:prstGeom prst="rect">
            <a:avLst/>
          </a:prstGeom>
        </p:spPr>
      </p:pic>
      <p:pic>
        <p:nvPicPr>
          <p:cNvPr id="154"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2130316" y="3488077"/>
            <a:ext cx="416479" cy="349811"/>
          </a:xfrm>
          <a:prstGeom prst="rect">
            <a:avLst/>
          </a:prstGeom>
        </p:spPr>
      </p:pic>
      <p:pic>
        <p:nvPicPr>
          <p:cNvPr id="155"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2133834" y="4582365"/>
            <a:ext cx="416479" cy="349811"/>
          </a:xfrm>
          <a:prstGeom prst="rect">
            <a:avLst/>
          </a:prstGeom>
        </p:spPr>
      </p:pic>
      <p:pic>
        <p:nvPicPr>
          <p:cNvPr id="158"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1296206" y="5829249"/>
            <a:ext cx="416479" cy="349811"/>
          </a:xfrm>
          <a:prstGeom prst="rect">
            <a:avLst/>
          </a:prstGeom>
        </p:spPr>
      </p:pic>
      <p:pic>
        <p:nvPicPr>
          <p:cNvPr id="187"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1718844" y="5832202"/>
            <a:ext cx="416479" cy="349811"/>
          </a:xfrm>
          <a:prstGeom prst="rect">
            <a:avLst/>
          </a:prstGeom>
        </p:spPr>
      </p:pic>
      <p:pic>
        <p:nvPicPr>
          <p:cNvPr id="200"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2124164" y="5819372"/>
            <a:ext cx="416479" cy="349811"/>
          </a:xfrm>
          <a:prstGeom prst="rect">
            <a:avLst/>
          </a:prstGeom>
        </p:spPr>
      </p:pic>
      <p:pic>
        <p:nvPicPr>
          <p:cNvPr id="201"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2546802" y="5825787"/>
            <a:ext cx="416479" cy="349811"/>
          </a:xfrm>
          <a:prstGeom prst="rect">
            <a:avLst/>
          </a:prstGeom>
        </p:spPr>
      </p:pic>
      <p:pic>
        <p:nvPicPr>
          <p:cNvPr id="203"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rgbClr val="BC4328">
                <a:shade val="45000"/>
                <a:satMod val="135000"/>
              </a:srgbClr>
              <a:prstClr val="white"/>
            </a:duotone>
            <a:extLst>
              <a:ext uri="{28A0092B-C50C-407E-A947-70E740481C1C}">
                <a14:useLocalDpi xmlns:a14="http://schemas.microsoft.com/office/drawing/2010/main"/>
              </a:ext>
            </a:extLst>
          </a:blip>
          <a:srcRect/>
          <a:stretch/>
        </p:blipFill>
        <p:spPr>
          <a:xfrm>
            <a:off x="1922419" y="1004526"/>
            <a:ext cx="414256" cy="347943"/>
          </a:xfrm>
          <a:prstGeom prst="rect">
            <a:avLst/>
          </a:prstGeom>
        </p:spPr>
      </p:pic>
      <p:pic>
        <p:nvPicPr>
          <p:cNvPr id="204"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rgbClr val="BC4328">
                <a:shade val="45000"/>
                <a:satMod val="135000"/>
              </a:srgbClr>
              <a:prstClr val="white"/>
            </a:duotone>
            <a:extLst>
              <a:ext uri="{28A0092B-C50C-407E-A947-70E740481C1C}">
                <a14:useLocalDpi xmlns:a14="http://schemas.microsoft.com/office/drawing/2010/main"/>
              </a:ext>
            </a:extLst>
          </a:blip>
          <a:srcRect/>
          <a:stretch/>
        </p:blipFill>
        <p:spPr>
          <a:xfrm>
            <a:off x="1575954" y="1004525"/>
            <a:ext cx="414256" cy="347943"/>
          </a:xfrm>
          <a:prstGeom prst="rect">
            <a:avLst/>
          </a:prstGeom>
        </p:spPr>
      </p:pic>
      <p:pic>
        <p:nvPicPr>
          <p:cNvPr id="209" name="Picture 38">
            <a:extLst>
              <a:ext uri="{FF2B5EF4-FFF2-40B4-BE49-F238E27FC236}">
                <a16:creationId xmlns="" xmlns:a16="http://schemas.microsoft.com/office/drawing/2014/main" id="{98834E33-34C1-4F4E-8EA2-1DAA58740ADE}"/>
              </a:ext>
            </a:extLst>
          </p:cNvPr>
          <p:cNvPicPr>
            <a:picLocks noChangeAspect="1"/>
          </p:cNvPicPr>
          <p:nvPr/>
        </p:nvPicPr>
        <p:blipFill rotWithShape="1">
          <a:blip r:embed="rId5" cstate="screen">
            <a:duotone>
              <a:srgbClr val="BC4328">
                <a:shade val="45000"/>
                <a:satMod val="135000"/>
              </a:srgbClr>
              <a:prstClr val="white"/>
            </a:duotone>
            <a:extLst>
              <a:ext uri="{28A0092B-C50C-407E-A947-70E740481C1C}">
                <a14:useLocalDpi xmlns:a14="http://schemas.microsoft.com/office/drawing/2010/main"/>
              </a:ext>
            </a:extLst>
          </a:blip>
          <a:srcRect/>
          <a:stretch/>
        </p:blipFill>
        <p:spPr>
          <a:xfrm>
            <a:off x="2304080" y="1028585"/>
            <a:ext cx="358664" cy="300504"/>
          </a:xfrm>
          <a:prstGeom prst="rect">
            <a:avLst/>
          </a:prstGeom>
        </p:spPr>
      </p:pic>
      <p:pic>
        <p:nvPicPr>
          <p:cNvPr id="212" name="Picture 38">
            <a:extLst>
              <a:ext uri="{FF2B5EF4-FFF2-40B4-BE49-F238E27FC236}">
                <a16:creationId xmlns="" xmlns:a16="http://schemas.microsoft.com/office/drawing/2014/main" id="{98834E33-34C1-4F4E-8EA2-1DAA58740ADE}"/>
              </a:ext>
            </a:extLst>
          </p:cNvPr>
          <p:cNvPicPr>
            <a:picLocks noChangeAspect="1"/>
          </p:cNvPicPr>
          <p:nvPr/>
        </p:nvPicPr>
        <p:blipFill rotWithShape="1">
          <a:blip r:embed="rId5" cstate="screen">
            <a:duotone>
              <a:srgbClr val="BC4328">
                <a:shade val="45000"/>
                <a:satMod val="135000"/>
              </a:srgbClr>
              <a:prstClr val="white"/>
            </a:duotone>
            <a:extLst>
              <a:ext uri="{28A0092B-C50C-407E-A947-70E740481C1C}">
                <a14:useLocalDpi xmlns:a14="http://schemas.microsoft.com/office/drawing/2010/main"/>
              </a:ext>
            </a:extLst>
          </a:blip>
          <a:srcRect/>
          <a:stretch/>
        </p:blipFill>
        <p:spPr>
          <a:xfrm>
            <a:off x="2671125" y="1021958"/>
            <a:ext cx="358895" cy="300697"/>
          </a:xfrm>
          <a:prstGeom prst="rect">
            <a:avLst/>
          </a:prstGeom>
        </p:spPr>
      </p:pic>
    </p:spTree>
    <p:extLst>
      <p:ext uri="{BB962C8B-B14F-4D97-AF65-F5344CB8AC3E}">
        <p14:creationId xmlns:p14="http://schemas.microsoft.com/office/powerpoint/2010/main" val="3181709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8685429" y="0"/>
            <a:ext cx="3506571" cy="6858000"/>
          </a:xfrm>
          <a:prstGeom prst="rect">
            <a:avLst/>
          </a:prstGeom>
          <a:gradFill>
            <a:gsLst>
              <a:gs pos="0">
                <a:srgbClr val="253B7C"/>
              </a:gs>
              <a:gs pos="100000">
                <a:srgbClr val="17244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26" name="图片 25"/>
          <p:cNvPicPr>
            <a:picLocks noChangeAspect="1"/>
          </p:cNvPicPr>
          <p:nvPr/>
        </p:nvPicPr>
        <p:blipFill rotWithShape="1">
          <a:blip r:embed="rId3"/>
          <a:srcRect t="11981" b="11771"/>
          <a:stretch/>
        </p:blipFill>
        <p:spPr>
          <a:xfrm>
            <a:off x="345800" y="2104232"/>
            <a:ext cx="7825779" cy="3740065"/>
          </a:xfrm>
          <a:prstGeom prst="rect">
            <a:avLst/>
          </a:prstGeom>
        </p:spPr>
      </p:pic>
      <p:sp>
        <p:nvSpPr>
          <p:cNvPr id="27" name="矩形 26"/>
          <p:cNvSpPr/>
          <p:nvPr/>
        </p:nvSpPr>
        <p:spPr>
          <a:xfrm>
            <a:off x="759178" y="153756"/>
            <a:ext cx="2480936" cy="461665"/>
          </a:xfrm>
          <a:prstGeom prst="rect">
            <a:avLst/>
          </a:prstGeom>
        </p:spPr>
        <p:txBody>
          <a:bodyPr wrap="none">
            <a:spAutoFit/>
          </a:bodyPr>
          <a:lstStyle/>
          <a:p>
            <a:r>
              <a:rPr lang="en-US" altLang="zh-CN" sz="2400" dirty="0">
                <a:solidFill>
                  <a:srgbClr val="4473C4"/>
                </a:solidFill>
                <a:latin typeface="Impact" charset="0"/>
                <a:ea typeface="Impact" charset="0"/>
                <a:cs typeface="Impact" charset="0"/>
                <a:sym typeface="Segoe UI" panose="020B0502040204020203" pitchFamily="34" charset="0"/>
              </a:rPr>
              <a:t>NTT</a:t>
            </a:r>
            <a:r>
              <a:rPr lang="zh-CN" altLang="en-US" sz="2400" dirty="0">
                <a:solidFill>
                  <a:srgbClr val="4473C4"/>
                </a:solidFill>
                <a:latin typeface="Impact" charset="0"/>
                <a:ea typeface="Impact" charset="0"/>
                <a:cs typeface="Impact" charset="0"/>
                <a:sym typeface="Segoe UI" panose="020B0502040204020203" pitchFamily="34" charset="0"/>
              </a:rPr>
              <a:t> </a:t>
            </a:r>
            <a:r>
              <a:rPr lang="en-US" altLang="zh-CN" sz="2400" dirty="0" smtClean="0">
                <a:solidFill>
                  <a:srgbClr val="4473C4"/>
                </a:solidFill>
                <a:latin typeface="Impact" charset="0"/>
                <a:ea typeface="Impact" charset="0"/>
                <a:cs typeface="Impact" charset="0"/>
                <a:sym typeface="Segoe UI" panose="020B0502040204020203" pitchFamily="34" charset="0"/>
              </a:rPr>
              <a:t>Data Overview</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28" name="矩形 27"/>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9" name="矩形 28"/>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1" name="文本框 30"/>
          <p:cNvSpPr txBox="1"/>
          <p:nvPr/>
        </p:nvSpPr>
        <p:spPr>
          <a:xfrm>
            <a:off x="759178" y="540743"/>
            <a:ext cx="2244525" cy="261610"/>
          </a:xfrm>
          <a:prstGeom prst="rect">
            <a:avLst/>
          </a:prstGeom>
          <a:noFill/>
        </p:spPr>
        <p:txBody>
          <a:bodyPr wrap="none" rtlCol="0">
            <a:spAutoFit/>
          </a:bodyPr>
          <a:lstStyle/>
          <a:p>
            <a:r>
              <a:rPr kumimoji="1" lang="de-DE" altLang="zh-CN" sz="1100" dirty="0" smtClean="0">
                <a:solidFill>
                  <a:prstClr val="white">
                    <a:lumMod val="50000"/>
                  </a:prstClr>
                </a:solidFill>
              </a:rPr>
              <a:t>NTT Data Group and NTT Group</a:t>
            </a:r>
            <a:endParaRPr kumimoji="1" lang="de-DE" altLang="zh-CN" sz="1100" dirty="0">
              <a:solidFill>
                <a:prstClr val="white">
                  <a:lumMod val="50000"/>
                </a:prstClr>
              </a:solidFill>
            </a:endParaRPr>
          </a:p>
        </p:txBody>
      </p:sp>
      <p:sp>
        <p:nvSpPr>
          <p:cNvPr id="32" name="文本框 31"/>
          <p:cNvSpPr txBox="1"/>
          <p:nvPr/>
        </p:nvSpPr>
        <p:spPr>
          <a:xfrm>
            <a:off x="144966" y="1003931"/>
            <a:ext cx="8621894" cy="1354217"/>
          </a:xfrm>
          <a:prstGeom prst="rect">
            <a:avLst/>
          </a:prstGeom>
          <a:noFill/>
        </p:spPr>
        <p:txBody>
          <a:bodyPr wrap="square" rtlCol="0">
            <a:spAutoFit/>
          </a:bodyPr>
          <a:lstStyle/>
          <a:p>
            <a:r>
              <a:rPr lang="en-US" altLang="zh-CN" sz="1600" dirty="0">
                <a:solidFill>
                  <a:prstClr val="black"/>
                </a:solidFill>
              </a:rPr>
              <a:t>NTT </a:t>
            </a:r>
            <a:r>
              <a:rPr lang="en-US" altLang="zh-CN" sz="1600" dirty="0" smtClean="0">
                <a:solidFill>
                  <a:prstClr val="black"/>
                </a:solidFill>
              </a:rPr>
              <a:t>Data offers </a:t>
            </a:r>
            <a:r>
              <a:rPr lang="en-US" altLang="zh-CN" sz="1600" dirty="0">
                <a:solidFill>
                  <a:prstClr val="black"/>
                </a:solidFill>
              </a:rPr>
              <a:t>full stack, full life cycle </a:t>
            </a:r>
            <a:r>
              <a:rPr lang="en-US" altLang="zh-CN" sz="1600" dirty="0" smtClean="0">
                <a:solidFill>
                  <a:prstClr val="black"/>
                </a:solidFill>
              </a:rPr>
              <a:t>IT services</a:t>
            </a:r>
            <a:r>
              <a:rPr lang="en-US" altLang="zh-CN" sz="1600" dirty="0">
                <a:solidFill>
                  <a:prstClr val="black"/>
                </a:solidFill>
              </a:rPr>
              <a:t>, including consulting, across applications, managed service</a:t>
            </a:r>
            <a:r>
              <a:rPr lang="en-US" altLang="zh-CN" sz="1600" dirty="0" smtClean="0">
                <a:solidFill>
                  <a:prstClr val="black"/>
                </a:solidFill>
              </a:rPr>
              <a:t>, application maintenance, etc.</a:t>
            </a:r>
          </a:p>
          <a:p>
            <a:endParaRPr lang="en-US" altLang="zh-CN" sz="1600" dirty="0" smtClean="0">
              <a:solidFill>
                <a:prstClr val="black"/>
              </a:solidFill>
            </a:endParaRPr>
          </a:p>
          <a:p>
            <a:r>
              <a:rPr lang="en-US" altLang="zh-CN" sz="1600" dirty="0" smtClean="0">
                <a:solidFill>
                  <a:prstClr val="black"/>
                </a:solidFill>
              </a:rPr>
              <a:t>We have more than 4000 people in 14 different cities in China.</a:t>
            </a:r>
            <a:endParaRPr lang="en-US" altLang="zh-CN" sz="1600" dirty="0">
              <a:solidFill>
                <a:prstClr val="black"/>
              </a:solidFill>
            </a:endParaRPr>
          </a:p>
          <a:p>
            <a:endParaRPr kumimoji="1" lang="zh-CN" altLang="en-US" dirty="0">
              <a:solidFill>
                <a:prstClr val="black"/>
              </a:solidFill>
            </a:endParaRPr>
          </a:p>
        </p:txBody>
      </p:sp>
      <p:sp>
        <p:nvSpPr>
          <p:cNvPr id="33" name="Text Box 33"/>
          <p:cNvSpPr txBox="1">
            <a:spLocks noChangeArrowheads="1"/>
          </p:cNvSpPr>
          <p:nvPr/>
        </p:nvSpPr>
        <p:spPr bwMode="auto">
          <a:xfrm>
            <a:off x="8808818" y="1261449"/>
            <a:ext cx="3383182" cy="1685567"/>
          </a:xfrm>
          <a:prstGeom prst="rect">
            <a:avLst/>
          </a:prstGeom>
          <a:noFill/>
          <a:ln w="19050" cap="flat" cmpd="sng" algn="ctr">
            <a:noFill/>
            <a:prstDash val="solid"/>
          </a:ln>
          <a:effectLst/>
          <a:extLst/>
        </p:spPr>
        <p:txBody>
          <a:bodyPr wrap="square" lIns="107177" tIns="53583" rIns="107177" bIns="53583">
            <a:spAutoFit/>
          </a:bodyPr>
          <a:lstStyle>
            <a:defPPr>
              <a:defRPr lang="ja-JP"/>
            </a:defPPr>
            <a:lvl1pPr marL="0" algn="l" defTabSz="839876" rtl="0" eaLnBrk="1" latinLnBrk="0" hangingPunct="1">
              <a:defRPr kumimoji="1" sz="1653" kern="1200">
                <a:solidFill>
                  <a:schemeClr val="tx1"/>
                </a:solidFill>
                <a:latin typeface="+mn-lt"/>
                <a:ea typeface="+mn-ea"/>
                <a:cs typeface="+mn-cs"/>
              </a:defRPr>
            </a:lvl1pPr>
            <a:lvl2pPr marL="419938" algn="l" defTabSz="839876" rtl="0" eaLnBrk="1" latinLnBrk="0" hangingPunct="1">
              <a:defRPr kumimoji="1" sz="1653" kern="1200">
                <a:solidFill>
                  <a:schemeClr val="tx1"/>
                </a:solidFill>
                <a:latin typeface="+mn-lt"/>
                <a:ea typeface="+mn-ea"/>
                <a:cs typeface="+mn-cs"/>
              </a:defRPr>
            </a:lvl2pPr>
            <a:lvl3pPr marL="839876" algn="l" defTabSz="839876" rtl="0" eaLnBrk="1" latinLnBrk="0" hangingPunct="1">
              <a:defRPr kumimoji="1" sz="1653" kern="1200">
                <a:solidFill>
                  <a:schemeClr val="tx1"/>
                </a:solidFill>
                <a:latin typeface="+mn-lt"/>
                <a:ea typeface="+mn-ea"/>
                <a:cs typeface="+mn-cs"/>
              </a:defRPr>
            </a:lvl3pPr>
            <a:lvl4pPr marL="1259815" algn="l" defTabSz="839876" rtl="0" eaLnBrk="1" latinLnBrk="0" hangingPunct="1">
              <a:defRPr kumimoji="1" sz="1653" kern="1200">
                <a:solidFill>
                  <a:schemeClr val="tx1"/>
                </a:solidFill>
                <a:latin typeface="+mn-lt"/>
                <a:ea typeface="+mn-ea"/>
                <a:cs typeface="+mn-cs"/>
              </a:defRPr>
            </a:lvl4pPr>
            <a:lvl5pPr marL="1679753" algn="l" defTabSz="839876" rtl="0" eaLnBrk="1" latinLnBrk="0" hangingPunct="1">
              <a:defRPr kumimoji="1" sz="1653" kern="1200">
                <a:solidFill>
                  <a:schemeClr val="tx1"/>
                </a:solidFill>
                <a:latin typeface="+mn-lt"/>
                <a:ea typeface="+mn-ea"/>
                <a:cs typeface="+mn-cs"/>
              </a:defRPr>
            </a:lvl5pPr>
            <a:lvl6pPr marL="2099691" algn="l" defTabSz="839876" rtl="0" eaLnBrk="1" latinLnBrk="0" hangingPunct="1">
              <a:defRPr kumimoji="1" sz="1653" kern="1200">
                <a:solidFill>
                  <a:schemeClr val="tx1"/>
                </a:solidFill>
                <a:latin typeface="+mn-lt"/>
                <a:ea typeface="+mn-ea"/>
                <a:cs typeface="+mn-cs"/>
              </a:defRPr>
            </a:lvl6pPr>
            <a:lvl7pPr marL="2519629" algn="l" defTabSz="839876" rtl="0" eaLnBrk="1" latinLnBrk="0" hangingPunct="1">
              <a:defRPr kumimoji="1" sz="1653" kern="1200">
                <a:solidFill>
                  <a:schemeClr val="tx1"/>
                </a:solidFill>
                <a:latin typeface="+mn-lt"/>
                <a:ea typeface="+mn-ea"/>
                <a:cs typeface="+mn-cs"/>
              </a:defRPr>
            </a:lvl7pPr>
            <a:lvl8pPr marL="2939567" algn="l" defTabSz="839876" rtl="0" eaLnBrk="1" latinLnBrk="0" hangingPunct="1">
              <a:defRPr kumimoji="1" sz="1653" kern="1200">
                <a:solidFill>
                  <a:schemeClr val="tx1"/>
                </a:solidFill>
                <a:latin typeface="+mn-lt"/>
                <a:ea typeface="+mn-ea"/>
                <a:cs typeface="+mn-cs"/>
              </a:defRPr>
            </a:lvl8pPr>
            <a:lvl9pPr marL="3359506" algn="l" defTabSz="839876" rtl="0" eaLnBrk="1" latinLnBrk="0" hangingPunct="1">
              <a:defRPr kumimoji="1" sz="1653" kern="1200">
                <a:solidFill>
                  <a:schemeClr val="tx1"/>
                </a:solidFill>
                <a:latin typeface="+mn-lt"/>
                <a:ea typeface="+mn-ea"/>
                <a:cs typeface="+mn-cs"/>
              </a:defRPr>
            </a:lvl9pPr>
          </a:lstStyle>
          <a:p>
            <a:pPr defTabSz="1071767">
              <a:spcBef>
                <a:spcPts val="300"/>
              </a:spcBef>
              <a:spcAft>
                <a:spcPts val="300"/>
              </a:spcAft>
              <a:defRPr/>
            </a:pPr>
            <a:r>
              <a:rPr lang="en-US" altLang="ja-JP" sz="1050" b="1" kern="0" dirty="0" smtClean="0">
                <a:solidFill>
                  <a:prstClr val="white"/>
                </a:solidFill>
                <a:cs typeface="Calibri" panose="020F0502020204030204" pitchFamily="34" charset="0"/>
              </a:rPr>
              <a:t>Revenue</a:t>
            </a:r>
            <a:r>
              <a:rPr lang="en-US" altLang="ja-JP" sz="1050" b="1" kern="0" dirty="0">
                <a:solidFill>
                  <a:prstClr val="white"/>
                </a:solidFill>
                <a:cs typeface="Calibri" panose="020F0502020204030204" pitchFamily="34" charset="0"/>
              </a:rPr>
              <a:t>*: </a:t>
            </a:r>
            <a:r>
              <a:rPr kumimoji="0" lang="en-US" altLang="ja-JP" sz="1050" kern="0" dirty="0" smtClean="0">
                <a:solidFill>
                  <a:prstClr val="white"/>
                </a:solidFill>
                <a:cs typeface="Calibri" panose="020F0502020204030204" pitchFamily="34" charset="0"/>
              </a:rPr>
              <a:t>USD 175 </a:t>
            </a:r>
            <a:r>
              <a:rPr kumimoji="0" lang="en-US" altLang="ja-JP" sz="1050" kern="0" dirty="0">
                <a:solidFill>
                  <a:prstClr val="white"/>
                </a:solidFill>
                <a:cs typeface="Calibri" panose="020F0502020204030204" pitchFamily="34" charset="0"/>
              </a:rPr>
              <a:t>billion </a:t>
            </a:r>
          </a:p>
          <a:p>
            <a:pPr defTabSz="1071767">
              <a:spcBef>
                <a:spcPts val="300"/>
              </a:spcBef>
              <a:spcAft>
                <a:spcPts val="300"/>
              </a:spcAft>
              <a:defRPr/>
            </a:pPr>
            <a:r>
              <a:rPr kumimoji="0" lang="en-US" altLang="ja-JP" sz="1050" b="1" kern="0" dirty="0">
                <a:solidFill>
                  <a:prstClr val="white"/>
                </a:solidFill>
                <a:cs typeface="Calibri" panose="020F0502020204030204" pitchFamily="34" charset="0"/>
              </a:rPr>
              <a:t>Operating Income**: </a:t>
            </a:r>
            <a:r>
              <a:rPr kumimoji="0" lang="en-US" altLang="ja-JP" sz="1050" kern="0" dirty="0">
                <a:solidFill>
                  <a:prstClr val="white"/>
                </a:solidFill>
                <a:cs typeface="Calibri" panose="020F0502020204030204" pitchFamily="34" charset="0"/>
              </a:rPr>
              <a:t>USD </a:t>
            </a:r>
            <a:r>
              <a:rPr kumimoji="0" lang="en-US" altLang="ja-JP" sz="1050" kern="0" dirty="0" smtClean="0">
                <a:solidFill>
                  <a:prstClr val="white"/>
                </a:solidFill>
                <a:cs typeface="Calibri" panose="020F0502020204030204" pitchFamily="34" charset="0"/>
              </a:rPr>
              <a:t>15 </a:t>
            </a:r>
            <a:r>
              <a:rPr kumimoji="0" lang="en-US" altLang="ja-JP" sz="1050" kern="0" dirty="0">
                <a:solidFill>
                  <a:prstClr val="white"/>
                </a:solidFill>
                <a:cs typeface="Calibri" panose="020F0502020204030204" pitchFamily="34" charset="0"/>
              </a:rPr>
              <a:t>billion</a:t>
            </a:r>
          </a:p>
          <a:p>
            <a:pPr defTabSz="1071767">
              <a:spcBef>
                <a:spcPts val="300"/>
              </a:spcBef>
              <a:spcAft>
                <a:spcPts val="300"/>
              </a:spcAft>
              <a:defRPr/>
            </a:pPr>
            <a:r>
              <a:rPr kumimoji="0" lang="en-US" altLang="ja-JP" sz="1050" b="1" kern="0" dirty="0">
                <a:solidFill>
                  <a:prstClr val="white"/>
                </a:solidFill>
                <a:cs typeface="Calibri" panose="020F0502020204030204" pitchFamily="34" charset="0"/>
              </a:rPr>
              <a:t>Global Presence: </a:t>
            </a:r>
            <a:r>
              <a:rPr kumimoji="0" lang="en-US" altLang="ja-JP" sz="1050" kern="0" dirty="0">
                <a:solidFill>
                  <a:prstClr val="white"/>
                </a:solidFill>
                <a:cs typeface="Calibri" panose="020F0502020204030204" pitchFamily="34" charset="0"/>
              </a:rPr>
              <a:t>89 countries &amp; regions</a:t>
            </a:r>
          </a:p>
          <a:p>
            <a:pPr defTabSz="1071767">
              <a:spcBef>
                <a:spcPts val="300"/>
              </a:spcBef>
              <a:spcAft>
                <a:spcPts val="300"/>
              </a:spcAft>
              <a:defRPr/>
            </a:pPr>
            <a:r>
              <a:rPr kumimoji="0" lang="en-US" altLang="ja-JP" sz="1050" b="1" kern="0" dirty="0">
                <a:solidFill>
                  <a:prstClr val="white"/>
                </a:solidFill>
                <a:cs typeface="Calibri" panose="020F0502020204030204" pitchFamily="34" charset="0"/>
              </a:rPr>
              <a:t>Employees: </a:t>
            </a:r>
            <a:r>
              <a:rPr kumimoji="0" lang="en-US" altLang="ja-JP" sz="1050" kern="0" dirty="0">
                <a:solidFill>
                  <a:prstClr val="white"/>
                </a:solidFill>
                <a:cs typeface="Calibri" panose="020F0502020204030204" pitchFamily="34" charset="0"/>
              </a:rPr>
              <a:t>283,000 worldwide</a:t>
            </a:r>
          </a:p>
          <a:p>
            <a:pPr defTabSz="1071767">
              <a:spcBef>
                <a:spcPts val="300"/>
              </a:spcBef>
              <a:spcAft>
                <a:spcPts val="300"/>
              </a:spcAft>
              <a:defRPr/>
            </a:pPr>
            <a:r>
              <a:rPr kumimoji="0" lang="en-US" altLang="ja-JP" sz="1050" b="1" kern="0" dirty="0">
                <a:solidFill>
                  <a:prstClr val="white"/>
                </a:solidFill>
                <a:cs typeface="Calibri" panose="020F0502020204030204" pitchFamily="34" charset="0"/>
              </a:rPr>
              <a:t>Network Coverage: </a:t>
            </a:r>
            <a:r>
              <a:rPr lang="en-US" altLang="zh-CN" sz="1050" dirty="0">
                <a:solidFill>
                  <a:prstClr val="white"/>
                </a:solidFill>
              </a:rPr>
              <a:t>190+ countries &amp; regions</a:t>
            </a:r>
            <a:endParaRPr lang="en-US" sz="1050" dirty="0">
              <a:solidFill>
                <a:prstClr val="white"/>
              </a:solidFill>
            </a:endParaRPr>
          </a:p>
          <a:p>
            <a:pPr defTabSz="1071767">
              <a:spcBef>
                <a:spcPts val="300"/>
              </a:spcBef>
              <a:spcAft>
                <a:spcPts val="300"/>
              </a:spcAft>
              <a:defRPr/>
            </a:pPr>
            <a:r>
              <a:rPr kumimoji="0" lang="en-US" altLang="ja-JP" sz="1050" b="1" kern="0" dirty="0">
                <a:solidFill>
                  <a:prstClr val="white"/>
                </a:solidFill>
                <a:cs typeface="Calibri" panose="020F0502020204030204" pitchFamily="34" charset="0"/>
              </a:rPr>
              <a:t>Subsidiary Companies: </a:t>
            </a:r>
            <a:r>
              <a:rPr kumimoji="0" lang="en-US" altLang="ja-JP" sz="1050" kern="0" dirty="0" smtClean="0">
                <a:solidFill>
                  <a:prstClr val="white"/>
                </a:solidFill>
                <a:cs typeface="Calibri" panose="020F0502020204030204" pitchFamily="34" charset="0"/>
              </a:rPr>
              <a:t>922 worldwide</a:t>
            </a:r>
          </a:p>
          <a:p>
            <a:pPr marL="1149350" defTabSz="1071767">
              <a:spcBef>
                <a:spcPts val="600"/>
              </a:spcBef>
              <a:spcAft>
                <a:spcPts val="200"/>
              </a:spcAft>
              <a:defRPr/>
            </a:pPr>
            <a:r>
              <a:rPr lang="zh-CN" altLang="en-US" sz="700" i="1" kern="0" dirty="0" smtClean="0">
                <a:solidFill>
                  <a:prstClr val="white"/>
                </a:solidFill>
                <a:cs typeface="Calibri" panose="020F0502020204030204" pitchFamily="34" charset="0"/>
              </a:rPr>
              <a:t>                                       </a:t>
            </a:r>
            <a:r>
              <a:rPr lang="en-US" altLang="ja-JP" sz="700" i="1" kern="0" dirty="0" smtClean="0">
                <a:solidFill>
                  <a:prstClr val="white"/>
                </a:solidFill>
                <a:cs typeface="Calibri" panose="020F0502020204030204" pitchFamily="34" charset="0"/>
              </a:rPr>
              <a:t>Data </a:t>
            </a:r>
            <a:r>
              <a:rPr lang="en-US" altLang="ja-JP" sz="700" i="1" kern="0" dirty="0">
                <a:solidFill>
                  <a:prstClr val="white"/>
                </a:solidFill>
                <a:cs typeface="Calibri" panose="020F0502020204030204" pitchFamily="34" charset="0"/>
              </a:rPr>
              <a:t>as of March 31, </a:t>
            </a:r>
            <a:r>
              <a:rPr lang="en-US" altLang="ja-JP" sz="700" i="1" kern="0" dirty="0" smtClean="0">
                <a:solidFill>
                  <a:prstClr val="white"/>
                </a:solidFill>
                <a:cs typeface="Calibri" panose="020F0502020204030204" pitchFamily="34" charset="0"/>
              </a:rPr>
              <a:t>2018</a:t>
            </a:r>
            <a:endParaRPr lang="en-US" altLang="ja-JP" sz="700" i="1" kern="0" dirty="0">
              <a:solidFill>
                <a:prstClr val="white"/>
              </a:solidFill>
              <a:cs typeface="Calibri" panose="020F0502020204030204" pitchFamily="34" charset="0"/>
            </a:endParaRPr>
          </a:p>
        </p:txBody>
      </p:sp>
      <p:pic>
        <p:nvPicPr>
          <p:cNvPr id="34" name="图片 33"/>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9651275" y="272375"/>
            <a:ext cx="1416486" cy="509369"/>
          </a:xfrm>
          <a:prstGeom prst="rect">
            <a:avLst/>
          </a:prstGeom>
        </p:spPr>
      </p:pic>
      <p:sp>
        <p:nvSpPr>
          <p:cNvPr id="35" name="矩形 34"/>
          <p:cNvSpPr/>
          <p:nvPr/>
        </p:nvSpPr>
        <p:spPr>
          <a:xfrm>
            <a:off x="9555423" y="847966"/>
            <a:ext cx="1776448" cy="307777"/>
          </a:xfrm>
          <a:prstGeom prst="rect">
            <a:avLst/>
          </a:prstGeom>
        </p:spPr>
        <p:txBody>
          <a:bodyPr wrap="none">
            <a:spAutoFit/>
          </a:bodyPr>
          <a:lstStyle/>
          <a:p>
            <a:pPr algn="ctr">
              <a:spcBef>
                <a:spcPct val="50000"/>
              </a:spcBef>
              <a:defRPr/>
            </a:pPr>
            <a:r>
              <a:rPr lang="en-US" altLang="ja-JP" sz="1400" dirty="0">
                <a:solidFill>
                  <a:prstClr val="white"/>
                </a:solidFill>
                <a:cs typeface="Calibri" panose="020F0502020204030204" pitchFamily="34" charset="0"/>
              </a:rPr>
              <a:t>(Holding Company) </a:t>
            </a:r>
          </a:p>
        </p:txBody>
      </p:sp>
      <p:sp>
        <p:nvSpPr>
          <p:cNvPr id="36" name="矩形 35"/>
          <p:cNvSpPr/>
          <p:nvPr/>
        </p:nvSpPr>
        <p:spPr>
          <a:xfrm>
            <a:off x="8823007" y="5603627"/>
            <a:ext cx="3128155" cy="592470"/>
          </a:xfrm>
          <a:prstGeom prst="rect">
            <a:avLst/>
          </a:prstGeom>
        </p:spPr>
        <p:txBody>
          <a:bodyPr wrap="square">
            <a:spAutoFit/>
          </a:bodyPr>
          <a:lstStyle/>
          <a:p>
            <a:pPr>
              <a:lnSpc>
                <a:spcPts val="1260"/>
              </a:lnSpc>
            </a:pPr>
            <a:r>
              <a:rPr lang="en-US" altLang="zh-CN" sz="1050" dirty="0">
                <a:solidFill>
                  <a:prstClr val="white"/>
                </a:solidFill>
              </a:rPr>
              <a:t>Note: *Revenue of JPY 11,799.6 billion and Operating Income of JPY 1642.8 billion converted to USD by NTT Group</a:t>
            </a:r>
          </a:p>
        </p:txBody>
      </p:sp>
      <p:pic>
        <p:nvPicPr>
          <p:cNvPr id="40" name="图片 39"/>
          <p:cNvPicPr>
            <a:picLocks noChangeAspect="1"/>
          </p:cNvPicPr>
          <p:nvPr/>
        </p:nvPicPr>
        <p:blipFill>
          <a:blip r:embed="rId6"/>
          <a:stretch>
            <a:fillRect/>
          </a:stretch>
        </p:blipFill>
        <p:spPr>
          <a:xfrm>
            <a:off x="8879569" y="3040678"/>
            <a:ext cx="3156436" cy="2462587"/>
          </a:xfrm>
          <a:prstGeom prst="rect">
            <a:avLst/>
          </a:prstGeom>
        </p:spPr>
      </p:pic>
      <p:pic>
        <p:nvPicPr>
          <p:cNvPr id="41" name="图片 40"/>
          <p:cNvPicPr>
            <a:picLocks noChangeAspect="1"/>
          </p:cNvPicPr>
          <p:nvPr/>
        </p:nvPicPr>
        <p:blipFill>
          <a:blip r:embed="rId7"/>
          <a:stretch>
            <a:fillRect/>
          </a:stretch>
        </p:blipFill>
        <p:spPr>
          <a:xfrm>
            <a:off x="1263133" y="2200284"/>
            <a:ext cx="6143507" cy="4143375"/>
          </a:xfrm>
          <a:prstGeom prst="rect">
            <a:avLst/>
          </a:prstGeom>
        </p:spPr>
      </p:pic>
      <p:sp>
        <p:nvSpPr>
          <p:cNvPr id="42" name="矩形 41"/>
          <p:cNvSpPr/>
          <p:nvPr/>
        </p:nvSpPr>
        <p:spPr>
          <a:xfrm>
            <a:off x="303842" y="2545080"/>
            <a:ext cx="1117240" cy="363998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prstClr val="black"/>
              </a:solidFill>
            </a:endParaRPr>
          </a:p>
        </p:txBody>
      </p:sp>
      <p:sp>
        <p:nvSpPr>
          <p:cNvPr id="43" name="矩形 42"/>
          <p:cNvSpPr/>
          <p:nvPr/>
        </p:nvSpPr>
        <p:spPr>
          <a:xfrm>
            <a:off x="7401291" y="2500437"/>
            <a:ext cx="922682" cy="363998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prstClr val="black"/>
              </a:solidFill>
            </a:endParaRPr>
          </a:p>
        </p:txBody>
      </p:sp>
      <p:grpSp>
        <p:nvGrpSpPr>
          <p:cNvPr id="21" name="组 20"/>
          <p:cNvGrpSpPr/>
          <p:nvPr/>
        </p:nvGrpSpPr>
        <p:grpSpPr>
          <a:xfrm>
            <a:off x="8976589" y="6459634"/>
            <a:ext cx="3099148" cy="261610"/>
            <a:chOff x="8759772" y="6459634"/>
            <a:chExt cx="3099148" cy="261610"/>
          </a:xfrm>
          <a:effectLst>
            <a:reflection endPos="65000" dist="50800" dir="5400000" sy="-100000" algn="bl" rotWithShape="0"/>
          </a:effectLst>
        </p:grpSpPr>
        <p:sp>
          <p:nvSpPr>
            <p:cNvPr id="22" name="文本框 21"/>
            <p:cNvSpPr txBox="1"/>
            <p:nvPr/>
          </p:nvSpPr>
          <p:spPr>
            <a:xfrm>
              <a:off x="9812729" y="6459634"/>
              <a:ext cx="2046191" cy="261610"/>
            </a:xfrm>
            <a:prstGeom prst="rect">
              <a:avLst/>
            </a:prstGeom>
            <a:noFill/>
            <a:effectLst/>
          </p:spPr>
          <p:txBody>
            <a:bodyPr wrap="square" rtlCol="0">
              <a:spAutoFit/>
            </a:bodyPr>
            <a:lstStyle/>
            <a:p>
              <a:r>
                <a:rPr kumimoji="1" lang="de-DE" altLang="zh-CN" sz="1100" dirty="0" smtClean="0">
                  <a:solidFill>
                    <a:prstClr val="white">
                      <a:alpha val="50000"/>
                    </a:prstClr>
                  </a:solidFill>
                </a:rPr>
                <a:t>©</a:t>
              </a:r>
              <a:r>
                <a:rPr kumimoji="1" lang="en-US" altLang="zh-CN" sz="1100" dirty="0" smtClean="0">
                  <a:solidFill>
                    <a:prstClr val="white">
                      <a:alpha val="50000"/>
                    </a:prstClr>
                  </a:solidFill>
                </a:rPr>
                <a:t>2019</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NTT</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DATA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China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Co.Ltd.</a:t>
              </a:r>
              <a:endParaRPr kumimoji="1" lang="de-DE" altLang="zh-CN" sz="1100" dirty="0">
                <a:solidFill>
                  <a:prstClr val="white">
                    <a:alpha val="50000"/>
                  </a:prstClr>
                </a:solidFill>
              </a:endParaRPr>
            </a:p>
          </p:txBody>
        </p:sp>
        <p:pic>
          <p:nvPicPr>
            <p:cNvPr id="23" name="图片 22"/>
            <p:cNvPicPr>
              <a:picLocks noChangeAspect="1"/>
            </p:cNvPicPr>
            <p:nvPr/>
          </p:nvPicPr>
          <p:blipFill>
            <a:blip r:embed="rId8" cstate="print">
              <a:alphaModFix amt="50000"/>
              <a:extLst>
                <a:ext uri="{28A0092B-C50C-407E-A947-70E740481C1C}">
                  <a14:useLocalDpi xmlns:a14="http://schemas.microsoft.com/office/drawing/2010/main" val="0"/>
                </a:ext>
              </a:extLst>
            </a:blip>
            <a:stretch>
              <a:fillRect/>
            </a:stretch>
          </p:blipFill>
          <p:spPr>
            <a:xfrm>
              <a:off x="8759772" y="6512064"/>
              <a:ext cx="1052958" cy="154305"/>
            </a:xfrm>
            <a:prstGeom prst="rect">
              <a:avLst/>
            </a:prstGeom>
          </p:spPr>
        </p:pic>
      </p:grpSp>
    </p:spTree>
    <p:extLst>
      <p:ext uri="{BB962C8B-B14F-4D97-AF65-F5344CB8AC3E}">
        <p14:creationId xmlns:p14="http://schemas.microsoft.com/office/powerpoint/2010/main" val="1801271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p:cNvSpPr/>
          <p:nvPr/>
        </p:nvSpPr>
        <p:spPr>
          <a:xfrm>
            <a:off x="759178" y="153756"/>
            <a:ext cx="5717399"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Service Operation- Knowledge Management</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110" name="矩形 109"/>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1" name="矩形 110"/>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3" name="文本框 112"/>
          <p:cNvSpPr txBox="1"/>
          <p:nvPr/>
        </p:nvSpPr>
        <p:spPr>
          <a:xfrm>
            <a:off x="748027" y="542266"/>
            <a:ext cx="3634328" cy="261610"/>
          </a:xfrm>
          <a:prstGeom prst="rect">
            <a:avLst/>
          </a:prstGeom>
          <a:noFill/>
        </p:spPr>
        <p:txBody>
          <a:bodyPr wrap="none" rtlCol="0">
            <a:spAutoFit/>
          </a:bodyPr>
          <a:lstStyle/>
          <a:p>
            <a:r>
              <a:rPr kumimoji="1" lang="de-DE" altLang="zh-CN" sz="1100" dirty="0" smtClean="0">
                <a:solidFill>
                  <a:prstClr val="white">
                    <a:lumMod val="50000"/>
                  </a:prstClr>
                </a:solidFill>
              </a:rPr>
              <a:t>A predefined knowledge transfer process for a virtuous cycle</a:t>
            </a:r>
            <a:endParaRPr kumimoji="1" lang="de-DE" altLang="zh-CN" sz="1100" dirty="0">
              <a:solidFill>
                <a:prstClr val="white">
                  <a:lumMod val="50000"/>
                </a:prstClr>
              </a:solidFill>
            </a:endParaRPr>
          </a:p>
        </p:txBody>
      </p:sp>
      <p:grpSp>
        <p:nvGrpSpPr>
          <p:cNvPr id="6" name="组 55"/>
          <p:cNvGrpSpPr/>
          <p:nvPr/>
        </p:nvGrpSpPr>
        <p:grpSpPr>
          <a:xfrm>
            <a:off x="9059092" y="6459634"/>
            <a:ext cx="3063779" cy="261610"/>
            <a:chOff x="9059092" y="6459634"/>
            <a:chExt cx="3063779" cy="261610"/>
          </a:xfrm>
        </p:grpSpPr>
        <p:pic>
          <p:nvPicPr>
            <p:cNvPr id="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8" name="文本框 57"/>
            <p:cNvSpPr txBox="1"/>
            <p:nvPr/>
          </p:nvSpPr>
          <p:spPr>
            <a:xfrm>
              <a:off x="10104961" y="6459634"/>
              <a:ext cx="2017910" cy="261610"/>
            </a:xfrm>
            <a:prstGeom prst="rect">
              <a:avLst/>
            </a:prstGeom>
            <a:noFill/>
          </p:spPr>
          <p:txBody>
            <a:bodyPr wrap="squar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
        <p:nvSpPr>
          <p:cNvPr id="30" name="Pentagon 63"/>
          <p:cNvSpPr/>
          <p:nvPr/>
        </p:nvSpPr>
        <p:spPr>
          <a:xfrm>
            <a:off x="2365830" y="1495296"/>
            <a:ext cx="1876292" cy="333088"/>
          </a:xfrm>
          <a:prstGeom prst="homePlate">
            <a:avLst>
              <a:gd name="adj" fmla="val 23818"/>
            </a:avLst>
          </a:prstGeom>
          <a:solidFill>
            <a:schemeClr val="accent1"/>
          </a:solidFill>
          <a:ln w="6350" cap="flat" cmpd="sng" algn="ctr">
            <a:noFill/>
            <a:prstDash val="solid"/>
            <a:miter lim="800000"/>
          </a:ln>
          <a:effectLst/>
        </p:spPr>
        <p:txBody>
          <a:bodyPr lIns="121615" tIns="60808" rIns="121615" bIns="60808" rtlCol="0" anchor="ctr"/>
          <a:lstStyle/>
          <a:p>
            <a:pPr>
              <a:defRPr/>
            </a:pPr>
            <a:r>
              <a:rPr lang="en-US" kern="0" dirty="0" smtClean="0">
                <a:solidFill>
                  <a:srgbClr val="FFFFFF"/>
                </a:solidFill>
              </a:rPr>
              <a:t>…</a:t>
            </a:r>
            <a:endParaRPr lang="en-US" sz="1400" kern="0" dirty="0">
              <a:solidFill>
                <a:srgbClr val="FFFFFF"/>
              </a:solidFill>
            </a:endParaRPr>
          </a:p>
        </p:txBody>
      </p:sp>
      <p:sp>
        <p:nvSpPr>
          <p:cNvPr id="32" name="Circular Arrow 96"/>
          <p:cNvSpPr/>
          <p:nvPr/>
        </p:nvSpPr>
        <p:spPr>
          <a:xfrm rot="9450544">
            <a:off x="2716194" y="1606632"/>
            <a:ext cx="3699002" cy="3666337"/>
          </a:xfrm>
          <a:prstGeom prst="circularArrow">
            <a:avLst>
              <a:gd name="adj1" fmla="val 10264"/>
              <a:gd name="adj2" fmla="val 282145"/>
              <a:gd name="adj3" fmla="val 2175051"/>
              <a:gd name="adj4" fmla="val 15181048"/>
              <a:gd name="adj5" fmla="val 5132"/>
            </a:avLst>
          </a:prstGeom>
          <a:solidFill>
            <a:schemeClr val="accent1"/>
          </a:solidFill>
          <a:ln w="6350" cap="flat" cmpd="sng" algn="ctr">
            <a:noFill/>
            <a:prstDash val="solid"/>
            <a:miter lim="800000"/>
          </a:ln>
          <a:effectLst/>
        </p:spPr>
        <p:txBody>
          <a:bodyPr lIns="121615" tIns="60808" rIns="121615" bIns="60808" rtlCol="0" anchor="ctr"/>
          <a:lstStyle/>
          <a:p>
            <a:pPr algn="ctr">
              <a:defRPr/>
            </a:pPr>
            <a:endParaRPr lang="en-US" sz="1600" kern="0" dirty="0">
              <a:solidFill>
                <a:srgbClr val="FFFFFF"/>
              </a:solidFill>
            </a:endParaRPr>
          </a:p>
        </p:txBody>
      </p:sp>
      <p:sp>
        <p:nvSpPr>
          <p:cNvPr id="33" name="Circular Arrow 96"/>
          <p:cNvSpPr/>
          <p:nvPr/>
        </p:nvSpPr>
        <p:spPr>
          <a:xfrm>
            <a:off x="2701357" y="1595564"/>
            <a:ext cx="3788574" cy="3636943"/>
          </a:xfrm>
          <a:prstGeom prst="circularArrow">
            <a:avLst>
              <a:gd name="adj1" fmla="val 10264"/>
              <a:gd name="adj2" fmla="val 282145"/>
              <a:gd name="adj3" fmla="val 2175051"/>
              <a:gd name="adj4" fmla="val 18828240"/>
              <a:gd name="adj5" fmla="val 5132"/>
            </a:avLst>
          </a:prstGeom>
          <a:solidFill>
            <a:schemeClr val="accent5">
              <a:lumMod val="75000"/>
            </a:schemeClr>
          </a:solidFill>
          <a:ln w="6350" cap="flat" cmpd="sng" algn="ctr">
            <a:noFill/>
            <a:prstDash val="solid"/>
            <a:miter lim="800000"/>
          </a:ln>
          <a:effectLst/>
        </p:spPr>
        <p:txBody>
          <a:bodyPr lIns="121615" tIns="60808" rIns="121615" bIns="60808" rtlCol="0" anchor="ctr"/>
          <a:lstStyle/>
          <a:p>
            <a:pPr algn="ctr">
              <a:defRPr/>
            </a:pPr>
            <a:endParaRPr lang="en-US" sz="1600" kern="0" dirty="0">
              <a:solidFill>
                <a:srgbClr val="FFFFFF"/>
              </a:solidFill>
            </a:endParaRPr>
          </a:p>
        </p:txBody>
      </p:sp>
      <p:sp>
        <p:nvSpPr>
          <p:cNvPr id="34" name="Circular Arrow 96"/>
          <p:cNvSpPr/>
          <p:nvPr/>
        </p:nvSpPr>
        <p:spPr>
          <a:xfrm rot="13323017">
            <a:off x="2727362" y="1391745"/>
            <a:ext cx="3606896" cy="3870283"/>
          </a:xfrm>
          <a:prstGeom prst="circularArrow">
            <a:avLst>
              <a:gd name="adj1" fmla="val 10264"/>
              <a:gd name="adj2" fmla="val 282145"/>
              <a:gd name="adj3" fmla="val 2175051"/>
              <a:gd name="adj4" fmla="val 20735675"/>
              <a:gd name="adj5" fmla="val 5132"/>
            </a:avLst>
          </a:prstGeom>
          <a:solidFill>
            <a:schemeClr val="accent5">
              <a:lumMod val="60000"/>
              <a:lumOff val="40000"/>
            </a:schemeClr>
          </a:solidFill>
          <a:ln w="6350" cap="flat" cmpd="sng" algn="ctr">
            <a:noFill/>
            <a:prstDash val="solid"/>
            <a:miter lim="800000"/>
          </a:ln>
          <a:effectLst/>
        </p:spPr>
        <p:txBody>
          <a:bodyPr lIns="121615" tIns="60808" rIns="121615" bIns="60808" rtlCol="0" anchor="ctr"/>
          <a:lstStyle/>
          <a:p>
            <a:pPr algn="ctr">
              <a:defRPr/>
            </a:pPr>
            <a:endParaRPr lang="en-US" sz="1600" kern="0" dirty="0">
              <a:solidFill>
                <a:srgbClr val="FFFFFF"/>
              </a:solidFill>
            </a:endParaRPr>
          </a:p>
        </p:txBody>
      </p:sp>
      <p:sp>
        <p:nvSpPr>
          <p:cNvPr id="35" name="Circular Arrow 96"/>
          <p:cNvSpPr/>
          <p:nvPr/>
        </p:nvSpPr>
        <p:spPr>
          <a:xfrm rot="16418126">
            <a:off x="2620083" y="1430336"/>
            <a:ext cx="3660110" cy="3773825"/>
          </a:xfrm>
          <a:prstGeom prst="circularArrow">
            <a:avLst>
              <a:gd name="adj1" fmla="val 10264"/>
              <a:gd name="adj2" fmla="val 282145"/>
              <a:gd name="adj3" fmla="val 2175051"/>
              <a:gd name="adj4" fmla="val 186217"/>
              <a:gd name="adj5" fmla="val 5132"/>
            </a:avLst>
          </a:prstGeom>
          <a:solidFill>
            <a:srgbClr val="4EA8E1"/>
          </a:solidFill>
          <a:ln w="6350" cap="flat" cmpd="sng" algn="ctr">
            <a:noFill/>
            <a:prstDash val="solid"/>
            <a:miter lim="800000"/>
          </a:ln>
          <a:effectLst/>
        </p:spPr>
        <p:txBody>
          <a:bodyPr lIns="121615" tIns="60808" rIns="121615" bIns="60808" rtlCol="0" anchor="ctr"/>
          <a:lstStyle/>
          <a:p>
            <a:pPr algn="ctr">
              <a:defRPr/>
            </a:pPr>
            <a:endParaRPr lang="en-US" sz="1600" kern="0" dirty="0">
              <a:solidFill>
                <a:srgbClr val="FFFFFF"/>
              </a:solidFill>
            </a:endParaRPr>
          </a:p>
        </p:txBody>
      </p:sp>
      <p:sp>
        <p:nvSpPr>
          <p:cNvPr id="42" name="椭圆 110"/>
          <p:cNvSpPr/>
          <p:nvPr/>
        </p:nvSpPr>
        <p:spPr>
          <a:xfrm>
            <a:off x="3761107" y="2673681"/>
            <a:ext cx="1615298" cy="149889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1600" b="1" kern="0" dirty="0" smtClean="0">
                <a:solidFill>
                  <a:prstClr val="white"/>
                </a:solidFill>
              </a:rPr>
              <a:t>Knowledge</a:t>
            </a:r>
          </a:p>
          <a:p>
            <a:pPr algn="ctr">
              <a:defRPr/>
            </a:pPr>
            <a:r>
              <a:rPr lang="en-US" altLang="zh-CN" sz="1600" b="1" kern="0" dirty="0" smtClean="0">
                <a:solidFill>
                  <a:prstClr val="white"/>
                </a:solidFill>
              </a:rPr>
              <a:t>Transfer Process</a:t>
            </a:r>
            <a:endParaRPr lang="en-US" altLang="zh-CN" sz="1600" b="1" kern="0" dirty="0">
              <a:solidFill>
                <a:prstClr val="white"/>
              </a:solidFill>
            </a:endParaRPr>
          </a:p>
        </p:txBody>
      </p:sp>
      <p:sp>
        <p:nvSpPr>
          <p:cNvPr id="43" name="Text Box 1"/>
          <p:cNvSpPr txBox="1"/>
          <p:nvPr/>
        </p:nvSpPr>
        <p:spPr>
          <a:xfrm rot="1432017">
            <a:off x="2929846" y="3068766"/>
            <a:ext cx="2609725" cy="1960804"/>
          </a:xfrm>
          <a:prstGeom prst="rect">
            <a:avLst/>
          </a:prstGeom>
          <a:noFill/>
          <a:ln>
            <a:noFill/>
          </a:ln>
          <a:effectLst/>
        </p:spPr>
        <p:txBody>
          <a:bodyPr rot="0" spcFirstLastPara="1" vert="horz" wrap="none" lIns="121615" tIns="60808" rIns="121615" bIns="60808" numCol="1" spcCol="0" rtlCol="0" fromWordArt="0" anchor="t" anchorCtr="0" forceAA="0" compatLnSpc="1">
            <a:prstTxWarp prst="textArchDown">
              <a:avLst>
                <a:gd name="adj" fmla="val 832579"/>
              </a:avLst>
            </a:prstTxWarp>
            <a:spAutoFit/>
          </a:bodyPr>
          <a:lstStyle/>
          <a:p>
            <a:pPr algn="ctr">
              <a:defRPr/>
            </a:pPr>
            <a:r>
              <a:rPr lang="en-US" sz="1600" b="1" kern="0" dirty="0" smtClean="0">
                <a:solidFill>
                  <a:prstClr val="white"/>
                </a:solidFill>
                <a:ea typeface="Calibri" charset="0"/>
                <a:cs typeface="Times New Roman" charset="0"/>
              </a:rPr>
              <a:t>Service Operation</a:t>
            </a:r>
            <a:endParaRPr lang="en-US" sz="1600" b="1" kern="0" dirty="0">
              <a:solidFill>
                <a:prstClr val="white"/>
              </a:solidFill>
              <a:ea typeface="Calibri" charset="0"/>
              <a:cs typeface="Times New Roman" charset="0"/>
            </a:endParaRPr>
          </a:p>
        </p:txBody>
      </p:sp>
      <p:sp>
        <p:nvSpPr>
          <p:cNvPr id="44" name="Text Box 1"/>
          <p:cNvSpPr txBox="1"/>
          <p:nvPr/>
        </p:nvSpPr>
        <p:spPr>
          <a:xfrm rot="19237800">
            <a:off x="3040924" y="1949873"/>
            <a:ext cx="1314877" cy="244805"/>
          </a:xfrm>
          <a:prstGeom prst="rect">
            <a:avLst/>
          </a:prstGeom>
          <a:noFill/>
          <a:ln>
            <a:noFill/>
          </a:ln>
          <a:effectLst/>
        </p:spPr>
        <p:txBody>
          <a:bodyPr rot="0" spcFirstLastPara="1" vert="horz" wrap="none" lIns="121615" tIns="60808" rIns="121615" bIns="60808" numCol="1" spcCol="0" rtlCol="0" fromWordArt="0" anchor="t" anchorCtr="0" forceAA="0" compatLnSpc="1">
            <a:prstTxWarp prst="textArchUp">
              <a:avLst>
                <a:gd name="adj" fmla="val 12939363"/>
              </a:avLst>
            </a:prstTxWarp>
            <a:spAutoFit/>
          </a:bodyPr>
          <a:lstStyle/>
          <a:p>
            <a:pPr algn="ctr">
              <a:defRPr/>
            </a:pPr>
            <a:r>
              <a:rPr lang="en-US" sz="1600" b="1" kern="0" dirty="0" smtClean="0">
                <a:solidFill>
                  <a:srgbClr val="FFFFFF"/>
                </a:solidFill>
                <a:ea typeface="Calibri" charset="0"/>
                <a:cs typeface="Times New Roman" charset="0"/>
              </a:rPr>
              <a:t>Development</a:t>
            </a:r>
            <a:endParaRPr lang="en-US" sz="1600" b="1" kern="0" dirty="0">
              <a:solidFill>
                <a:srgbClr val="FFFFFF"/>
              </a:solidFill>
              <a:ea typeface="Calibri" charset="0"/>
              <a:cs typeface="Times New Roman" charset="0"/>
            </a:endParaRPr>
          </a:p>
        </p:txBody>
      </p:sp>
      <p:sp>
        <p:nvSpPr>
          <p:cNvPr id="46" name="Text Box 1"/>
          <p:cNvSpPr txBox="1"/>
          <p:nvPr/>
        </p:nvSpPr>
        <p:spPr>
          <a:xfrm rot="3697403">
            <a:off x="2680229" y="3304593"/>
            <a:ext cx="1195849" cy="610133"/>
          </a:xfrm>
          <a:prstGeom prst="rect">
            <a:avLst/>
          </a:prstGeom>
          <a:noFill/>
          <a:ln>
            <a:noFill/>
          </a:ln>
          <a:effectLst/>
        </p:spPr>
        <p:txBody>
          <a:bodyPr rot="0" spcFirstLastPara="1" vert="horz" wrap="none" lIns="121615" tIns="60808" rIns="121615" bIns="60808" numCol="1" spcCol="0" rtlCol="0" fromWordArt="0" anchor="t" anchorCtr="0" forceAA="0" compatLnSpc="1">
            <a:prstTxWarp prst="textArchUp">
              <a:avLst>
                <a:gd name="adj" fmla="val 5909829"/>
              </a:avLst>
            </a:prstTxWarp>
            <a:spAutoFit/>
          </a:bodyPr>
          <a:lstStyle/>
          <a:p>
            <a:pPr algn="ctr">
              <a:defRPr/>
            </a:pPr>
            <a:r>
              <a:rPr lang="en-US" sz="1400" kern="0" dirty="0">
                <a:solidFill>
                  <a:prstClr val="white"/>
                </a:solidFill>
                <a:ea typeface="Calibri" charset="0"/>
                <a:cs typeface="Times New Roman" charset="0"/>
              </a:rPr>
              <a:t>Testing</a:t>
            </a:r>
          </a:p>
        </p:txBody>
      </p:sp>
      <p:pic>
        <p:nvPicPr>
          <p:cNvPr id="49"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6025632" y="1122766"/>
            <a:ext cx="399850" cy="335844"/>
          </a:xfrm>
          <a:prstGeom prst="rect">
            <a:avLst/>
          </a:prstGeom>
        </p:spPr>
      </p:pic>
      <p:pic>
        <p:nvPicPr>
          <p:cNvPr id="51"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5855823" y="4695304"/>
            <a:ext cx="416553" cy="349873"/>
          </a:xfrm>
          <a:prstGeom prst="rect">
            <a:avLst/>
          </a:prstGeom>
        </p:spPr>
      </p:pic>
      <p:pic>
        <p:nvPicPr>
          <p:cNvPr id="52"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5" cstate="screen">
            <a:duotone>
              <a:schemeClr val="accent5">
                <a:shade val="45000"/>
                <a:satMod val="135000"/>
              </a:schemeClr>
              <a:prstClr val="white"/>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a:xfrm>
            <a:off x="6017317" y="745176"/>
            <a:ext cx="416479" cy="318330"/>
          </a:xfrm>
          <a:prstGeom prst="rect">
            <a:avLst/>
          </a:prstGeom>
          <a:noFill/>
        </p:spPr>
      </p:pic>
      <p:sp>
        <p:nvSpPr>
          <p:cNvPr id="55" name="Text Box 1"/>
          <p:cNvSpPr txBox="1"/>
          <p:nvPr/>
        </p:nvSpPr>
        <p:spPr>
          <a:xfrm rot="1180280">
            <a:off x="4403877" y="1819994"/>
            <a:ext cx="1314877" cy="244805"/>
          </a:xfrm>
          <a:prstGeom prst="rect">
            <a:avLst/>
          </a:prstGeom>
          <a:noFill/>
          <a:ln>
            <a:noFill/>
          </a:ln>
          <a:effectLst/>
        </p:spPr>
        <p:txBody>
          <a:bodyPr rot="0" spcFirstLastPara="1" vert="horz" wrap="none" lIns="121615" tIns="60808" rIns="121615" bIns="60808" numCol="1" spcCol="0" rtlCol="0" fromWordArt="0" anchor="t" anchorCtr="0" forceAA="0" compatLnSpc="1">
            <a:prstTxWarp prst="textArchUp">
              <a:avLst>
                <a:gd name="adj" fmla="val 12939363"/>
              </a:avLst>
            </a:prstTxWarp>
            <a:spAutoFit/>
          </a:bodyPr>
          <a:lstStyle/>
          <a:p>
            <a:pPr algn="ctr">
              <a:defRPr/>
            </a:pPr>
            <a:r>
              <a:rPr lang="en-US" sz="1600" b="1" kern="0" dirty="0" smtClean="0">
                <a:solidFill>
                  <a:srgbClr val="FFFFFF"/>
                </a:solidFill>
                <a:ea typeface="Calibri" charset="0"/>
                <a:cs typeface="Times New Roman" charset="0"/>
              </a:rPr>
              <a:t>Testing</a:t>
            </a:r>
            <a:endParaRPr lang="en-US" sz="1600" b="1" kern="0" dirty="0">
              <a:solidFill>
                <a:srgbClr val="FFFFFF"/>
              </a:solidFill>
              <a:ea typeface="Calibri" charset="0"/>
              <a:cs typeface="Times New Roman" charset="0"/>
            </a:endParaRPr>
          </a:p>
        </p:txBody>
      </p:sp>
      <p:grpSp>
        <p:nvGrpSpPr>
          <p:cNvPr id="11" name="Group 10"/>
          <p:cNvGrpSpPr/>
          <p:nvPr/>
        </p:nvGrpSpPr>
        <p:grpSpPr>
          <a:xfrm>
            <a:off x="6633067" y="957719"/>
            <a:ext cx="5086605" cy="1477021"/>
            <a:chOff x="6365545" y="1142295"/>
            <a:chExt cx="3407105" cy="1477021"/>
          </a:xfrm>
        </p:grpSpPr>
        <p:sp>
          <p:nvSpPr>
            <p:cNvPr id="48" name="TextBox 161"/>
            <p:cNvSpPr txBox="1"/>
            <p:nvPr/>
          </p:nvSpPr>
          <p:spPr>
            <a:xfrm>
              <a:off x="6483823" y="1142295"/>
              <a:ext cx="3288827" cy="1477021"/>
            </a:xfrm>
            <a:prstGeom prst="rect">
              <a:avLst/>
            </a:prstGeom>
            <a:noFill/>
          </p:spPr>
          <p:txBody>
            <a:bodyPr wrap="square" lIns="121615" tIns="60808" rIns="121615" bIns="60808" rtlCol="0">
              <a:spAutoFit/>
            </a:bodyPr>
            <a:lstStyle/>
            <a:p>
              <a:pPr>
                <a:defRPr/>
              </a:pPr>
              <a:r>
                <a:rPr lang="en-US" sz="1600" b="1" u="sng" kern="0" dirty="0" smtClean="0">
                  <a:solidFill>
                    <a:prstClr val="black"/>
                  </a:solidFill>
                </a:rPr>
                <a:t>Key Activities:</a:t>
              </a:r>
            </a:p>
            <a:p>
              <a:pPr>
                <a:defRPr/>
              </a:pPr>
              <a:endParaRPr lang="en-US" sz="1600" b="1" u="sng" kern="0" dirty="0" smtClean="0">
                <a:solidFill>
                  <a:prstClr val="black"/>
                </a:solidFill>
              </a:endParaRPr>
            </a:p>
            <a:p>
              <a:pPr marL="285750" indent="-285750">
                <a:buSzPct val="50000"/>
                <a:buFont typeface="Wingdings" panose="05000000000000000000" pitchFamily="2" charset="2"/>
                <a:buChar char="l"/>
                <a:defRPr/>
              </a:pPr>
              <a:r>
                <a:rPr lang="en-US" sz="1400" kern="0" dirty="0" smtClean="0">
                  <a:solidFill>
                    <a:srgbClr val="5B9BD5">
                      <a:lumMod val="50000"/>
                    </a:srgbClr>
                  </a:solidFill>
                </a:rPr>
                <a:t>Internal KT </a:t>
              </a:r>
              <a:r>
                <a:rPr lang="en-US" sz="1400" kern="0" dirty="0" smtClean="0">
                  <a:solidFill>
                    <a:prstClr val="black"/>
                  </a:solidFill>
                </a:rPr>
                <a:t>for new feature is provided by NTT project team to operation team</a:t>
              </a:r>
            </a:p>
            <a:p>
              <a:pPr marL="285750" indent="-285750">
                <a:buSzPct val="50000"/>
                <a:buFont typeface="Wingdings" panose="05000000000000000000" pitchFamily="2" charset="2"/>
                <a:buChar char="l"/>
                <a:defRPr/>
              </a:pPr>
              <a:r>
                <a:rPr lang="en-US" sz="1400" kern="0" dirty="0" smtClean="0">
                  <a:solidFill>
                    <a:prstClr val="black"/>
                  </a:solidFill>
                </a:rPr>
                <a:t>L2 operation prepare the new feature’s </a:t>
              </a:r>
              <a:r>
                <a:rPr lang="en-US" sz="1400" kern="0" dirty="0" smtClean="0">
                  <a:solidFill>
                    <a:srgbClr val="5B9BD5">
                      <a:lumMod val="50000"/>
                    </a:srgbClr>
                  </a:solidFill>
                </a:rPr>
                <a:t>general introduction </a:t>
              </a:r>
              <a:r>
                <a:rPr lang="en-US" sz="1400" kern="0" dirty="0" smtClean="0">
                  <a:solidFill>
                    <a:prstClr val="black"/>
                  </a:solidFill>
                </a:rPr>
                <a:t>and handover to L1 operation as </a:t>
              </a:r>
              <a:r>
                <a:rPr lang="en-US" sz="1400" kern="0" dirty="0" smtClean="0">
                  <a:solidFill>
                    <a:srgbClr val="5B9BD5">
                      <a:lumMod val="50000"/>
                    </a:srgbClr>
                  </a:solidFill>
                </a:rPr>
                <a:t>PHASE I KT </a:t>
              </a:r>
              <a:r>
                <a:rPr lang="en-US" sz="1400" kern="0" dirty="0" smtClean="0">
                  <a:solidFill>
                    <a:prstClr val="black"/>
                  </a:solidFill>
                </a:rPr>
                <a:t>deliverables</a:t>
              </a:r>
              <a:endParaRPr lang="en-US" sz="1400" kern="0" dirty="0">
                <a:solidFill>
                  <a:prstClr val="black"/>
                </a:solidFill>
              </a:endParaRPr>
            </a:p>
          </p:txBody>
        </p:sp>
        <p:sp>
          <p:nvSpPr>
            <p:cNvPr id="2" name="5-Point Star 1"/>
            <p:cNvSpPr/>
            <p:nvPr/>
          </p:nvSpPr>
          <p:spPr>
            <a:xfrm>
              <a:off x="6365545" y="1223134"/>
              <a:ext cx="120567" cy="180000"/>
            </a:xfrm>
            <a:prstGeom prst="star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 name="Group 12"/>
          <p:cNvGrpSpPr/>
          <p:nvPr/>
        </p:nvGrpSpPr>
        <p:grpSpPr>
          <a:xfrm>
            <a:off x="9582026" y="5045176"/>
            <a:ext cx="2864011" cy="1262218"/>
            <a:chOff x="471259" y="5356465"/>
            <a:chExt cx="2864011" cy="1262218"/>
          </a:xfrm>
        </p:grpSpPr>
        <p:grpSp>
          <p:nvGrpSpPr>
            <p:cNvPr id="12" name="Group 11"/>
            <p:cNvGrpSpPr/>
            <p:nvPr/>
          </p:nvGrpSpPr>
          <p:grpSpPr>
            <a:xfrm>
              <a:off x="471259" y="5356465"/>
              <a:ext cx="2260006" cy="1262218"/>
              <a:chOff x="471259" y="5356465"/>
              <a:chExt cx="2260006" cy="1262218"/>
            </a:xfrm>
          </p:grpSpPr>
          <p:sp>
            <p:nvSpPr>
              <p:cNvPr id="10" name="Rectangle 9"/>
              <p:cNvSpPr/>
              <p:nvPr/>
            </p:nvSpPr>
            <p:spPr>
              <a:xfrm>
                <a:off x="471259" y="5356465"/>
                <a:ext cx="2260006" cy="126221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7"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592501" y="5820952"/>
                <a:ext cx="416553" cy="349873"/>
              </a:xfrm>
              <a:prstGeom prst="rect">
                <a:avLst/>
              </a:prstGeom>
            </p:spPr>
          </p:pic>
          <p:pic>
            <p:nvPicPr>
              <p:cNvPr id="53"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5" cstate="screen">
                <a:duotone>
                  <a:schemeClr val="accent5">
                    <a:shade val="45000"/>
                    <a:satMod val="135000"/>
                  </a:schemeClr>
                  <a:prstClr val="white"/>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a:xfrm>
                <a:off x="585021" y="5420151"/>
                <a:ext cx="416479" cy="318330"/>
              </a:xfrm>
              <a:prstGeom prst="rect">
                <a:avLst/>
              </a:prstGeom>
              <a:noFill/>
            </p:spPr>
          </p:pic>
          <p:pic>
            <p:nvPicPr>
              <p:cNvPr id="54" name="Picture 6">
                <a:extLst>
                  <a:ext uri="{FF2B5EF4-FFF2-40B4-BE49-F238E27FC236}">
                    <a16:creationId xmlns:a16="http://schemas.microsoft.com/office/drawing/2014/main" xmlns="" id="{86643557-2C96-DB4F-902F-5D92CA6A3FEE}"/>
                  </a:ext>
                </a:extLst>
              </p:cNvPr>
              <p:cNvPicPr>
                <a:picLocks noChangeAspect="1"/>
              </p:cNvPicPr>
              <p:nvPr/>
            </p:nvPicPr>
            <p:blipFill rotWithShape="1">
              <a:blip r:embed="rId4" cstate="screen">
                <a:duotone>
                  <a:srgbClr val="BC4328">
                    <a:shade val="45000"/>
                    <a:satMod val="135000"/>
                  </a:srgbClr>
                  <a:prstClr val="white"/>
                </a:duotone>
                <a:extLst>
                  <a:ext uri="{28A0092B-C50C-407E-A947-70E740481C1C}">
                    <a14:useLocalDpi xmlns:a14="http://schemas.microsoft.com/office/drawing/2010/main"/>
                  </a:ext>
                </a:extLst>
              </a:blip>
              <a:srcRect/>
              <a:stretch/>
            </p:blipFill>
            <p:spPr>
              <a:xfrm>
                <a:off x="583784" y="6205363"/>
                <a:ext cx="414256" cy="347943"/>
              </a:xfrm>
              <a:prstGeom prst="rect">
                <a:avLst/>
              </a:prstGeom>
            </p:spPr>
          </p:pic>
        </p:grpSp>
        <p:sp>
          <p:nvSpPr>
            <p:cNvPr id="57" name="TextBox 161"/>
            <p:cNvSpPr txBox="1"/>
            <p:nvPr/>
          </p:nvSpPr>
          <p:spPr>
            <a:xfrm>
              <a:off x="985109" y="5432577"/>
              <a:ext cx="2337225" cy="307470"/>
            </a:xfrm>
            <a:prstGeom prst="rect">
              <a:avLst/>
            </a:prstGeom>
            <a:noFill/>
          </p:spPr>
          <p:txBody>
            <a:bodyPr wrap="square" lIns="121615" tIns="60808" rIns="121615" bIns="60808" rtlCol="0">
              <a:spAutoFit/>
            </a:bodyPr>
            <a:lstStyle/>
            <a:p>
              <a:pPr>
                <a:defRPr/>
              </a:pPr>
              <a:r>
                <a:rPr lang="en-US" sz="1200" kern="0" dirty="0" smtClean="0">
                  <a:solidFill>
                    <a:prstClr val="black"/>
                  </a:solidFill>
                </a:rPr>
                <a:t>NTTDATA Project team</a:t>
              </a:r>
              <a:endParaRPr lang="en-US" sz="1200" kern="0" dirty="0">
                <a:solidFill>
                  <a:prstClr val="black"/>
                </a:solidFill>
              </a:endParaRPr>
            </a:p>
          </p:txBody>
        </p:sp>
        <p:sp>
          <p:nvSpPr>
            <p:cNvPr id="58" name="TextBox 161"/>
            <p:cNvSpPr txBox="1"/>
            <p:nvPr/>
          </p:nvSpPr>
          <p:spPr>
            <a:xfrm>
              <a:off x="973958" y="5865318"/>
              <a:ext cx="2337225" cy="307470"/>
            </a:xfrm>
            <a:prstGeom prst="rect">
              <a:avLst/>
            </a:prstGeom>
            <a:noFill/>
          </p:spPr>
          <p:txBody>
            <a:bodyPr wrap="square" lIns="121615" tIns="60808" rIns="121615" bIns="60808" rtlCol="0">
              <a:spAutoFit/>
            </a:bodyPr>
            <a:lstStyle/>
            <a:p>
              <a:pPr>
                <a:defRPr/>
              </a:pPr>
              <a:r>
                <a:rPr lang="en-US" sz="1200" kern="0" dirty="0" smtClean="0">
                  <a:solidFill>
                    <a:prstClr val="black"/>
                  </a:solidFill>
                </a:rPr>
                <a:t>NTTDATA L2 Operation</a:t>
              </a:r>
              <a:endParaRPr lang="en-US" sz="1200" kern="0" dirty="0">
                <a:solidFill>
                  <a:prstClr val="black"/>
                </a:solidFill>
              </a:endParaRPr>
            </a:p>
          </p:txBody>
        </p:sp>
        <p:sp>
          <p:nvSpPr>
            <p:cNvPr id="59" name="TextBox 161"/>
            <p:cNvSpPr txBox="1"/>
            <p:nvPr/>
          </p:nvSpPr>
          <p:spPr>
            <a:xfrm>
              <a:off x="998045" y="6267230"/>
              <a:ext cx="2337225" cy="307470"/>
            </a:xfrm>
            <a:prstGeom prst="rect">
              <a:avLst/>
            </a:prstGeom>
            <a:noFill/>
          </p:spPr>
          <p:txBody>
            <a:bodyPr wrap="square" lIns="121615" tIns="60808" rIns="121615" bIns="60808" rtlCol="0">
              <a:spAutoFit/>
            </a:bodyPr>
            <a:lstStyle/>
            <a:p>
              <a:pPr>
                <a:defRPr/>
              </a:pPr>
              <a:r>
                <a:rPr lang="en-US" sz="1200" kern="0" dirty="0" smtClean="0">
                  <a:solidFill>
                    <a:prstClr val="black"/>
                  </a:solidFill>
                </a:rPr>
                <a:t>Daimler L1 Operation</a:t>
              </a:r>
              <a:endParaRPr lang="en-US" sz="1200" kern="0" dirty="0">
                <a:solidFill>
                  <a:prstClr val="black"/>
                </a:solidFill>
              </a:endParaRPr>
            </a:p>
          </p:txBody>
        </p:sp>
      </p:grpSp>
      <p:pic>
        <p:nvPicPr>
          <p:cNvPr id="60" name="Picture 6">
            <a:extLst>
              <a:ext uri="{FF2B5EF4-FFF2-40B4-BE49-F238E27FC236}">
                <a16:creationId xmlns:a16="http://schemas.microsoft.com/office/drawing/2014/main" xmlns="" id="{86643557-2C96-DB4F-902F-5D92CA6A3FEE}"/>
              </a:ext>
            </a:extLst>
          </p:cNvPr>
          <p:cNvPicPr>
            <a:picLocks noChangeAspect="1"/>
          </p:cNvPicPr>
          <p:nvPr/>
        </p:nvPicPr>
        <p:blipFill rotWithShape="1">
          <a:blip r:embed="rId4" cstate="screen">
            <a:duotone>
              <a:srgbClr val="BC4328">
                <a:shade val="45000"/>
                <a:satMod val="135000"/>
              </a:srgbClr>
              <a:prstClr val="white"/>
            </a:duotone>
            <a:extLst>
              <a:ext uri="{28A0092B-C50C-407E-A947-70E740481C1C}">
                <a14:useLocalDpi xmlns:a14="http://schemas.microsoft.com/office/drawing/2010/main"/>
              </a:ext>
            </a:extLst>
          </a:blip>
          <a:srcRect/>
          <a:stretch/>
        </p:blipFill>
        <p:spPr>
          <a:xfrm>
            <a:off x="1800668" y="4013739"/>
            <a:ext cx="453510" cy="347943"/>
          </a:xfrm>
          <a:prstGeom prst="rect">
            <a:avLst/>
          </a:prstGeom>
        </p:spPr>
      </p:pic>
      <p:pic>
        <p:nvPicPr>
          <p:cNvPr id="61"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1458557" y="4013738"/>
            <a:ext cx="416553" cy="349873"/>
          </a:xfrm>
          <a:prstGeom prst="rect">
            <a:avLst/>
          </a:prstGeom>
        </p:spPr>
      </p:pic>
      <p:pic>
        <p:nvPicPr>
          <p:cNvPr id="62" name="Picture 6">
            <a:extLst>
              <a:ext uri="{FF2B5EF4-FFF2-40B4-BE49-F238E27FC236}">
                <a16:creationId xmlns:a16="http://schemas.microsoft.com/office/drawing/2014/main" xmlns="" id="{86643557-2C96-DB4F-902F-5D92CA6A3FEE}"/>
              </a:ext>
            </a:extLst>
          </p:cNvPr>
          <p:cNvPicPr>
            <a:picLocks noChangeAspect="1"/>
          </p:cNvPicPr>
          <p:nvPr/>
        </p:nvPicPr>
        <p:blipFill rotWithShape="1">
          <a:blip r:embed="rId4" cstate="screen">
            <a:duotone>
              <a:srgbClr val="BC4328">
                <a:shade val="45000"/>
                <a:satMod val="135000"/>
              </a:srgbClr>
              <a:prstClr val="white"/>
            </a:duotone>
            <a:extLst>
              <a:ext uri="{28A0092B-C50C-407E-A947-70E740481C1C}">
                <a14:useLocalDpi xmlns:a14="http://schemas.microsoft.com/office/drawing/2010/main"/>
              </a:ext>
            </a:extLst>
          </a:blip>
          <a:srcRect/>
          <a:stretch/>
        </p:blipFill>
        <p:spPr>
          <a:xfrm>
            <a:off x="2140727" y="4013738"/>
            <a:ext cx="453510" cy="347943"/>
          </a:xfrm>
          <a:prstGeom prst="rect">
            <a:avLst/>
          </a:prstGeom>
        </p:spPr>
      </p:pic>
      <p:grpSp>
        <p:nvGrpSpPr>
          <p:cNvPr id="63" name="Group 62"/>
          <p:cNvGrpSpPr/>
          <p:nvPr/>
        </p:nvGrpSpPr>
        <p:grpSpPr>
          <a:xfrm>
            <a:off x="5898602" y="5099348"/>
            <a:ext cx="3449102" cy="1261577"/>
            <a:chOff x="5512161" y="1493525"/>
            <a:chExt cx="3449102" cy="1261577"/>
          </a:xfrm>
        </p:grpSpPr>
        <p:sp>
          <p:nvSpPr>
            <p:cNvPr id="64" name="TextBox 161"/>
            <p:cNvSpPr txBox="1"/>
            <p:nvPr/>
          </p:nvSpPr>
          <p:spPr>
            <a:xfrm>
              <a:off x="5672436" y="1493525"/>
              <a:ext cx="3288827" cy="1261577"/>
            </a:xfrm>
            <a:prstGeom prst="rect">
              <a:avLst/>
            </a:prstGeom>
            <a:noFill/>
          </p:spPr>
          <p:txBody>
            <a:bodyPr wrap="square" lIns="121615" tIns="60808" rIns="121615" bIns="60808" rtlCol="0">
              <a:spAutoFit/>
            </a:bodyPr>
            <a:lstStyle/>
            <a:p>
              <a:pPr>
                <a:defRPr/>
              </a:pPr>
              <a:r>
                <a:rPr lang="en-US" sz="1600" b="1" u="sng" kern="0" dirty="0" smtClean="0">
                  <a:solidFill>
                    <a:prstClr val="black"/>
                  </a:solidFill>
                </a:rPr>
                <a:t>Key Activities:</a:t>
              </a:r>
            </a:p>
            <a:p>
              <a:pPr>
                <a:defRPr/>
              </a:pPr>
              <a:endParaRPr lang="en-US" sz="1600" b="1" u="sng" kern="0" dirty="0" smtClean="0">
                <a:solidFill>
                  <a:prstClr val="black"/>
                </a:solidFill>
              </a:endParaRPr>
            </a:p>
            <a:p>
              <a:pPr marL="285750" indent="-285750">
                <a:buSzPct val="50000"/>
                <a:buFont typeface="Wingdings" panose="05000000000000000000" pitchFamily="2" charset="2"/>
                <a:buChar char="l"/>
                <a:defRPr/>
              </a:pPr>
              <a:r>
                <a:rPr lang="en-US" sz="1400" kern="0" dirty="0" smtClean="0">
                  <a:solidFill>
                    <a:prstClr val="black"/>
                  </a:solidFill>
                </a:rPr>
                <a:t>L2 operation start monitoring, analyzing new function tickets and prepare </a:t>
              </a:r>
              <a:r>
                <a:rPr lang="en-US" sz="1400" kern="0" dirty="0" smtClean="0">
                  <a:solidFill>
                    <a:srgbClr val="5B9BD5">
                      <a:lumMod val="50000"/>
                    </a:srgbClr>
                  </a:solidFill>
                </a:rPr>
                <a:t>new SOP files</a:t>
              </a:r>
            </a:p>
          </p:txBody>
        </p:sp>
        <p:sp>
          <p:nvSpPr>
            <p:cNvPr id="65" name="5-Point Star 64"/>
            <p:cNvSpPr/>
            <p:nvPr/>
          </p:nvSpPr>
          <p:spPr>
            <a:xfrm>
              <a:off x="5512161" y="1571242"/>
              <a:ext cx="178703" cy="180000"/>
            </a:xfrm>
            <a:prstGeom prst="star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68" name="Picture 6">
            <a:extLst>
              <a:ext uri="{FF2B5EF4-FFF2-40B4-BE49-F238E27FC236}">
                <a16:creationId xmlns="" xmlns:a16="http://schemas.microsoft.com/office/drawing/2014/main" id="{86643557-2C96-DB4F-902F-5D92CA6A3FEE}"/>
              </a:ext>
            </a:extLst>
          </p:cNvPr>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6233745" y="4695303"/>
            <a:ext cx="416553" cy="349873"/>
          </a:xfrm>
          <a:prstGeom prst="rect">
            <a:avLst/>
          </a:prstGeom>
        </p:spPr>
      </p:pic>
      <p:pic>
        <p:nvPicPr>
          <p:cNvPr id="69" name="Picture 6">
            <a:extLst>
              <a:ext uri="{FF2B5EF4-FFF2-40B4-BE49-F238E27FC236}">
                <a16:creationId xmlns:a16="http://schemas.microsoft.com/office/drawing/2014/main" xmlns="" id="{86643557-2C96-DB4F-902F-5D92CA6A3FEE}"/>
              </a:ext>
            </a:extLst>
          </p:cNvPr>
          <p:cNvPicPr>
            <a:picLocks noChangeAspect="1"/>
          </p:cNvPicPr>
          <p:nvPr/>
        </p:nvPicPr>
        <p:blipFill rotWithShape="1">
          <a:blip r:embed="rId4" cstate="screen">
            <a:duotone>
              <a:srgbClr val="BC4328">
                <a:shade val="45000"/>
                <a:satMod val="135000"/>
              </a:srgbClr>
              <a:prstClr val="white"/>
            </a:duotone>
            <a:extLst>
              <a:ext uri="{28A0092B-C50C-407E-A947-70E740481C1C}">
                <a14:useLocalDpi xmlns:a14="http://schemas.microsoft.com/office/drawing/2010/main"/>
              </a:ext>
            </a:extLst>
          </a:blip>
          <a:srcRect/>
          <a:stretch/>
        </p:blipFill>
        <p:spPr>
          <a:xfrm>
            <a:off x="5838709" y="1506872"/>
            <a:ext cx="414256" cy="347943"/>
          </a:xfrm>
          <a:prstGeom prst="rect">
            <a:avLst/>
          </a:prstGeom>
        </p:spPr>
      </p:pic>
      <p:pic>
        <p:nvPicPr>
          <p:cNvPr id="70" name="Picture 6">
            <a:extLst>
              <a:ext uri="{FF2B5EF4-FFF2-40B4-BE49-F238E27FC236}">
                <a16:creationId xmlns:a16="http://schemas.microsoft.com/office/drawing/2014/main" xmlns="" id="{86643557-2C96-DB4F-902F-5D92CA6A3FEE}"/>
              </a:ext>
            </a:extLst>
          </p:cNvPr>
          <p:cNvPicPr>
            <a:picLocks noChangeAspect="1"/>
          </p:cNvPicPr>
          <p:nvPr/>
        </p:nvPicPr>
        <p:blipFill rotWithShape="1">
          <a:blip r:embed="rId4" cstate="screen">
            <a:duotone>
              <a:srgbClr val="BC4328">
                <a:shade val="45000"/>
                <a:satMod val="135000"/>
              </a:srgbClr>
              <a:prstClr val="white"/>
            </a:duotone>
            <a:extLst>
              <a:ext uri="{28A0092B-C50C-407E-A947-70E740481C1C}">
                <a14:useLocalDpi xmlns:a14="http://schemas.microsoft.com/office/drawing/2010/main"/>
              </a:ext>
            </a:extLst>
          </a:blip>
          <a:srcRect/>
          <a:stretch/>
        </p:blipFill>
        <p:spPr>
          <a:xfrm>
            <a:off x="6178768" y="1506871"/>
            <a:ext cx="414256" cy="347943"/>
          </a:xfrm>
          <a:prstGeom prst="rect">
            <a:avLst/>
          </a:prstGeom>
        </p:spPr>
      </p:pic>
      <p:sp>
        <p:nvSpPr>
          <p:cNvPr id="71" name="TextBox 161"/>
          <p:cNvSpPr txBox="1"/>
          <p:nvPr/>
        </p:nvSpPr>
        <p:spPr>
          <a:xfrm>
            <a:off x="324595" y="4318260"/>
            <a:ext cx="3065719" cy="1907908"/>
          </a:xfrm>
          <a:prstGeom prst="rect">
            <a:avLst/>
          </a:prstGeom>
          <a:noFill/>
        </p:spPr>
        <p:txBody>
          <a:bodyPr wrap="square" lIns="121615" tIns="60808" rIns="121615" bIns="60808" rtlCol="0">
            <a:spAutoFit/>
          </a:bodyPr>
          <a:lstStyle/>
          <a:p>
            <a:pPr>
              <a:defRPr/>
            </a:pPr>
            <a:r>
              <a:rPr lang="en-US" sz="1600" b="1" u="sng" kern="0" dirty="0" smtClean="0">
                <a:solidFill>
                  <a:prstClr val="black"/>
                </a:solidFill>
              </a:rPr>
              <a:t>Key Activities:</a:t>
            </a:r>
          </a:p>
          <a:p>
            <a:pPr>
              <a:defRPr/>
            </a:pPr>
            <a:endParaRPr lang="en-US" sz="1600" b="1" u="sng" kern="0" dirty="0" smtClean="0">
              <a:solidFill>
                <a:prstClr val="black"/>
              </a:solidFill>
            </a:endParaRPr>
          </a:p>
          <a:p>
            <a:pPr marL="285750" indent="-285750">
              <a:buSzPct val="50000"/>
              <a:buFont typeface="Wingdings" panose="05000000000000000000" pitchFamily="2" charset="2"/>
              <a:buChar char="l"/>
              <a:defRPr/>
            </a:pPr>
            <a:r>
              <a:rPr lang="en-US" sz="1400" kern="0" dirty="0" smtClean="0">
                <a:solidFill>
                  <a:prstClr val="black"/>
                </a:solidFill>
              </a:rPr>
              <a:t>L1 &amp; L2 operation regular review </a:t>
            </a:r>
            <a:r>
              <a:rPr lang="en-US" sz="1400" kern="0" dirty="0" smtClean="0">
                <a:solidFill>
                  <a:srgbClr val="5B9BD5">
                    <a:lumMod val="50000"/>
                  </a:srgbClr>
                </a:solidFill>
              </a:rPr>
              <a:t>as-is SOP </a:t>
            </a:r>
            <a:r>
              <a:rPr lang="en-US" altLang="zh-CN" sz="1400" kern="0" dirty="0" smtClean="0">
                <a:solidFill>
                  <a:prstClr val="black"/>
                </a:solidFill>
              </a:rPr>
              <a:t>processing status with </a:t>
            </a:r>
            <a:r>
              <a:rPr lang="en-US" altLang="zh-CN" sz="1400" kern="0" dirty="0" smtClean="0">
                <a:solidFill>
                  <a:srgbClr val="5B9BD5">
                    <a:lumMod val="50000"/>
                  </a:srgbClr>
                </a:solidFill>
              </a:rPr>
              <a:t>Q&amp;A </a:t>
            </a:r>
            <a:r>
              <a:rPr lang="en-US" altLang="zh-CN" sz="1400" kern="0" dirty="0" smtClean="0">
                <a:solidFill>
                  <a:prstClr val="black"/>
                </a:solidFill>
              </a:rPr>
              <a:t>session </a:t>
            </a:r>
          </a:p>
          <a:p>
            <a:pPr marL="285750" indent="-285750">
              <a:buSzPct val="50000"/>
              <a:buFont typeface="Wingdings" panose="05000000000000000000" pitchFamily="2" charset="2"/>
              <a:buChar char="l"/>
              <a:defRPr/>
            </a:pPr>
            <a:r>
              <a:rPr lang="en-US" altLang="zh-CN" sz="1400" kern="0" dirty="0" smtClean="0">
                <a:solidFill>
                  <a:prstClr val="black"/>
                </a:solidFill>
              </a:rPr>
              <a:t>L2 operation provide </a:t>
            </a:r>
            <a:r>
              <a:rPr lang="en-US" altLang="zh-CN" sz="1400" kern="0" dirty="0" smtClean="0">
                <a:solidFill>
                  <a:srgbClr val="5B9BD5">
                    <a:lumMod val="50000"/>
                  </a:srgbClr>
                </a:solidFill>
              </a:rPr>
              <a:t>SOP</a:t>
            </a:r>
            <a:r>
              <a:rPr lang="en-US" altLang="zh-CN" sz="1400" kern="0" dirty="0" smtClean="0">
                <a:solidFill>
                  <a:prstClr val="black"/>
                </a:solidFill>
              </a:rPr>
              <a:t> for </a:t>
            </a:r>
            <a:r>
              <a:rPr lang="en-US" altLang="zh-CN" sz="1400" kern="0" dirty="0">
                <a:solidFill>
                  <a:prstClr val="black"/>
                </a:solidFill>
              </a:rPr>
              <a:t>new </a:t>
            </a:r>
            <a:r>
              <a:rPr lang="en-US" altLang="zh-CN" sz="1400" kern="0" dirty="0" smtClean="0">
                <a:solidFill>
                  <a:prstClr val="black"/>
                </a:solidFill>
              </a:rPr>
              <a:t>features and transfer to L1 team in </a:t>
            </a:r>
            <a:r>
              <a:rPr lang="en-US" sz="1400" kern="0" dirty="0" smtClean="0">
                <a:solidFill>
                  <a:srgbClr val="5B9BD5">
                    <a:lumMod val="50000"/>
                  </a:srgbClr>
                </a:solidFill>
              </a:rPr>
              <a:t>PHASE II KT</a:t>
            </a:r>
            <a:r>
              <a:rPr lang="en-US" sz="1400" kern="0" dirty="0" smtClean="0">
                <a:solidFill>
                  <a:prstClr val="black"/>
                </a:solidFill>
              </a:rPr>
              <a:t> session</a:t>
            </a:r>
          </a:p>
        </p:txBody>
      </p:sp>
      <p:sp>
        <p:nvSpPr>
          <p:cNvPr id="72" name="5-Point Star 71"/>
          <p:cNvSpPr/>
          <p:nvPr/>
        </p:nvSpPr>
        <p:spPr>
          <a:xfrm>
            <a:off x="187866" y="4400496"/>
            <a:ext cx="178703" cy="180000"/>
          </a:xfrm>
          <a:prstGeom prst="star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Curved Right Arrow 13"/>
          <p:cNvSpPr/>
          <p:nvPr/>
        </p:nvSpPr>
        <p:spPr>
          <a:xfrm>
            <a:off x="5838709" y="951407"/>
            <a:ext cx="178608" cy="2920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73" name="Curved Right Arrow 72"/>
          <p:cNvSpPr/>
          <p:nvPr/>
        </p:nvSpPr>
        <p:spPr>
          <a:xfrm>
            <a:off x="5682319" y="1385399"/>
            <a:ext cx="178608" cy="2920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75" name="Text Box 1"/>
          <p:cNvSpPr txBox="1"/>
          <p:nvPr/>
        </p:nvSpPr>
        <p:spPr>
          <a:xfrm rot="6547303">
            <a:off x="4966397" y="3499142"/>
            <a:ext cx="1952081" cy="483710"/>
          </a:xfrm>
          <a:prstGeom prst="rect">
            <a:avLst/>
          </a:prstGeom>
          <a:noFill/>
          <a:ln>
            <a:noFill/>
          </a:ln>
          <a:effectLst/>
        </p:spPr>
        <p:txBody>
          <a:bodyPr rot="0" spcFirstLastPara="1" vert="horz" wrap="none" lIns="121615" tIns="60808" rIns="121615" bIns="60808" numCol="1" spcCol="0" rtlCol="0" fromWordArt="0" anchor="t" anchorCtr="0" forceAA="0" compatLnSpc="1">
            <a:prstTxWarp prst="textArchUp">
              <a:avLst>
                <a:gd name="adj" fmla="val 5412944"/>
              </a:avLst>
            </a:prstTxWarp>
            <a:spAutoFit/>
          </a:bodyPr>
          <a:lstStyle/>
          <a:p>
            <a:pPr algn="ctr">
              <a:lnSpc>
                <a:spcPts val="1220"/>
              </a:lnSpc>
              <a:defRPr/>
            </a:pPr>
            <a:r>
              <a:rPr lang="en-US" sz="1600" b="1" kern="0" dirty="0" smtClean="0">
                <a:solidFill>
                  <a:prstClr val="white"/>
                </a:solidFill>
                <a:ea typeface="Calibri" charset="0"/>
                <a:cs typeface="Times New Roman" charset="0"/>
              </a:rPr>
              <a:t>Go live</a:t>
            </a:r>
            <a:endParaRPr lang="en-US" sz="1600" b="1" kern="0" dirty="0">
              <a:solidFill>
                <a:prstClr val="white"/>
              </a:solidFill>
              <a:ea typeface="Calibri" charset="0"/>
              <a:cs typeface="Times New Roman" charset="0"/>
            </a:endParaRPr>
          </a:p>
        </p:txBody>
      </p:sp>
      <p:sp>
        <p:nvSpPr>
          <p:cNvPr id="76" name="Text Box 1"/>
          <p:cNvSpPr txBox="1"/>
          <p:nvPr/>
        </p:nvSpPr>
        <p:spPr>
          <a:xfrm rot="4221233">
            <a:off x="4916617" y="2717236"/>
            <a:ext cx="1952081" cy="483710"/>
          </a:xfrm>
          <a:prstGeom prst="rect">
            <a:avLst/>
          </a:prstGeom>
          <a:noFill/>
          <a:ln>
            <a:noFill/>
          </a:ln>
          <a:effectLst/>
        </p:spPr>
        <p:txBody>
          <a:bodyPr rot="0" spcFirstLastPara="1" vert="horz" wrap="none" lIns="121615" tIns="60808" rIns="121615" bIns="60808" numCol="1" spcCol="0" rtlCol="0" fromWordArt="0" anchor="t" anchorCtr="0" forceAA="0" compatLnSpc="1">
            <a:prstTxWarp prst="textArchUp">
              <a:avLst>
                <a:gd name="adj" fmla="val 5412944"/>
              </a:avLst>
            </a:prstTxWarp>
            <a:spAutoFit/>
          </a:bodyPr>
          <a:lstStyle/>
          <a:p>
            <a:pPr algn="ctr">
              <a:lnSpc>
                <a:spcPts val="1220"/>
              </a:lnSpc>
              <a:defRPr/>
            </a:pPr>
            <a:r>
              <a:rPr lang="en-US" sz="1600" b="1" kern="0" dirty="0" smtClean="0">
                <a:solidFill>
                  <a:prstClr val="white"/>
                </a:solidFill>
                <a:ea typeface="Calibri" charset="0"/>
                <a:cs typeface="Times New Roman" charset="0"/>
              </a:rPr>
              <a:t>Deployment &amp;</a:t>
            </a:r>
            <a:endParaRPr lang="en-US" sz="1600" b="1" kern="0" dirty="0">
              <a:solidFill>
                <a:prstClr val="white"/>
              </a:solidFill>
              <a:ea typeface="Calibri" charset="0"/>
              <a:cs typeface="Times New Roman" charset="0"/>
            </a:endParaRPr>
          </a:p>
        </p:txBody>
      </p:sp>
      <p:sp>
        <p:nvSpPr>
          <p:cNvPr id="77" name="Curved Right Arrow 76"/>
          <p:cNvSpPr/>
          <p:nvPr/>
        </p:nvSpPr>
        <p:spPr>
          <a:xfrm>
            <a:off x="1364612" y="3867687"/>
            <a:ext cx="178608" cy="2920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0" name="Block Arc 19"/>
          <p:cNvSpPr/>
          <p:nvPr/>
        </p:nvSpPr>
        <p:spPr>
          <a:xfrm>
            <a:off x="1637761" y="3809375"/>
            <a:ext cx="743239" cy="131338"/>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1" name="Curved Up Arrow 20"/>
          <p:cNvSpPr/>
          <p:nvPr/>
        </p:nvSpPr>
        <p:spPr>
          <a:xfrm rot="15972468">
            <a:off x="2437861" y="3904980"/>
            <a:ext cx="302512" cy="2116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Tree>
    <p:extLst>
      <p:ext uri="{BB962C8B-B14F-4D97-AF65-F5344CB8AC3E}">
        <p14:creationId xmlns:p14="http://schemas.microsoft.com/office/powerpoint/2010/main" val="2710690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p:cNvSpPr/>
          <p:nvPr/>
        </p:nvSpPr>
        <p:spPr>
          <a:xfrm>
            <a:off x="759178" y="153756"/>
            <a:ext cx="4657750"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Service Operation- Report Portfolio</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110" name="矩形 109"/>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1" name="矩形 110"/>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3" name="文本框 112"/>
          <p:cNvSpPr txBox="1"/>
          <p:nvPr/>
        </p:nvSpPr>
        <p:spPr>
          <a:xfrm>
            <a:off x="748027" y="542266"/>
            <a:ext cx="4926349" cy="261610"/>
          </a:xfrm>
          <a:prstGeom prst="rect">
            <a:avLst/>
          </a:prstGeom>
          <a:noFill/>
        </p:spPr>
        <p:txBody>
          <a:bodyPr wrap="none" rtlCol="0">
            <a:spAutoFit/>
          </a:bodyPr>
          <a:lstStyle/>
          <a:p>
            <a:r>
              <a:rPr kumimoji="1" lang="de-DE" altLang="zh-CN" sz="1100" dirty="0" smtClean="0">
                <a:solidFill>
                  <a:prstClr val="white">
                    <a:lumMod val="50000"/>
                  </a:prstClr>
                </a:solidFill>
              </a:rPr>
              <a:t>Report portfolio is provided for a complete operation status monitoring mechanism</a:t>
            </a:r>
            <a:endParaRPr kumimoji="1" lang="de-DE" altLang="zh-CN" sz="1100" dirty="0">
              <a:solidFill>
                <a:prstClr val="white">
                  <a:lumMod val="50000"/>
                </a:prstClr>
              </a:solidFill>
            </a:endParaRPr>
          </a:p>
        </p:txBody>
      </p:sp>
      <p:grpSp>
        <p:nvGrpSpPr>
          <p:cNvPr id="6" name="组 55"/>
          <p:cNvGrpSpPr/>
          <p:nvPr/>
        </p:nvGrpSpPr>
        <p:grpSpPr>
          <a:xfrm>
            <a:off x="9059092" y="6459634"/>
            <a:ext cx="3063779" cy="261610"/>
            <a:chOff x="9059092" y="6459634"/>
            <a:chExt cx="3063779" cy="261610"/>
          </a:xfrm>
        </p:grpSpPr>
        <p:pic>
          <p:nvPicPr>
            <p:cNvPr id="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8" name="文本框 57"/>
            <p:cNvSpPr txBox="1"/>
            <p:nvPr/>
          </p:nvSpPr>
          <p:spPr>
            <a:xfrm>
              <a:off x="10104961" y="6459634"/>
              <a:ext cx="2017910" cy="261610"/>
            </a:xfrm>
            <a:prstGeom prst="rect">
              <a:avLst/>
            </a:prstGeom>
            <a:noFill/>
          </p:spPr>
          <p:txBody>
            <a:bodyPr wrap="squar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
        <p:nvSpPr>
          <p:cNvPr id="2" name="Rectangle 1"/>
          <p:cNvSpPr/>
          <p:nvPr/>
        </p:nvSpPr>
        <p:spPr>
          <a:xfrm>
            <a:off x="491101" y="1192386"/>
            <a:ext cx="11210362" cy="4908376"/>
          </a:xfrm>
          <a:prstGeom prst="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3"/>
          <p:cNvSpPr/>
          <p:nvPr/>
        </p:nvSpPr>
        <p:spPr>
          <a:xfrm>
            <a:off x="995963" y="1489755"/>
            <a:ext cx="1662292" cy="7006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b="1" i="1" dirty="0" smtClean="0">
                <a:solidFill>
                  <a:prstClr val="white"/>
                </a:solidFill>
                <a:cs typeface="Arial" panose="020B0604020202020204" pitchFamily="34" charset="0"/>
              </a:rPr>
              <a:t>Daily</a:t>
            </a:r>
            <a:endParaRPr lang="zh-CN" altLang="en-US" sz="1400" b="1" i="1" dirty="0" err="1" smtClean="0">
              <a:solidFill>
                <a:prstClr val="white"/>
              </a:solidFill>
              <a:cs typeface="Arial" panose="020B0604020202020204" pitchFamily="34" charset="0"/>
            </a:endParaRPr>
          </a:p>
        </p:txBody>
      </p:sp>
      <p:sp>
        <p:nvSpPr>
          <p:cNvPr id="10" name="矩形 4"/>
          <p:cNvSpPr/>
          <p:nvPr/>
        </p:nvSpPr>
        <p:spPr>
          <a:xfrm>
            <a:off x="995963" y="2759442"/>
            <a:ext cx="1662292" cy="70067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b="1" i="1" dirty="0" smtClean="0">
                <a:solidFill>
                  <a:prstClr val="white"/>
                </a:solidFill>
                <a:cs typeface="Arial" panose="020B0604020202020204" pitchFamily="34" charset="0"/>
              </a:rPr>
              <a:t>Weekly</a:t>
            </a:r>
            <a:endParaRPr lang="zh-CN" altLang="en-US" sz="1400" b="1" i="1" dirty="0" err="1" smtClean="0">
              <a:solidFill>
                <a:prstClr val="white"/>
              </a:solidFill>
              <a:cs typeface="Arial" panose="020B0604020202020204" pitchFamily="34" charset="0"/>
            </a:endParaRPr>
          </a:p>
        </p:txBody>
      </p:sp>
      <p:sp>
        <p:nvSpPr>
          <p:cNvPr id="11" name="矩形 5"/>
          <p:cNvSpPr/>
          <p:nvPr/>
        </p:nvSpPr>
        <p:spPr>
          <a:xfrm>
            <a:off x="995963" y="3967346"/>
            <a:ext cx="1662292" cy="7006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b="1" i="1" dirty="0" smtClean="0">
                <a:solidFill>
                  <a:prstClr val="white"/>
                </a:solidFill>
                <a:cs typeface="Arial" panose="020B0604020202020204" pitchFamily="34" charset="0"/>
              </a:rPr>
              <a:t>Monthly</a:t>
            </a:r>
            <a:endParaRPr lang="zh-CN" altLang="en-US" sz="1400" b="1" i="1" dirty="0" err="1" smtClean="0">
              <a:solidFill>
                <a:prstClr val="white"/>
              </a:solidFill>
              <a:cs typeface="Arial" panose="020B0604020202020204" pitchFamily="34" charset="0"/>
            </a:endParaRPr>
          </a:p>
        </p:txBody>
      </p:sp>
      <p:sp>
        <p:nvSpPr>
          <p:cNvPr id="12" name="矩形 7"/>
          <p:cNvSpPr/>
          <p:nvPr/>
        </p:nvSpPr>
        <p:spPr>
          <a:xfrm>
            <a:off x="3180589" y="1489755"/>
            <a:ext cx="1662292" cy="7006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a:solidFill>
                  <a:prstClr val="white"/>
                </a:solidFill>
                <a:cs typeface="Arial" panose="020B0604020202020204" pitchFamily="34" charset="0"/>
              </a:rPr>
              <a:t>System </a:t>
            </a:r>
            <a:r>
              <a:rPr lang="en-US" altLang="zh-CN" sz="1400" dirty="0" smtClean="0">
                <a:solidFill>
                  <a:prstClr val="white"/>
                </a:solidFill>
                <a:cs typeface="Arial" panose="020B0604020202020204" pitchFamily="34" charset="0"/>
              </a:rPr>
              <a:t>Availability</a:t>
            </a:r>
          </a:p>
          <a:p>
            <a:pPr algn="ctr">
              <a:lnSpc>
                <a:spcPct val="90000"/>
              </a:lnSpc>
            </a:pPr>
            <a:r>
              <a:rPr lang="en-US" altLang="zh-CN" sz="1400" dirty="0" smtClean="0">
                <a:solidFill>
                  <a:prstClr val="white"/>
                </a:solidFill>
                <a:cs typeface="Arial" panose="020B0604020202020204" pitchFamily="34" charset="0"/>
              </a:rPr>
              <a:t>Report</a:t>
            </a:r>
            <a:endParaRPr lang="zh-CN" altLang="en-US" sz="1400" dirty="0" err="1">
              <a:solidFill>
                <a:prstClr val="white"/>
              </a:solidFill>
              <a:cs typeface="Arial" panose="020B0604020202020204" pitchFamily="34" charset="0"/>
            </a:endParaRPr>
          </a:p>
        </p:txBody>
      </p:sp>
      <p:sp>
        <p:nvSpPr>
          <p:cNvPr id="13" name="矩形 9"/>
          <p:cNvSpPr/>
          <p:nvPr/>
        </p:nvSpPr>
        <p:spPr>
          <a:xfrm>
            <a:off x="5346578" y="1489755"/>
            <a:ext cx="1662292" cy="7006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cs typeface="Arial" panose="020B0604020202020204" pitchFamily="34" charset="0"/>
              </a:rPr>
              <a:t>SLA/KPI Tracking</a:t>
            </a:r>
            <a:endParaRPr lang="zh-CN" altLang="en-US" sz="1400" dirty="0" err="1" smtClean="0">
              <a:solidFill>
                <a:prstClr val="white"/>
              </a:solidFill>
              <a:cs typeface="Arial" panose="020B0604020202020204" pitchFamily="34" charset="0"/>
            </a:endParaRPr>
          </a:p>
        </p:txBody>
      </p:sp>
      <p:sp>
        <p:nvSpPr>
          <p:cNvPr id="14" name="矩形 10"/>
          <p:cNvSpPr/>
          <p:nvPr/>
        </p:nvSpPr>
        <p:spPr>
          <a:xfrm>
            <a:off x="7512567" y="1489755"/>
            <a:ext cx="1662292" cy="7006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cs typeface="Arial" panose="020B0604020202020204" pitchFamily="34" charset="0"/>
              </a:rPr>
              <a:t>Outstanding Tickets Tracking</a:t>
            </a:r>
            <a:endParaRPr lang="zh-CN" altLang="en-US" sz="1400" dirty="0" err="1" smtClean="0">
              <a:solidFill>
                <a:prstClr val="white"/>
              </a:solidFill>
              <a:cs typeface="Arial" panose="020B0604020202020204" pitchFamily="34" charset="0"/>
            </a:endParaRPr>
          </a:p>
        </p:txBody>
      </p:sp>
      <p:sp>
        <p:nvSpPr>
          <p:cNvPr id="15" name="矩形 11"/>
          <p:cNvSpPr/>
          <p:nvPr/>
        </p:nvSpPr>
        <p:spPr>
          <a:xfrm>
            <a:off x="3180589" y="2759442"/>
            <a:ext cx="1662292" cy="70067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cs typeface="Arial" panose="020B0604020202020204" pitchFamily="34" charset="0"/>
              </a:rPr>
              <a:t>System Availability</a:t>
            </a:r>
          </a:p>
          <a:p>
            <a:pPr algn="ctr">
              <a:lnSpc>
                <a:spcPct val="90000"/>
              </a:lnSpc>
            </a:pPr>
            <a:r>
              <a:rPr lang="en-US" altLang="zh-CN" sz="1400" dirty="0" smtClean="0">
                <a:solidFill>
                  <a:prstClr val="white"/>
                </a:solidFill>
                <a:cs typeface="Arial" panose="020B0604020202020204" pitchFamily="34" charset="0"/>
              </a:rPr>
              <a:t>Report</a:t>
            </a:r>
            <a:endParaRPr lang="zh-CN" altLang="en-US" sz="1400" dirty="0" err="1" smtClean="0">
              <a:solidFill>
                <a:prstClr val="white"/>
              </a:solidFill>
              <a:cs typeface="Arial" panose="020B0604020202020204" pitchFamily="34" charset="0"/>
            </a:endParaRPr>
          </a:p>
        </p:txBody>
      </p:sp>
      <p:sp>
        <p:nvSpPr>
          <p:cNvPr id="16" name="矩形 12"/>
          <p:cNvSpPr/>
          <p:nvPr/>
        </p:nvSpPr>
        <p:spPr>
          <a:xfrm>
            <a:off x="5346578" y="2759442"/>
            <a:ext cx="1662292" cy="70067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cs typeface="Arial" panose="020B0604020202020204" pitchFamily="34" charset="0"/>
              </a:rPr>
              <a:t>Tickets Summary Report</a:t>
            </a:r>
            <a:endParaRPr lang="zh-CN" altLang="en-US" sz="1400" dirty="0" err="1" smtClean="0">
              <a:solidFill>
                <a:prstClr val="white"/>
              </a:solidFill>
              <a:cs typeface="Arial" panose="020B0604020202020204" pitchFamily="34" charset="0"/>
            </a:endParaRPr>
          </a:p>
        </p:txBody>
      </p:sp>
      <p:sp>
        <p:nvSpPr>
          <p:cNvPr id="17" name="矩形 13"/>
          <p:cNvSpPr/>
          <p:nvPr/>
        </p:nvSpPr>
        <p:spPr>
          <a:xfrm>
            <a:off x="7512567" y="2759442"/>
            <a:ext cx="1662292" cy="70067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cs typeface="Arial" panose="020B0604020202020204" pitchFamily="34" charset="0"/>
              </a:rPr>
              <a:t>SLA/KPI Tracking</a:t>
            </a:r>
            <a:endParaRPr lang="zh-CN" altLang="en-US" sz="1400" dirty="0" err="1" smtClean="0">
              <a:solidFill>
                <a:prstClr val="white"/>
              </a:solidFill>
              <a:cs typeface="Arial" panose="020B0604020202020204" pitchFamily="34" charset="0"/>
            </a:endParaRPr>
          </a:p>
        </p:txBody>
      </p:sp>
      <p:sp>
        <p:nvSpPr>
          <p:cNvPr id="18" name="矩形 14"/>
          <p:cNvSpPr/>
          <p:nvPr/>
        </p:nvSpPr>
        <p:spPr>
          <a:xfrm>
            <a:off x="9678556" y="2759442"/>
            <a:ext cx="1662292" cy="70067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cs typeface="Arial" panose="020B0604020202020204" pitchFamily="34" charset="0"/>
              </a:rPr>
              <a:t>Outstanding Tickets Tracking</a:t>
            </a:r>
            <a:endParaRPr lang="zh-CN" altLang="en-US" sz="1400" dirty="0" err="1" smtClean="0">
              <a:solidFill>
                <a:prstClr val="white"/>
              </a:solidFill>
              <a:cs typeface="Arial" panose="020B0604020202020204" pitchFamily="34" charset="0"/>
            </a:endParaRPr>
          </a:p>
        </p:txBody>
      </p:sp>
      <p:sp>
        <p:nvSpPr>
          <p:cNvPr id="19" name="矩形 15"/>
          <p:cNvSpPr/>
          <p:nvPr/>
        </p:nvSpPr>
        <p:spPr>
          <a:xfrm>
            <a:off x="3180589" y="3967346"/>
            <a:ext cx="1662292" cy="70067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cs typeface="Arial" panose="020B0604020202020204" pitchFamily="34" charset="0"/>
              </a:rPr>
              <a:t>System Availability , Health </a:t>
            </a:r>
            <a:r>
              <a:rPr lang="en-US" altLang="zh-CN" sz="1400" dirty="0">
                <a:solidFill>
                  <a:prstClr val="white"/>
                </a:solidFill>
                <a:cs typeface="Arial" panose="020B0604020202020204" pitchFamily="34" charset="0"/>
              </a:rPr>
              <a:t>check Report</a:t>
            </a:r>
            <a:endParaRPr lang="zh-CN" altLang="en-US" sz="1400" dirty="0" err="1" smtClean="0">
              <a:solidFill>
                <a:prstClr val="white"/>
              </a:solidFill>
              <a:cs typeface="Arial" panose="020B0604020202020204" pitchFamily="34" charset="0"/>
            </a:endParaRPr>
          </a:p>
        </p:txBody>
      </p:sp>
      <p:sp>
        <p:nvSpPr>
          <p:cNvPr id="20" name="矩形 16"/>
          <p:cNvSpPr/>
          <p:nvPr/>
        </p:nvSpPr>
        <p:spPr>
          <a:xfrm>
            <a:off x="5346578" y="3967346"/>
            <a:ext cx="1662292" cy="70067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cs typeface="Arial" panose="020B0604020202020204" pitchFamily="34" charset="0"/>
              </a:rPr>
              <a:t>Tickets Summary Report</a:t>
            </a:r>
            <a:endParaRPr lang="zh-CN" altLang="en-US" sz="1400" dirty="0" err="1" smtClean="0">
              <a:solidFill>
                <a:prstClr val="white"/>
              </a:solidFill>
              <a:cs typeface="Arial" panose="020B0604020202020204" pitchFamily="34" charset="0"/>
            </a:endParaRPr>
          </a:p>
        </p:txBody>
      </p:sp>
      <p:sp>
        <p:nvSpPr>
          <p:cNvPr id="21" name="矩形 17"/>
          <p:cNvSpPr/>
          <p:nvPr/>
        </p:nvSpPr>
        <p:spPr>
          <a:xfrm>
            <a:off x="7512567" y="3967346"/>
            <a:ext cx="1662292" cy="70067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cs typeface="Arial" panose="020B0604020202020204" pitchFamily="34" charset="0"/>
              </a:rPr>
              <a:t>SLA/KPI Tracking</a:t>
            </a:r>
            <a:endParaRPr lang="zh-CN" altLang="en-US" sz="1400" dirty="0" err="1" smtClean="0">
              <a:solidFill>
                <a:prstClr val="white"/>
              </a:solidFill>
              <a:cs typeface="Arial" panose="020B0604020202020204" pitchFamily="34" charset="0"/>
            </a:endParaRPr>
          </a:p>
        </p:txBody>
      </p:sp>
      <p:sp>
        <p:nvSpPr>
          <p:cNvPr id="22" name="矩形 18"/>
          <p:cNvSpPr/>
          <p:nvPr/>
        </p:nvSpPr>
        <p:spPr>
          <a:xfrm>
            <a:off x="9678556" y="3967346"/>
            <a:ext cx="1662292" cy="70067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cs typeface="Arial" panose="020B0604020202020204" pitchFamily="34" charset="0"/>
              </a:rPr>
              <a:t>Outstanding Tickets Tracking</a:t>
            </a:r>
            <a:endParaRPr lang="zh-CN" altLang="en-US" sz="1400" dirty="0" err="1" smtClean="0">
              <a:solidFill>
                <a:prstClr val="white"/>
              </a:solidFill>
              <a:cs typeface="Arial" panose="020B0604020202020204" pitchFamily="34" charset="0"/>
            </a:endParaRPr>
          </a:p>
        </p:txBody>
      </p:sp>
      <p:sp>
        <p:nvSpPr>
          <p:cNvPr id="23" name="矩形 19"/>
          <p:cNvSpPr/>
          <p:nvPr/>
        </p:nvSpPr>
        <p:spPr>
          <a:xfrm>
            <a:off x="5346578" y="5071043"/>
            <a:ext cx="1662292" cy="70067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rPr>
              <a:t>Management Committee Report</a:t>
            </a:r>
            <a:endParaRPr lang="zh-CN" altLang="en-US" sz="1400" dirty="0" err="1" smtClean="0">
              <a:solidFill>
                <a:prstClr val="white"/>
              </a:solidFill>
            </a:endParaRPr>
          </a:p>
        </p:txBody>
      </p:sp>
      <p:sp>
        <p:nvSpPr>
          <p:cNvPr id="24" name="矩形 20"/>
          <p:cNvSpPr/>
          <p:nvPr/>
        </p:nvSpPr>
        <p:spPr>
          <a:xfrm>
            <a:off x="3180589" y="5071043"/>
            <a:ext cx="1662292" cy="70067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prstClr val="white"/>
                </a:solidFill>
              </a:rPr>
              <a:t>Service Performance Report</a:t>
            </a:r>
            <a:endParaRPr lang="zh-CN" altLang="en-US" sz="1400" dirty="0" err="1" smtClean="0">
              <a:solidFill>
                <a:prstClr val="white"/>
              </a:solidFill>
            </a:endParaRPr>
          </a:p>
        </p:txBody>
      </p:sp>
      <p:cxnSp>
        <p:nvCxnSpPr>
          <p:cNvPr id="3" name="Straight Connector 2"/>
          <p:cNvCxnSpPr/>
          <p:nvPr/>
        </p:nvCxnSpPr>
        <p:spPr>
          <a:xfrm>
            <a:off x="995963" y="2438958"/>
            <a:ext cx="1034488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95963" y="3718821"/>
            <a:ext cx="1034488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373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2720037" y="3156564"/>
            <a:ext cx="6601380" cy="646331"/>
          </a:xfrm>
          <a:prstGeom prst="rect">
            <a:avLst/>
          </a:prstGeom>
          <a:noFill/>
        </p:spPr>
        <p:txBody>
          <a:bodyPr wrap="square" rtlCol="0">
            <a:spAutoFit/>
            <a:scene3d>
              <a:camera prst="orthographicFront"/>
              <a:lightRig rig="threePt" dir="t"/>
            </a:scene3d>
            <a:sp3d/>
          </a:bodyPr>
          <a:lstStyle/>
          <a:p>
            <a:pPr algn="ctr"/>
            <a:r>
              <a:rPr lang="en-US" altLang="zh-CN" sz="3600" dirty="0" smtClean="0">
                <a:gradFill flip="none" rotWithShape="1">
                  <a:gsLst>
                    <a:gs pos="0">
                      <a:srgbClr val="62FFFF"/>
                    </a:gs>
                    <a:gs pos="100000">
                      <a:srgbClr val="0D69FF"/>
                    </a:gs>
                  </a:gsLst>
                  <a:lin ang="2700000" scaled="1"/>
                  <a:tileRect/>
                </a:gradFill>
                <a:latin typeface="Impact" charset="0"/>
                <a:ea typeface="Impact" charset="0"/>
                <a:cs typeface="Impact" charset="0"/>
              </a:rPr>
              <a:t>Project Management</a:t>
            </a:r>
            <a:endParaRPr lang="en-US" altLang="zh-CN" sz="3600" dirty="0">
              <a:gradFill flip="none" rotWithShape="1">
                <a:gsLst>
                  <a:gs pos="0">
                    <a:srgbClr val="62FFFF"/>
                  </a:gs>
                  <a:gs pos="100000">
                    <a:srgbClr val="0D69FF"/>
                  </a:gs>
                </a:gsLst>
                <a:lin ang="2700000" scaled="1"/>
                <a:tileRect/>
              </a:gradFill>
              <a:latin typeface="Impact" charset="0"/>
              <a:ea typeface="Impact" charset="0"/>
              <a:cs typeface="Impact" charset="0"/>
            </a:endParaRPr>
          </a:p>
        </p:txBody>
      </p:sp>
      <p:sp>
        <p:nvSpPr>
          <p:cNvPr id="12" name="任意多边形: 形状 5">
            <a:extLst>
              <a:ext uri="{FF2B5EF4-FFF2-40B4-BE49-F238E27FC236}">
                <a16:creationId xmlns:a16="http://schemas.microsoft.com/office/drawing/2014/main" xmlns="" id="{18FC6658-933E-46D8-B4C1-1A16071D45B6}"/>
              </a:ext>
            </a:extLst>
          </p:cNvPr>
          <p:cNvSpPr/>
          <p:nvPr/>
        </p:nvSpPr>
        <p:spPr>
          <a:xfrm>
            <a:off x="5569323" y="1910195"/>
            <a:ext cx="1053350" cy="105335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gradFill>
            <a:gsLst>
              <a:gs pos="0">
                <a:srgbClr val="58FDFF"/>
              </a:gs>
              <a:gs pos="100000">
                <a:srgbClr val="1B9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prstClr val="white"/>
                </a:solidFill>
              </a:rPr>
              <a:t>07</a:t>
            </a:r>
            <a:endParaRPr lang="zh-CN" altLang="en-US" sz="4000" dirty="0">
              <a:solidFill>
                <a:prstClr val="white"/>
              </a:solidFill>
            </a:endParaRPr>
          </a:p>
        </p:txBody>
      </p:sp>
      <p:grpSp>
        <p:nvGrpSpPr>
          <p:cNvPr id="9" name="组 8"/>
          <p:cNvGrpSpPr/>
          <p:nvPr/>
        </p:nvGrpSpPr>
        <p:grpSpPr>
          <a:xfrm>
            <a:off x="8976589" y="6459634"/>
            <a:ext cx="3099148" cy="261610"/>
            <a:chOff x="8759772" y="6459634"/>
            <a:chExt cx="3099148" cy="261610"/>
          </a:xfrm>
          <a:effectLst>
            <a:reflection endPos="65000" dist="50800" dir="5400000" sy="-100000" algn="bl" rotWithShape="0"/>
          </a:effectLst>
        </p:grpSpPr>
        <p:sp>
          <p:nvSpPr>
            <p:cNvPr id="11" name="文本框 10"/>
            <p:cNvSpPr txBox="1"/>
            <p:nvPr/>
          </p:nvSpPr>
          <p:spPr>
            <a:xfrm>
              <a:off x="9812729" y="6459634"/>
              <a:ext cx="2046191" cy="261610"/>
            </a:xfrm>
            <a:prstGeom prst="rect">
              <a:avLst/>
            </a:prstGeom>
            <a:noFill/>
            <a:effectLst/>
          </p:spPr>
          <p:txBody>
            <a:bodyPr wrap="square" rtlCol="0">
              <a:spAutoFit/>
            </a:bodyPr>
            <a:lstStyle/>
            <a:p>
              <a:r>
                <a:rPr kumimoji="1" lang="de-DE" altLang="zh-CN" sz="1100" dirty="0" smtClean="0">
                  <a:solidFill>
                    <a:prstClr val="white">
                      <a:alpha val="50000"/>
                    </a:prstClr>
                  </a:solidFill>
                </a:rPr>
                <a:t>©</a:t>
              </a:r>
              <a:r>
                <a:rPr kumimoji="1" lang="en-US" altLang="zh-CN" sz="1100" dirty="0" smtClean="0">
                  <a:solidFill>
                    <a:prstClr val="white">
                      <a:alpha val="50000"/>
                    </a:prstClr>
                  </a:solidFill>
                </a:rPr>
                <a:t>2019</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NTT</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DATA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China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Co.Ltd.</a:t>
              </a:r>
              <a:endParaRPr kumimoji="1" lang="de-DE" altLang="zh-CN" sz="1100" dirty="0">
                <a:solidFill>
                  <a:prstClr val="white">
                    <a:alpha val="50000"/>
                  </a:prstClr>
                </a:solidFill>
              </a:endParaRPr>
            </a:p>
          </p:txBody>
        </p:sp>
        <p:pic>
          <p:nvPicPr>
            <p:cNvPr id="13" name="图片 12"/>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8759772" y="6512064"/>
              <a:ext cx="1052958" cy="154305"/>
            </a:xfrm>
            <a:prstGeom prst="rect">
              <a:avLst/>
            </a:prstGeom>
          </p:spPr>
        </p:pic>
      </p:grpSp>
    </p:spTree>
    <p:extLst>
      <p:ext uri="{BB962C8B-B14F-4D97-AF65-F5344CB8AC3E}">
        <p14:creationId xmlns:p14="http://schemas.microsoft.com/office/powerpoint/2010/main" val="1219887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矩形 131"/>
          <p:cNvSpPr/>
          <p:nvPr/>
        </p:nvSpPr>
        <p:spPr>
          <a:xfrm>
            <a:off x="759177" y="153758"/>
            <a:ext cx="2402972"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Project Timelines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133" name="矩形 132"/>
          <p:cNvSpPr/>
          <p:nvPr/>
        </p:nvSpPr>
        <p:spPr>
          <a:xfrm>
            <a:off x="2" y="2"/>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4" name="矩形 133"/>
          <p:cNvSpPr/>
          <p:nvPr/>
        </p:nvSpPr>
        <p:spPr>
          <a:xfrm>
            <a:off x="245328" y="240737"/>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68" name="组 67"/>
          <p:cNvGrpSpPr/>
          <p:nvPr/>
        </p:nvGrpSpPr>
        <p:grpSpPr>
          <a:xfrm>
            <a:off x="9128221" y="6271020"/>
            <a:ext cx="3063779" cy="261610"/>
            <a:chOff x="9059092" y="6459634"/>
            <a:chExt cx="3063779" cy="297718"/>
          </a:xfrm>
        </p:grpSpPr>
        <p:pic>
          <p:nvPicPr>
            <p:cNvPr id="70" name="图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71" name="文本框 70"/>
            <p:cNvSpPr txBox="1"/>
            <p:nvPr/>
          </p:nvSpPr>
          <p:spPr>
            <a:xfrm>
              <a:off x="10104961" y="6459634"/>
              <a:ext cx="2017910" cy="297718"/>
            </a:xfrm>
            <a:prstGeom prst="rect">
              <a:avLst/>
            </a:prstGeom>
            <a:noFill/>
          </p:spPr>
          <p:txBody>
            <a:bodyPr wrap="squar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graphicFrame>
        <p:nvGraphicFramePr>
          <p:cNvPr id="193" name="Table 11"/>
          <p:cNvGraphicFramePr>
            <a:graphicFrameLocks noGrp="1"/>
          </p:cNvGraphicFramePr>
          <p:nvPr>
            <p:extLst/>
          </p:nvPr>
        </p:nvGraphicFramePr>
        <p:xfrm>
          <a:off x="157218" y="926154"/>
          <a:ext cx="11941020" cy="4796820"/>
        </p:xfrm>
        <a:graphic>
          <a:graphicData uri="http://schemas.openxmlformats.org/drawingml/2006/table">
            <a:tbl>
              <a:tblPr firstRow="1" bandRow="1"/>
              <a:tblGrid>
                <a:gridCol w="1527420"/>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gridCol w="208272"/>
              </a:tblGrid>
              <a:tr h="267507">
                <a:tc rowSpan="2">
                  <a:txBody>
                    <a:bodyPr/>
                    <a:lstStyle>
                      <a:lvl1pPr marL="0" algn="l" defTabSz="914400" rtl="0" eaLnBrk="1" latinLnBrk="0" hangingPunct="1">
                        <a:defRPr sz="1800" b="1" kern="1200">
                          <a:solidFill>
                            <a:schemeClr val="lt1"/>
                          </a:solidFill>
                          <a:latin typeface="HGP創英角ｺﾞｼｯｸUB"/>
                          <a:ea typeface="HGP創英角ｺﾞｼｯｸUB"/>
                        </a:defRPr>
                      </a:lvl1pPr>
                      <a:lvl2pPr marL="457200" algn="l" defTabSz="914400" rtl="0" eaLnBrk="1" latinLnBrk="0" hangingPunct="1">
                        <a:defRPr sz="1800" b="1" kern="1200">
                          <a:solidFill>
                            <a:schemeClr val="lt1"/>
                          </a:solidFill>
                          <a:latin typeface="HGP創英角ｺﾞｼｯｸUB"/>
                          <a:ea typeface="HGP創英角ｺﾞｼｯｸUB"/>
                        </a:defRPr>
                      </a:lvl2pPr>
                      <a:lvl3pPr marL="914400" algn="l" defTabSz="914400" rtl="0" eaLnBrk="1" latinLnBrk="0" hangingPunct="1">
                        <a:defRPr sz="1800" b="1" kern="1200">
                          <a:solidFill>
                            <a:schemeClr val="lt1"/>
                          </a:solidFill>
                          <a:latin typeface="HGP創英角ｺﾞｼｯｸUB"/>
                          <a:ea typeface="HGP創英角ｺﾞｼｯｸUB"/>
                        </a:defRPr>
                      </a:lvl3pPr>
                      <a:lvl4pPr marL="1371600" algn="l" defTabSz="914400" rtl="0" eaLnBrk="1" latinLnBrk="0" hangingPunct="1">
                        <a:defRPr sz="1800" b="1" kern="1200">
                          <a:solidFill>
                            <a:schemeClr val="lt1"/>
                          </a:solidFill>
                          <a:latin typeface="HGP創英角ｺﾞｼｯｸUB"/>
                          <a:ea typeface="HGP創英角ｺﾞｼｯｸUB"/>
                        </a:defRPr>
                      </a:lvl4pPr>
                      <a:lvl5pPr marL="1828800" algn="l" defTabSz="914400" rtl="0" eaLnBrk="1" latinLnBrk="0" hangingPunct="1">
                        <a:defRPr sz="1800" b="1" kern="1200">
                          <a:solidFill>
                            <a:schemeClr val="lt1"/>
                          </a:solidFill>
                          <a:latin typeface="HGP創英角ｺﾞｼｯｸUB"/>
                          <a:ea typeface="HGP創英角ｺﾞｼｯｸUB"/>
                        </a:defRPr>
                      </a:lvl5pPr>
                      <a:lvl6pPr marL="2286000" algn="l" defTabSz="914400" rtl="0" eaLnBrk="1" latinLnBrk="0" hangingPunct="1">
                        <a:defRPr sz="1800" b="1" kern="1200">
                          <a:solidFill>
                            <a:schemeClr val="lt1"/>
                          </a:solidFill>
                          <a:latin typeface="HGP創英角ｺﾞｼｯｸUB"/>
                          <a:ea typeface="HGP創英角ｺﾞｼｯｸUB"/>
                        </a:defRPr>
                      </a:lvl6pPr>
                      <a:lvl7pPr marL="2743200" algn="l" defTabSz="914400" rtl="0" eaLnBrk="1" latinLnBrk="0" hangingPunct="1">
                        <a:defRPr sz="1800" b="1" kern="1200">
                          <a:solidFill>
                            <a:schemeClr val="lt1"/>
                          </a:solidFill>
                          <a:latin typeface="HGP創英角ｺﾞｼｯｸUB"/>
                          <a:ea typeface="HGP創英角ｺﾞｼｯｸUB"/>
                        </a:defRPr>
                      </a:lvl7pPr>
                      <a:lvl8pPr marL="3200400" algn="l" defTabSz="914400" rtl="0" eaLnBrk="1" latinLnBrk="0" hangingPunct="1">
                        <a:defRPr sz="1800" b="1" kern="1200">
                          <a:solidFill>
                            <a:schemeClr val="lt1"/>
                          </a:solidFill>
                          <a:latin typeface="HGP創英角ｺﾞｼｯｸUB"/>
                          <a:ea typeface="HGP創英角ｺﾞｼｯｸUB"/>
                        </a:defRPr>
                      </a:lvl8pPr>
                      <a:lvl9pPr marL="3657600" algn="l" defTabSz="914400" rtl="0" eaLnBrk="1" latinLnBrk="0" hangingPunct="1">
                        <a:defRPr sz="1800" b="1" kern="1200">
                          <a:solidFill>
                            <a:schemeClr val="lt1"/>
                          </a:solidFill>
                          <a:latin typeface="HGP創英角ｺﾞｼｯｸUB"/>
                          <a:ea typeface="HGP創英角ｺﾞｼｯｸUB"/>
                        </a:defRPr>
                      </a:lvl9pPr>
                    </a:lstStyle>
                    <a:p>
                      <a:pPr algn="ctr"/>
                      <a:r>
                        <a:rPr lang="en-US" sz="1200" dirty="0" smtClean="0">
                          <a:solidFill>
                            <a:srgbClr val="F8F8F8"/>
                          </a:solidFill>
                          <a:latin typeface="Arial" pitchFamily="34" charset="0"/>
                          <a:cs typeface="Arial" pitchFamily="34" charset="0"/>
                        </a:rPr>
                        <a:t>Phase</a:t>
                      </a:r>
                      <a:endParaRPr lang="en-US" sz="1200" dirty="0">
                        <a:solidFill>
                          <a:srgbClr val="F8F8F8"/>
                        </a:solidFill>
                        <a:latin typeface="Arial" pitchFamily="34" charset="0"/>
                        <a:cs typeface="Arial" pitchFamily="34" charset="0"/>
                      </a:endParaRPr>
                    </a:p>
                  </a:txBody>
                  <a:tcPr marL="91436" marR="91436" marT="45713" marB="45713" anchor="ctr">
                    <a:lnL w="12700" cmpd="sng">
                      <a:noFill/>
                    </a:lnL>
                    <a:lnR w="12700" cap="flat" cmpd="sng" algn="ctr">
                      <a:solidFill>
                        <a:srgbClr val="F8F8F8"/>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4687E"/>
                    </a:solidFill>
                  </a:tcPr>
                </a:tc>
                <a:tc gridSpan="50">
                  <a:txBody>
                    <a:bodyPr/>
                    <a:lstStyle>
                      <a:lvl1pPr marL="0" algn="l" defTabSz="914400" rtl="0" eaLnBrk="1" latinLnBrk="0" hangingPunct="1">
                        <a:defRPr sz="1800" b="1" kern="1200">
                          <a:solidFill>
                            <a:schemeClr val="lt1"/>
                          </a:solidFill>
                          <a:latin typeface="HGP創英角ｺﾞｼｯｸUB"/>
                          <a:ea typeface="HGP創英角ｺﾞｼｯｸUB"/>
                        </a:defRPr>
                      </a:lvl1pPr>
                      <a:lvl2pPr marL="457200" algn="l" defTabSz="914400" rtl="0" eaLnBrk="1" latinLnBrk="0" hangingPunct="1">
                        <a:defRPr sz="1800" b="1" kern="1200">
                          <a:solidFill>
                            <a:schemeClr val="lt1"/>
                          </a:solidFill>
                          <a:latin typeface="HGP創英角ｺﾞｼｯｸUB"/>
                          <a:ea typeface="HGP創英角ｺﾞｼｯｸUB"/>
                        </a:defRPr>
                      </a:lvl2pPr>
                      <a:lvl3pPr marL="914400" algn="l" defTabSz="914400" rtl="0" eaLnBrk="1" latinLnBrk="0" hangingPunct="1">
                        <a:defRPr sz="1800" b="1" kern="1200">
                          <a:solidFill>
                            <a:schemeClr val="lt1"/>
                          </a:solidFill>
                          <a:latin typeface="HGP創英角ｺﾞｼｯｸUB"/>
                          <a:ea typeface="HGP創英角ｺﾞｼｯｸUB"/>
                        </a:defRPr>
                      </a:lvl3pPr>
                      <a:lvl4pPr marL="1371600" algn="l" defTabSz="914400" rtl="0" eaLnBrk="1" latinLnBrk="0" hangingPunct="1">
                        <a:defRPr sz="1800" b="1" kern="1200">
                          <a:solidFill>
                            <a:schemeClr val="lt1"/>
                          </a:solidFill>
                          <a:latin typeface="HGP創英角ｺﾞｼｯｸUB"/>
                          <a:ea typeface="HGP創英角ｺﾞｼｯｸUB"/>
                        </a:defRPr>
                      </a:lvl4pPr>
                      <a:lvl5pPr marL="1828800" algn="l" defTabSz="914400" rtl="0" eaLnBrk="1" latinLnBrk="0" hangingPunct="1">
                        <a:defRPr sz="1800" b="1" kern="1200">
                          <a:solidFill>
                            <a:schemeClr val="lt1"/>
                          </a:solidFill>
                          <a:latin typeface="HGP創英角ｺﾞｼｯｸUB"/>
                          <a:ea typeface="HGP創英角ｺﾞｼｯｸUB"/>
                        </a:defRPr>
                      </a:lvl5pPr>
                      <a:lvl6pPr marL="2286000" algn="l" defTabSz="914400" rtl="0" eaLnBrk="1" latinLnBrk="0" hangingPunct="1">
                        <a:defRPr sz="1800" b="1" kern="1200">
                          <a:solidFill>
                            <a:schemeClr val="lt1"/>
                          </a:solidFill>
                          <a:latin typeface="HGP創英角ｺﾞｼｯｸUB"/>
                          <a:ea typeface="HGP創英角ｺﾞｼｯｸUB"/>
                        </a:defRPr>
                      </a:lvl6pPr>
                      <a:lvl7pPr marL="2743200" algn="l" defTabSz="914400" rtl="0" eaLnBrk="1" latinLnBrk="0" hangingPunct="1">
                        <a:defRPr sz="1800" b="1" kern="1200">
                          <a:solidFill>
                            <a:schemeClr val="lt1"/>
                          </a:solidFill>
                          <a:latin typeface="HGP創英角ｺﾞｼｯｸUB"/>
                          <a:ea typeface="HGP創英角ｺﾞｼｯｸUB"/>
                        </a:defRPr>
                      </a:lvl7pPr>
                      <a:lvl8pPr marL="3200400" algn="l" defTabSz="914400" rtl="0" eaLnBrk="1" latinLnBrk="0" hangingPunct="1">
                        <a:defRPr sz="1800" b="1" kern="1200">
                          <a:solidFill>
                            <a:schemeClr val="lt1"/>
                          </a:solidFill>
                          <a:latin typeface="HGP創英角ｺﾞｼｯｸUB"/>
                          <a:ea typeface="HGP創英角ｺﾞｼｯｸUB"/>
                        </a:defRPr>
                      </a:lvl8pPr>
                      <a:lvl9pPr marL="3657600" algn="l" defTabSz="914400" rtl="0" eaLnBrk="1" latinLnBrk="0" hangingPunct="1">
                        <a:defRPr sz="1800" b="1" kern="1200">
                          <a:solidFill>
                            <a:schemeClr val="lt1"/>
                          </a:solidFill>
                          <a:latin typeface="HGP創英角ｺﾞｼｯｸUB"/>
                          <a:ea typeface="HGP創英角ｺﾞｼｯｸUB"/>
                        </a:defRPr>
                      </a:lvl9pPr>
                    </a:lstStyle>
                    <a:p>
                      <a:pPr algn="ctr"/>
                      <a:r>
                        <a:rPr lang="en-US" sz="1200" dirty="0" smtClean="0">
                          <a:solidFill>
                            <a:srgbClr val="F8F8F8"/>
                          </a:solidFill>
                          <a:latin typeface="Arial" pitchFamily="34" charset="0"/>
                          <a:cs typeface="Arial" pitchFamily="34" charset="0"/>
                        </a:rPr>
                        <a:t>Working Day For</a:t>
                      </a:r>
                      <a:r>
                        <a:rPr lang="en-US" sz="1200" baseline="0" dirty="0" smtClean="0">
                          <a:solidFill>
                            <a:srgbClr val="F8F8F8"/>
                          </a:solidFill>
                          <a:latin typeface="Arial" pitchFamily="34" charset="0"/>
                          <a:cs typeface="Arial" pitchFamily="34" charset="0"/>
                        </a:rPr>
                        <a:t> Each Week</a:t>
                      </a:r>
                      <a:endParaRPr lang="en-US" sz="1200" dirty="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4687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1200" dirty="0">
                        <a:latin typeface="Arial" pitchFamily="34" charset="0"/>
                        <a:cs typeface="Arial" pitchFamily="34" charset="0"/>
                      </a:endParaRPr>
                    </a:p>
                  </a:txBody>
                  <a:tcPr>
                    <a:solidFill>
                      <a:srgbClr val="44687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1200" dirty="0">
                        <a:latin typeface="Arial" pitchFamily="34" charset="0"/>
                        <a:cs typeface="Arial" pitchFamily="34" charset="0"/>
                      </a:endParaRPr>
                    </a:p>
                  </a:txBody>
                  <a:tcPr>
                    <a:solidFill>
                      <a:srgbClr val="44687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lvl1pPr marL="0" algn="l" defTabSz="914400" rtl="0" eaLnBrk="1" latinLnBrk="0" hangingPunct="1">
                        <a:defRPr sz="1800" b="1" kern="1200">
                          <a:solidFill>
                            <a:schemeClr val="lt1"/>
                          </a:solidFill>
                          <a:latin typeface="HGP創英角ｺﾞｼｯｸUB"/>
                          <a:ea typeface="HGP創英角ｺﾞｼｯｸUB"/>
                        </a:defRPr>
                      </a:lvl1pPr>
                      <a:lvl2pPr marL="457200" algn="l" defTabSz="914400" rtl="0" eaLnBrk="1" latinLnBrk="0" hangingPunct="1">
                        <a:defRPr sz="1800" b="1" kern="1200">
                          <a:solidFill>
                            <a:schemeClr val="lt1"/>
                          </a:solidFill>
                          <a:latin typeface="HGP創英角ｺﾞｼｯｸUB"/>
                          <a:ea typeface="HGP創英角ｺﾞｼｯｸUB"/>
                        </a:defRPr>
                      </a:lvl2pPr>
                      <a:lvl3pPr marL="914400" algn="l" defTabSz="914400" rtl="0" eaLnBrk="1" latinLnBrk="0" hangingPunct="1">
                        <a:defRPr sz="1800" b="1" kern="1200">
                          <a:solidFill>
                            <a:schemeClr val="lt1"/>
                          </a:solidFill>
                          <a:latin typeface="HGP創英角ｺﾞｼｯｸUB"/>
                          <a:ea typeface="HGP創英角ｺﾞｼｯｸUB"/>
                        </a:defRPr>
                      </a:lvl3pPr>
                      <a:lvl4pPr marL="1371600" algn="l" defTabSz="914400" rtl="0" eaLnBrk="1" latinLnBrk="0" hangingPunct="1">
                        <a:defRPr sz="1800" b="1" kern="1200">
                          <a:solidFill>
                            <a:schemeClr val="lt1"/>
                          </a:solidFill>
                          <a:latin typeface="HGP創英角ｺﾞｼｯｸUB"/>
                          <a:ea typeface="HGP創英角ｺﾞｼｯｸUB"/>
                        </a:defRPr>
                      </a:lvl4pPr>
                      <a:lvl5pPr marL="1828800" algn="l" defTabSz="914400" rtl="0" eaLnBrk="1" latinLnBrk="0" hangingPunct="1">
                        <a:defRPr sz="1800" b="1" kern="1200">
                          <a:solidFill>
                            <a:schemeClr val="lt1"/>
                          </a:solidFill>
                          <a:latin typeface="HGP創英角ｺﾞｼｯｸUB"/>
                          <a:ea typeface="HGP創英角ｺﾞｼｯｸUB"/>
                        </a:defRPr>
                      </a:lvl5pPr>
                      <a:lvl6pPr marL="2286000" algn="l" defTabSz="914400" rtl="0" eaLnBrk="1" latinLnBrk="0" hangingPunct="1">
                        <a:defRPr sz="1800" b="1" kern="1200">
                          <a:solidFill>
                            <a:schemeClr val="lt1"/>
                          </a:solidFill>
                          <a:latin typeface="HGP創英角ｺﾞｼｯｸUB"/>
                          <a:ea typeface="HGP創英角ｺﾞｼｯｸUB"/>
                        </a:defRPr>
                      </a:lvl6pPr>
                      <a:lvl7pPr marL="2743200" algn="l" defTabSz="914400" rtl="0" eaLnBrk="1" latinLnBrk="0" hangingPunct="1">
                        <a:defRPr sz="1800" b="1" kern="1200">
                          <a:solidFill>
                            <a:schemeClr val="lt1"/>
                          </a:solidFill>
                          <a:latin typeface="HGP創英角ｺﾞｼｯｸUB"/>
                          <a:ea typeface="HGP創英角ｺﾞｼｯｸUB"/>
                        </a:defRPr>
                      </a:lvl7pPr>
                      <a:lvl8pPr marL="3200400" algn="l" defTabSz="914400" rtl="0" eaLnBrk="1" latinLnBrk="0" hangingPunct="1">
                        <a:defRPr sz="1800" b="1" kern="1200">
                          <a:solidFill>
                            <a:schemeClr val="lt1"/>
                          </a:solidFill>
                          <a:latin typeface="HGP創英角ｺﾞｼｯｸUB"/>
                          <a:ea typeface="HGP創英角ｺﾞｼｯｸUB"/>
                        </a:defRPr>
                      </a:lvl8pPr>
                      <a:lvl9pPr marL="3657600" algn="l" defTabSz="914400" rtl="0" eaLnBrk="1" latinLnBrk="0" hangingPunct="1">
                        <a:defRPr sz="1800" b="1" kern="1200">
                          <a:solidFill>
                            <a:schemeClr val="lt1"/>
                          </a:solidFill>
                          <a:latin typeface="HGP創英角ｺﾞｼｯｸUB"/>
                          <a:ea typeface="HGP創英角ｺﾞｼｯｸUB"/>
                        </a:defRPr>
                      </a:lvl9pPr>
                    </a:lstStyle>
                    <a:p>
                      <a:pPr algn="ctr"/>
                      <a:endParaRPr lang="en-US" sz="1200" dirty="0">
                        <a:solidFill>
                          <a:srgbClr val="F8F8F8"/>
                        </a:solidFill>
                        <a:latin typeface="Arial" pitchFamily="34" charset="0"/>
                        <a:cs typeface="Arial" pitchFamily="34" charset="0"/>
                      </a:endParaRPr>
                    </a:p>
                  </a:txBody>
                  <a:tcPr marL="91436" marR="91436" marT="45713" marB="45713" anchor="ctr">
                    <a:lnL w="12700" cmpd="sng">
                      <a:solidFill>
                        <a:srgbClr val="CFD2DC"/>
                      </a:solidFill>
                    </a:lnL>
                    <a:lnR w="12700" cmpd="sng">
                      <a:noFill/>
                    </a:lnR>
                    <a:lnT w="12700" cmpd="sng">
                      <a:noFill/>
                    </a:lnT>
                    <a:lnB w="38100" cmpd="sng">
                      <a:noFill/>
                    </a:lnB>
                    <a:lnTlToBr w="12700" cmpd="sng">
                      <a:noFill/>
                      <a:prstDash val="solid"/>
                    </a:lnTlToBr>
                    <a:lnBlToTr w="12700" cmpd="sng">
                      <a:noFill/>
                      <a:prstDash val="solid"/>
                    </a:lnBlToTr>
                    <a:solidFill>
                      <a:srgbClr val="44687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4687E"/>
                    </a:solidFill>
                  </a:tcPr>
                </a:tc>
                <a:tc hMerge="1">
                  <a:txBody>
                    <a:bodyPr/>
                    <a:lstStyle/>
                    <a:p>
                      <a:pPr algn="ctr"/>
                      <a:endParaRPr lang="en-US" sz="1200" dirty="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4687E"/>
                    </a:solidFill>
                  </a:tcPr>
                </a:tc>
                <a:tc hMerge="1">
                  <a:txBody>
                    <a:bodyPr/>
                    <a:lstStyle/>
                    <a:p>
                      <a:pPr algn="ctr"/>
                      <a:endParaRPr lang="en-US" sz="1200" dirty="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4687E"/>
                    </a:solidFill>
                  </a:tcPr>
                </a:tc>
                <a:tc hMerge="1">
                  <a:txBody>
                    <a:bodyPr/>
                    <a:lstStyle/>
                    <a:p>
                      <a:pPr algn="ctr"/>
                      <a:endParaRPr lang="en-US" sz="1200" dirty="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4687E"/>
                    </a:solidFill>
                  </a:tcPr>
                </a:tc>
                <a:tc hMerge="1">
                  <a:txBody>
                    <a:bodyPr/>
                    <a:lstStyle/>
                    <a:p>
                      <a:pPr algn="ctr"/>
                      <a:endParaRPr lang="en-US" sz="1200" dirty="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44687E"/>
                    </a:solidFill>
                  </a:tcPr>
                </a:tc>
              </a:tr>
              <a:tr h="401291">
                <a:tc vMerge="1">
                  <a:txBody>
                    <a:bodyPr/>
                    <a:lstStyle/>
                    <a:p>
                      <a:endParaRPr lang="en-US" dirty="0"/>
                    </a:p>
                  </a:txBody>
                  <a:tcPr/>
                </a:tc>
                <a:tc gridSpan="5">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gn="ctr">
                        <a:lnSpc>
                          <a:spcPct val="60000"/>
                        </a:lnSpc>
                      </a:pPr>
                      <a:r>
                        <a:rPr lang="en-US" sz="1200" b="1" dirty="0" smtClean="0">
                          <a:solidFill>
                            <a:srgbClr val="F8F8F8"/>
                          </a:solidFill>
                          <a:latin typeface="Arial" pitchFamily="34" charset="0"/>
                          <a:cs typeface="Arial" pitchFamily="34" charset="0"/>
                        </a:rPr>
                        <a:t>1</a:t>
                      </a:r>
                      <a:r>
                        <a:rPr lang="en-US" sz="1200" b="1" baseline="0" dirty="0" smtClean="0">
                          <a:solidFill>
                            <a:srgbClr val="F8F8F8"/>
                          </a:solidFill>
                          <a:latin typeface="Arial" pitchFamily="34" charset="0"/>
                          <a:cs typeface="Arial" pitchFamily="34" charset="0"/>
                        </a:rPr>
                        <a:t> Week </a:t>
                      </a:r>
                      <a:endParaRPr lang="en-US" sz="1200" b="1" dirty="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mpd="sng">
                      <a:solidFill>
                        <a:srgbClr val="CFD2DC"/>
                      </a:solidFill>
                    </a:lnB>
                    <a:lnTlToBr w="12700" cmpd="sng">
                      <a:noFill/>
                      <a:prstDash val="solid"/>
                    </a:lnTlToBr>
                    <a:lnBlToTr w="12700" cmpd="sng">
                      <a:noFill/>
                      <a:prstDash val="solid"/>
                    </a:lnBlToTr>
                    <a:solidFill>
                      <a:srgbClr val="80808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gn="ctr">
                        <a:lnSpc>
                          <a:spcPct val="60000"/>
                        </a:lnSpc>
                      </a:pPr>
                      <a:r>
                        <a:rPr lang="en-US" sz="1200" b="1" dirty="0" smtClean="0">
                          <a:solidFill>
                            <a:srgbClr val="F8F8F8"/>
                          </a:solidFill>
                          <a:latin typeface="Arial" pitchFamily="34" charset="0"/>
                          <a:cs typeface="Arial" pitchFamily="34" charset="0"/>
                        </a:rPr>
                        <a:t>2 Week</a:t>
                      </a:r>
                      <a:endParaRPr lang="en-US" sz="1200" b="1" dirty="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mpd="sng">
                      <a:solidFill>
                        <a:srgbClr val="CFD2DC"/>
                      </a:solidFill>
                    </a:lnB>
                    <a:lnTlToBr w="12700" cmpd="sng">
                      <a:noFill/>
                      <a:prstDash val="solid"/>
                    </a:lnTlToBr>
                    <a:lnBlToTr w="12700" cmpd="sng">
                      <a:noFill/>
                      <a:prstDash val="solid"/>
                    </a:lnBlToTr>
                    <a:solidFill>
                      <a:srgbClr val="80808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gn="ctr">
                        <a:lnSpc>
                          <a:spcPct val="60000"/>
                        </a:lnSpc>
                      </a:pPr>
                      <a:r>
                        <a:rPr lang="en-US" sz="1200" b="1" dirty="0" smtClean="0">
                          <a:solidFill>
                            <a:srgbClr val="F8F8F8"/>
                          </a:solidFill>
                          <a:latin typeface="Arial" pitchFamily="34" charset="0"/>
                          <a:cs typeface="Arial" pitchFamily="34" charset="0"/>
                        </a:rPr>
                        <a:t>3 Week</a:t>
                      </a:r>
                      <a:endParaRPr lang="en-US" sz="1200" b="1" dirty="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mpd="sng">
                      <a:solidFill>
                        <a:srgbClr val="CFD2DC"/>
                      </a:solidFill>
                    </a:lnB>
                    <a:lnTlToBr w="12700" cmpd="sng">
                      <a:noFill/>
                      <a:prstDash val="solid"/>
                    </a:lnTlToBr>
                    <a:lnBlToTr w="12700" cmpd="sng">
                      <a:noFill/>
                      <a:prstDash val="solid"/>
                    </a:lnBlToTr>
                    <a:solidFill>
                      <a:srgbClr val="80808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indent="0" algn="ctr" defTabSz="914400" rtl="0" eaLnBrk="1" fontAlgn="auto" latinLnBrk="0" hangingPunct="1">
                        <a:lnSpc>
                          <a:spcPct val="60000"/>
                        </a:lnSpc>
                        <a:spcBef>
                          <a:spcPts val="0"/>
                        </a:spcBef>
                        <a:spcAft>
                          <a:spcPts val="0"/>
                        </a:spcAft>
                        <a:buClrTx/>
                        <a:buSzTx/>
                        <a:buFontTx/>
                        <a:buNone/>
                        <a:tabLst/>
                        <a:defRPr/>
                      </a:pPr>
                      <a:r>
                        <a:rPr lang="en-US" sz="1200" b="1" dirty="0" smtClean="0">
                          <a:solidFill>
                            <a:srgbClr val="F8F8F8"/>
                          </a:solidFill>
                          <a:latin typeface="Arial" pitchFamily="34" charset="0"/>
                          <a:cs typeface="Arial" pitchFamily="34" charset="0"/>
                        </a:rPr>
                        <a:t>4 Week</a:t>
                      </a: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5">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marL="0" marR="0" indent="0" algn="ctr" defTabSz="914400" rtl="0" eaLnBrk="1" fontAlgn="auto" latinLnBrk="0" hangingPunct="1">
                        <a:lnSpc>
                          <a:spcPct val="60000"/>
                        </a:lnSpc>
                        <a:spcBef>
                          <a:spcPts val="0"/>
                        </a:spcBef>
                        <a:spcAft>
                          <a:spcPts val="0"/>
                        </a:spcAft>
                        <a:buClrTx/>
                        <a:buSzTx/>
                        <a:buFontTx/>
                        <a:buNone/>
                        <a:tabLst/>
                        <a:defRPr/>
                      </a:pPr>
                      <a:r>
                        <a:rPr lang="en-US" sz="1200" b="1" dirty="0" smtClean="0">
                          <a:solidFill>
                            <a:srgbClr val="F8F8F8"/>
                          </a:solidFill>
                          <a:latin typeface="Arial" pitchFamily="34" charset="0"/>
                          <a:cs typeface="Arial" pitchFamily="34" charset="0"/>
                        </a:rPr>
                        <a:t>5 Week</a:t>
                      </a: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mpd="sng">
                      <a:solidFill>
                        <a:srgbClr val="CFD2DC"/>
                      </a:solidFill>
                    </a:lnB>
                    <a:lnTlToBr w="12700" cmpd="sng">
                      <a:noFill/>
                      <a:prstDash val="solid"/>
                    </a:lnTlToBr>
                    <a:lnBlToTr w="12700" cmpd="sng">
                      <a:noFill/>
                      <a:prstDash val="solid"/>
                    </a:lnBlToTr>
                    <a:solidFill>
                      <a:srgbClr val="80808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indent="0" algn="ctr" defTabSz="914400" rtl="0" eaLnBrk="1" fontAlgn="auto" latinLnBrk="0" hangingPunct="1">
                        <a:lnSpc>
                          <a:spcPct val="60000"/>
                        </a:lnSpc>
                        <a:spcBef>
                          <a:spcPts val="0"/>
                        </a:spcBef>
                        <a:spcAft>
                          <a:spcPts val="0"/>
                        </a:spcAft>
                        <a:buClrTx/>
                        <a:buSzTx/>
                        <a:buFontTx/>
                        <a:buNone/>
                        <a:tabLst/>
                        <a:defRPr/>
                      </a:pPr>
                      <a:r>
                        <a:rPr lang="en-US" sz="1200" b="1" dirty="0" smtClean="0">
                          <a:solidFill>
                            <a:srgbClr val="F8F8F8"/>
                          </a:solidFill>
                          <a:latin typeface="Arial" pitchFamily="34" charset="0"/>
                          <a:cs typeface="Arial" pitchFamily="34" charset="0"/>
                        </a:rPr>
                        <a:t>6 Week</a:t>
                      </a: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5">
                  <a:txBody>
                    <a:bodyPr/>
                    <a:lstStyle/>
                    <a:p>
                      <a:pPr marL="0" marR="0" indent="0" algn="ctr" defTabSz="914400" rtl="0" eaLnBrk="1" fontAlgn="auto" latinLnBrk="0" hangingPunct="1">
                        <a:lnSpc>
                          <a:spcPct val="60000"/>
                        </a:lnSpc>
                        <a:spcBef>
                          <a:spcPts val="0"/>
                        </a:spcBef>
                        <a:spcAft>
                          <a:spcPts val="0"/>
                        </a:spcAft>
                        <a:buClrTx/>
                        <a:buSzTx/>
                        <a:buFontTx/>
                        <a:buNone/>
                        <a:tabLst/>
                        <a:defRPr/>
                      </a:pPr>
                      <a:r>
                        <a:rPr lang="en-US" sz="1200" b="1" dirty="0" smtClean="0">
                          <a:solidFill>
                            <a:srgbClr val="F8F8F8"/>
                          </a:solidFill>
                          <a:latin typeface="Arial" pitchFamily="34" charset="0"/>
                          <a:cs typeface="Arial" pitchFamily="34" charset="0"/>
                        </a:rPr>
                        <a:t>7 Week</a:t>
                      </a: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5">
                  <a:txBody>
                    <a:bodyPr/>
                    <a:lstStyle/>
                    <a:p>
                      <a:pPr marL="0" marR="0" indent="0" algn="ctr" defTabSz="914400" rtl="0" eaLnBrk="1" fontAlgn="auto" latinLnBrk="0" hangingPunct="1">
                        <a:lnSpc>
                          <a:spcPct val="60000"/>
                        </a:lnSpc>
                        <a:spcBef>
                          <a:spcPts val="0"/>
                        </a:spcBef>
                        <a:spcAft>
                          <a:spcPts val="0"/>
                        </a:spcAft>
                        <a:buClrTx/>
                        <a:buSzTx/>
                        <a:buFontTx/>
                        <a:buNone/>
                        <a:tabLst/>
                        <a:defRPr/>
                      </a:pPr>
                      <a:r>
                        <a:rPr lang="en-US" sz="1200" b="1" dirty="0" smtClean="0">
                          <a:solidFill>
                            <a:srgbClr val="F8F8F8"/>
                          </a:solidFill>
                          <a:latin typeface="Arial" pitchFamily="34" charset="0"/>
                          <a:cs typeface="Arial" pitchFamily="34" charset="0"/>
                        </a:rPr>
                        <a:t>8 Week</a:t>
                      </a: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5">
                  <a:txBody>
                    <a:bodyPr/>
                    <a:lstStyle/>
                    <a:p>
                      <a:pPr marL="0" marR="0" indent="0" algn="ctr" defTabSz="914400" rtl="0" eaLnBrk="1" fontAlgn="auto" latinLnBrk="0" hangingPunct="1">
                        <a:lnSpc>
                          <a:spcPct val="60000"/>
                        </a:lnSpc>
                        <a:spcBef>
                          <a:spcPts val="0"/>
                        </a:spcBef>
                        <a:spcAft>
                          <a:spcPts val="0"/>
                        </a:spcAft>
                        <a:buClrTx/>
                        <a:buSzTx/>
                        <a:buFontTx/>
                        <a:buNone/>
                        <a:tabLst/>
                        <a:defRPr/>
                      </a:pPr>
                      <a:r>
                        <a:rPr lang="en-US" sz="1200" b="1" dirty="0" smtClean="0">
                          <a:solidFill>
                            <a:srgbClr val="F8F8F8"/>
                          </a:solidFill>
                          <a:latin typeface="Arial" pitchFamily="34" charset="0"/>
                          <a:cs typeface="Arial" pitchFamily="34" charset="0"/>
                        </a:rPr>
                        <a:t>9</a:t>
                      </a:r>
                      <a:r>
                        <a:rPr lang="en-US" sz="1200" b="1" baseline="0" dirty="0" smtClean="0">
                          <a:solidFill>
                            <a:srgbClr val="F8F8F8"/>
                          </a:solidFill>
                          <a:latin typeface="Arial" pitchFamily="34" charset="0"/>
                          <a:cs typeface="Arial" pitchFamily="34" charset="0"/>
                        </a:rPr>
                        <a:t> Week</a:t>
                      </a: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5">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200" b="1" baseline="0" dirty="0" smtClean="0">
                          <a:solidFill>
                            <a:srgbClr val="F8F8F8"/>
                          </a:solidFill>
                          <a:latin typeface="Arial" pitchFamily="34" charset="0"/>
                          <a:cs typeface="Arial" pitchFamily="34" charset="0"/>
                        </a:rPr>
                        <a:t>10 Week2</a:t>
                      </a:r>
                    </a:p>
                    <a:p>
                      <a:pPr marL="0" marR="0" indent="0" algn="l" defTabSz="914400" rtl="0" eaLnBrk="1" fontAlgn="auto" latinLnBrk="0" hangingPunct="1">
                        <a:lnSpc>
                          <a:spcPct val="90000"/>
                        </a:lnSpc>
                        <a:spcBef>
                          <a:spcPts val="0"/>
                        </a:spcBef>
                        <a:spcAft>
                          <a:spcPts val="0"/>
                        </a:spcAft>
                        <a:buClrTx/>
                        <a:buSzTx/>
                        <a:buFontTx/>
                        <a:buNone/>
                        <a:tabLst/>
                        <a:defRPr/>
                      </a:pPr>
                      <a:r>
                        <a:rPr lang="en-US" sz="1200" b="1" baseline="0" dirty="0" smtClean="0">
                          <a:solidFill>
                            <a:srgbClr val="F8F8F8"/>
                          </a:solidFill>
                          <a:latin typeface="Arial" pitchFamily="34" charset="0"/>
                          <a:cs typeface="Arial" pitchFamily="34" charset="0"/>
                        </a:rPr>
                        <a:t> End Year</a:t>
                      </a: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F8F8F8"/>
                        </a:solidFill>
                        <a:latin typeface="Arial" pitchFamily="34" charset="0"/>
                        <a:cs typeface="Arial" pitchFamily="34" charset="0"/>
                      </a:endParaRPr>
                    </a:p>
                  </a:txBody>
                  <a:tcPr marL="91436" marR="91436" marT="45713" marB="45713"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38100" cmpd="sng">
                      <a:noFill/>
                    </a:lnT>
                    <a:lnB w="12700" cap="flat" cmpd="sng" algn="ctr">
                      <a:solidFill>
                        <a:srgbClr val="CFD2DC"/>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r>
              <a:tr h="445854">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r>
                        <a:rPr lang="en-US" sz="1200" dirty="0" smtClean="0">
                          <a:latin typeface="Arial" pitchFamily="34" charset="0"/>
                          <a:cs typeface="Arial" pitchFamily="34" charset="0"/>
                        </a:rPr>
                        <a:t>Scoping</a:t>
                      </a:r>
                    </a:p>
                  </a:txBody>
                  <a:tcPr marL="91436" marR="91436" marT="45713" marB="45713" anchor="ctr">
                    <a:lnL w="12700" cmpd="sng">
                      <a:noFill/>
                    </a:lnL>
                    <a:lnR w="12700" cap="flat" cmpd="sng" algn="ctr">
                      <a:solidFill>
                        <a:srgbClr val="E8941A"/>
                      </a:solidFill>
                      <a:prstDash val="solid"/>
                      <a:round/>
                      <a:headEnd type="none" w="med" len="med"/>
                      <a:tailEnd type="none" w="med" len="med"/>
                    </a:lnR>
                    <a:lnT w="38100" cmpd="sng">
                      <a:no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mpd="sng">
                      <a:solidFill>
                        <a:srgbClr val="CFD2DC"/>
                      </a:solidFill>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mpd="sng">
                      <a:solidFill>
                        <a:srgbClr val="CFD2DC"/>
                      </a:solidFill>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CFD2DC"/>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r>
              <a:tr h="4458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System Proposal</a:t>
                      </a:r>
                    </a:p>
                  </a:txBody>
                  <a:tcPr marL="91436" marR="91436" marT="45713" marB="45713" anchor="ctr">
                    <a:lnL w="12700" cmpd="sng">
                      <a:noFill/>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7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r>
              <a:tr h="445854">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IT Proposal</a:t>
                      </a:r>
                    </a:p>
                  </a:txBody>
                  <a:tcPr marL="91436" marR="91436" marT="45713" marB="45713" anchor="ctr">
                    <a:lnL w="12700" cmpd="sng">
                      <a:noFill/>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prstClr val="white">
                          <a:lumMod val="75000"/>
                        </a:prstClr>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r>
              <a:tr h="445854">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r>
                        <a:rPr lang="en-US" sz="1200" dirty="0" smtClean="0">
                          <a:latin typeface="Arial" pitchFamily="34" charset="0"/>
                          <a:cs typeface="Arial" pitchFamily="34" charset="0"/>
                        </a:rPr>
                        <a:t>Implementation</a:t>
                      </a:r>
                      <a:endParaRPr lang="en-US" sz="1200" dirty="0">
                        <a:latin typeface="Arial" pitchFamily="34" charset="0"/>
                        <a:cs typeface="Arial" pitchFamily="34" charset="0"/>
                      </a:endParaRPr>
                    </a:p>
                  </a:txBody>
                  <a:tcPr marL="91436" marR="91436" marT="45713" marB="45713" anchor="ctr">
                    <a:lnL w="12700" cmpd="sng">
                      <a:noFill/>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prstClr val="white">
                          <a:lumMod val="7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7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7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7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7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7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r>
              <a:tr h="1159244">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r>
                        <a:rPr lang="en-US" sz="1200" dirty="0" smtClean="0">
                          <a:latin typeface="Arial" pitchFamily="34" charset="0"/>
                          <a:cs typeface="Arial" pitchFamily="34" charset="0"/>
                        </a:rPr>
                        <a:t>Test Run/ Go-Live </a:t>
                      </a:r>
                    </a:p>
                    <a:p>
                      <a:r>
                        <a:rPr lang="en-US" sz="1200" dirty="0" smtClean="0">
                          <a:latin typeface="Arial" pitchFamily="34" charset="0"/>
                          <a:cs typeface="Arial" pitchFamily="34" charset="0"/>
                        </a:rPr>
                        <a:t>User Training</a:t>
                      </a:r>
                    </a:p>
                    <a:p>
                      <a:endParaRPr lang="en-US" sz="1200" dirty="0">
                        <a:latin typeface="Arial" pitchFamily="34" charset="0"/>
                        <a:cs typeface="Arial" pitchFamily="34" charset="0"/>
                      </a:endParaRPr>
                    </a:p>
                  </a:txBody>
                  <a:tcPr marL="91436" marR="91436" marT="45713" marB="45713" anchor="ctr">
                    <a:lnL w="12700" cmpd="sng">
                      <a:noFill/>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prstClr val="white">
                          <a:lumMod val="7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7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7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7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7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prstClr val="white">
                          <a:lumMod val="7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HGP創英角ｺﾞｼｯｸUB"/>
                          <a:ea typeface="HGP創英角ｺﾞｼｯｸUB"/>
                        </a:defRPr>
                      </a:lvl1pPr>
                      <a:lvl2pPr marL="457200" algn="l" defTabSz="914400" rtl="0" eaLnBrk="1" latinLnBrk="0" hangingPunct="1">
                        <a:defRPr sz="1800" kern="1200">
                          <a:solidFill>
                            <a:schemeClr val="dk1"/>
                          </a:solidFill>
                          <a:latin typeface="HGP創英角ｺﾞｼｯｸUB"/>
                          <a:ea typeface="HGP創英角ｺﾞｼｯｸUB"/>
                        </a:defRPr>
                      </a:lvl2pPr>
                      <a:lvl3pPr marL="914400" algn="l" defTabSz="914400" rtl="0" eaLnBrk="1" latinLnBrk="0" hangingPunct="1">
                        <a:defRPr sz="1800" kern="1200">
                          <a:solidFill>
                            <a:schemeClr val="dk1"/>
                          </a:solidFill>
                          <a:latin typeface="HGP創英角ｺﾞｼｯｸUB"/>
                          <a:ea typeface="HGP創英角ｺﾞｼｯｸUB"/>
                        </a:defRPr>
                      </a:lvl3pPr>
                      <a:lvl4pPr marL="1371600" algn="l" defTabSz="914400" rtl="0" eaLnBrk="1" latinLnBrk="0" hangingPunct="1">
                        <a:defRPr sz="1800" kern="1200">
                          <a:solidFill>
                            <a:schemeClr val="dk1"/>
                          </a:solidFill>
                          <a:latin typeface="HGP創英角ｺﾞｼｯｸUB"/>
                          <a:ea typeface="HGP創英角ｺﾞｼｯｸUB"/>
                        </a:defRPr>
                      </a:lvl4pPr>
                      <a:lvl5pPr marL="1828800" algn="l" defTabSz="914400" rtl="0" eaLnBrk="1" latinLnBrk="0" hangingPunct="1">
                        <a:defRPr sz="1800" kern="1200">
                          <a:solidFill>
                            <a:schemeClr val="dk1"/>
                          </a:solidFill>
                          <a:latin typeface="HGP創英角ｺﾞｼｯｸUB"/>
                          <a:ea typeface="HGP創英角ｺﾞｼｯｸUB"/>
                        </a:defRPr>
                      </a:lvl5pPr>
                      <a:lvl6pPr marL="2286000" algn="l" defTabSz="914400" rtl="0" eaLnBrk="1" latinLnBrk="0" hangingPunct="1">
                        <a:defRPr sz="1800" kern="1200">
                          <a:solidFill>
                            <a:schemeClr val="dk1"/>
                          </a:solidFill>
                          <a:latin typeface="HGP創英角ｺﾞｼｯｸUB"/>
                          <a:ea typeface="HGP創英角ｺﾞｼｯｸUB"/>
                        </a:defRPr>
                      </a:lvl6pPr>
                      <a:lvl7pPr marL="2743200" algn="l" defTabSz="914400" rtl="0" eaLnBrk="1" latinLnBrk="0" hangingPunct="1">
                        <a:defRPr sz="1800" kern="1200">
                          <a:solidFill>
                            <a:schemeClr val="dk1"/>
                          </a:solidFill>
                          <a:latin typeface="HGP創英角ｺﾞｼｯｸUB"/>
                          <a:ea typeface="HGP創英角ｺﾞｼｯｸUB"/>
                        </a:defRPr>
                      </a:lvl7pPr>
                      <a:lvl8pPr marL="3200400" algn="l" defTabSz="914400" rtl="0" eaLnBrk="1" latinLnBrk="0" hangingPunct="1">
                        <a:defRPr sz="1800" kern="1200">
                          <a:solidFill>
                            <a:schemeClr val="dk1"/>
                          </a:solidFill>
                          <a:latin typeface="HGP創英角ｺﾞｼｯｸUB"/>
                          <a:ea typeface="HGP創英角ｺﾞｼｯｸUB"/>
                        </a:defRPr>
                      </a:lvl8pPr>
                      <a:lvl9pPr marL="3657600" algn="l" defTabSz="914400" rtl="0" eaLnBrk="1" latinLnBrk="0" hangingPunct="1">
                        <a:defRPr sz="1800" kern="1200">
                          <a:solidFill>
                            <a:schemeClr val="dk1"/>
                          </a:solidFill>
                          <a:latin typeface="HGP創英角ｺﾞｼｯｸUB"/>
                          <a:ea typeface="HGP創英角ｺﾞｼｯｸUB"/>
                        </a:defRPr>
                      </a:lvl9p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r>
              <a:tr h="1159244">
                <a:tc>
                  <a:txBody>
                    <a:bodyPr/>
                    <a:lstStyle/>
                    <a:p>
                      <a:r>
                        <a:rPr lang="en-US" altLang="zh-CN" sz="1200" dirty="0" smtClean="0">
                          <a:latin typeface="Arial" pitchFamily="34" charset="0"/>
                          <a:cs typeface="Arial" pitchFamily="34" charset="0"/>
                        </a:rPr>
                        <a:t>Transition</a:t>
                      </a:r>
                      <a:r>
                        <a:rPr lang="zh-CN" altLang="en-US" sz="1200" dirty="0" smtClean="0">
                          <a:latin typeface="Arial" pitchFamily="34" charset="0"/>
                          <a:cs typeface="Arial" pitchFamily="34" charset="0"/>
                        </a:rPr>
                        <a:t> </a:t>
                      </a:r>
                      <a:endParaRPr lang="en-US" altLang="zh-CN"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1200" dirty="0" smtClean="0">
                          <a:latin typeface="Arial" pitchFamily="34" charset="0"/>
                          <a:cs typeface="Arial" pitchFamily="34" charset="0"/>
                        </a:rPr>
                        <a:t>Service Operation</a:t>
                      </a:r>
                      <a:endParaRPr lang="en-US" sz="1200" dirty="0">
                        <a:latin typeface="Arial" pitchFamily="34" charset="0"/>
                        <a:cs typeface="Arial" pitchFamily="34" charset="0"/>
                      </a:endParaRPr>
                    </a:p>
                  </a:txBody>
                  <a:tcPr marL="91436" marR="91436" marT="45713" marB="45713" anchor="ctr">
                    <a:lnL w="12700" cmpd="sng">
                      <a:noFill/>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8941A"/>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kern="1200" baseline="0" dirty="0">
                        <a:solidFill>
                          <a:schemeClr val="tx1"/>
                        </a:solidFill>
                        <a:latin typeface="Arial" pitchFamily="34" charset="0"/>
                        <a:ea typeface="+mn-ea"/>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sz="1200" baseline="0" dirty="0">
                        <a:latin typeface="Arial" pitchFamily="34" charset="0"/>
                        <a:cs typeface="Arial" pitchFamily="34" charset="0"/>
                      </a:endParaRPr>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6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ED7D31"/>
                      </a:solidFill>
                      <a:prstDash val="solid"/>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prstClr val="white">
                          <a:lumMod val="75000"/>
                        </a:prst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prstClr val="white">
                          <a:lumMod val="75000"/>
                        </a:prstClr>
                      </a:solidFill>
                      <a:prstDash val="sysDot"/>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ED7D31"/>
                      </a:solidFill>
                      <a:prstDash val="solid"/>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60000"/>
                        </a:lnSpc>
                      </a:pPr>
                      <a:endParaRPr lang="en-US" baseline="0" dirty="0"/>
                    </a:p>
                  </a:txBody>
                  <a:tcPr marL="91436" marR="91436" marT="45713" marB="45713">
                    <a:lnL w="12700" cap="flat" cmpd="sng" algn="ctr">
                      <a:solidFill>
                        <a:srgbClr val="9FA4B9">
                          <a:lumMod val="60000"/>
                          <a:lumOff val="40000"/>
                        </a:srgbClr>
                      </a:solidFill>
                      <a:prstDash val="sysDot"/>
                      <a:round/>
                      <a:headEnd type="none" w="med" len="med"/>
                      <a:tailEnd type="none" w="med" len="med"/>
                    </a:lnL>
                    <a:lnR w="12700" cap="flat" cmpd="sng" algn="ctr">
                      <a:solidFill>
                        <a:srgbClr val="9FA4B9">
                          <a:lumMod val="60000"/>
                          <a:lumOff val="40000"/>
                        </a:srgbClr>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94" name="Pentagon 12"/>
          <p:cNvSpPr>
            <a:spLocks noChangeArrowheads="1"/>
          </p:cNvSpPr>
          <p:nvPr/>
        </p:nvSpPr>
        <p:spPr bwMode="auto">
          <a:xfrm>
            <a:off x="1709726" y="1724189"/>
            <a:ext cx="830274" cy="223143"/>
          </a:xfrm>
          <a:prstGeom prst="homePlate">
            <a:avLst>
              <a:gd name="adj" fmla="val 49992"/>
            </a:avLst>
          </a:prstGeom>
          <a:solidFill>
            <a:srgbClr val="E8941A"/>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endParaRPr kumimoji="0" lang="en-US" altLang="ja-JP" sz="1800" smtClean="0">
              <a:solidFill>
                <a:srgbClr val="000000"/>
              </a:solidFill>
              <a:cs typeface="Arial" panose="020B0604020202020204" pitchFamily="34" charset="0"/>
            </a:endParaRPr>
          </a:p>
        </p:txBody>
      </p:sp>
      <p:sp>
        <p:nvSpPr>
          <p:cNvPr id="195" name="Gleichschenkliges Dreieck 29"/>
          <p:cNvSpPr>
            <a:spLocks noChangeArrowheads="1"/>
          </p:cNvSpPr>
          <p:nvPr/>
        </p:nvSpPr>
        <p:spPr bwMode="auto">
          <a:xfrm>
            <a:off x="2405253" y="1880017"/>
            <a:ext cx="219075" cy="170186"/>
          </a:xfrm>
          <a:prstGeom prst="triangle">
            <a:avLst>
              <a:gd name="adj" fmla="val 48537"/>
            </a:avLst>
          </a:prstGeom>
          <a:solidFill>
            <a:srgbClr val="92D050"/>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r>
              <a:rPr kumimoji="0" lang="en-US" altLang="ja-JP" sz="100" dirty="0" smtClean="0">
                <a:solidFill>
                  <a:srgbClr val="000000"/>
                </a:solidFill>
                <a:latin typeface="Arial" panose="020B0604020202020204" pitchFamily="34" charset="0"/>
                <a:cs typeface="Arial" panose="020B0604020202020204" pitchFamily="34" charset="0"/>
              </a:rPr>
              <a:t>QG</a:t>
            </a:r>
            <a:br>
              <a:rPr kumimoji="0" lang="en-US" altLang="ja-JP" sz="100" dirty="0" smtClean="0">
                <a:solidFill>
                  <a:srgbClr val="000000"/>
                </a:solidFill>
                <a:latin typeface="Arial" panose="020B0604020202020204" pitchFamily="34" charset="0"/>
                <a:cs typeface="Arial" panose="020B0604020202020204" pitchFamily="34" charset="0"/>
              </a:rPr>
            </a:br>
            <a:r>
              <a:rPr kumimoji="0" lang="en-US" altLang="ja-JP" sz="100" dirty="0" smtClean="0">
                <a:solidFill>
                  <a:srgbClr val="000000"/>
                </a:solidFill>
                <a:latin typeface="Arial" panose="020B0604020202020204" pitchFamily="34" charset="0"/>
                <a:cs typeface="Arial" panose="020B0604020202020204" pitchFamily="34" charset="0"/>
              </a:rPr>
              <a:t>PLAN</a:t>
            </a:r>
          </a:p>
        </p:txBody>
      </p:sp>
      <p:sp>
        <p:nvSpPr>
          <p:cNvPr id="197" name="Pentagon 12"/>
          <p:cNvSpPr>
            <a:spLocks noChangeArrowheads="1"/>
          </p:cNvSpPr>
          <p:nvPr/>
        </p:nvSpPr>
        <p:spPr bwMode="auto">
          <a:xfrm>
            <a:off x="2487780" y="2177143"/>
            <a:ext cx="1503649" cy="205619"/>
          </a:xfrm>
          <a:prstGeom prst="homePlate">
            <a:avLst>
              <a:gd name="adj" fmla="val 50000"/>
            </a:avLst>
          </a:prstGeom>
          <a:solidFill>
            <a:srgbClr val="E8941A"/>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endParaRPr kumimoji="0" lang="en-US" altLang="ja-JP" sz="1800" smtClean="0">
              <a:solidFill>
                <a:srgbClr val="000000"/>
              </a:solidFill>
              <a:cs typeface="Arial" panose="020B0604020202020204" pitchFamily="34" charset="0"/>
            </a:endParaRPr>
          </a:p>
        </p:txBody>
      </p:sp>
      <p:sp>
        <p:nvSpPr>
          <p:cNvPr id="198" name="Gleichschenkliges Dreieck 29"/>
          <p:cNvSpPr>
            <a:spLocks noChangeArrowheads="1"/>
          </p:cNvSpPr>
          <p:nvPr/>
        </p:nvSpPr>
        <p:spPr bwMode="auto">
          <a:xfrm>
            <a:off x="4492621" y="2805593"/>
            <a:ext cx="219075" cy="170186"/>
          </a:xfrm>
          <a:prstGeom prst="triangle">
            <a:avLst>
              <a:gd name="adj" fmla="val 48537"/>
            </a:avLst>
          </a:prstGeom>
          <a:solidFill>
            <a:srgbClr val="92D050"/>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r>
              <a:rPr kumimoji="0" lang="en-US" altLang="ja-JP" sz="100" dirty="0" smtClean="0">
                <a:solidFill>
                  <a:srgbClr val="000000"/>
                </a:solidFill>
                <a:latin typeface="Arial" panose="020B0604020202020204" pitchFamily="34" charset="0"/>
                <a:cs typeface="Arial" panose="020B0604020202020204" pitchFamily="34" charset="0"/>
              </a:rPr>
              <a:t>QG</a:t>
            </a:r>
            <a:br>
              <a:rPr kumimoji="0" lang="en-US" altLang="ja-JP" sz="100" dirty="0" smtClean="0">
                <a:solidFill>
                  <a:srgbClr val="000000"/>
                </a:solidFill>
                <a:latin typeface="Arial" panose="020B0604020202020204" pitchFamily="34" charset="0"/>
                <a:cs typeface="Arial" panose="020B0604020202020204" pitchFamily="34" charset="0"/>
              </a:rPr>
            </a:br>
            <a:r>
              <a:rPr kumimoji="0" lang="en-US" altLang="ja-JP" sz="100" dirty="0" smtClean="0">
                <a:solidFill>
                  <a:srgbClr val="000000"/>
                </a:solidFill>
                <a:latin typeface="Arial" panose="020B0604020202020204" pitchFamily="34" charset="0"/>
                <a:cs typeface="Arial" panose="020B0604020202020204" pitchFamily="34" charset="0"/>
              </a:rPr>
              <a:t>PLAN</a:t>
            </a:r>
          </a:p>
        </p:txBody>
      </p:sp>
      <p:sp>
        <p:nvSpPr>
          <p:cNvPr id="202" name="Gleichschenkliges Dreieck 29"/>
          <p:cNvSpPr>
            <a:spLocks noChangeArrowheads="1"/>
          </p:cNvSpPr>
          <p:nvPr/>
        </p:nvSpPr>
        <p:spPr bwMode="auto">
          <a:xfrm>
            <a:off x="8858875" y="3169805"/>
            <a:ext cx="219075" cy="170186"/>
          </a:xfrm>
          <a:prstGeom prst="triangle">
            <a:avLst>
              <a:gd name="adj" fmla="val 48537"/>
            </a:avLst>
          </a:prstGeom>
          <a:solidFill>
            <a:srgbClr val="92D050"/>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r>
              <a:rPr kumimoji="0" lang="en-US" altLang="ja-JP" sz="100" dirty="0" smtClean="0">
                <a:solidFill>
                  <a:srgbClr val="000000"/>
                </a:solidFill>
                <a:latin typeface="Arial" panose="020B0604020202020204" pitchFamily="34" charset="0"/>
                <a:cs typeface="Arial" panose="020B0604020202020204" pitchFamily="34" charset="0"/>
              </a:rPr>
              <a:t>QG</a:t>
            </a:r>
            <a:br>
              <a:rPr kumimoji="0" lang="en-US" altLang="ja-JP" sz="100" dirty="0" smtClean="0">
                <a:solidFill>
                  <a:srgbClr val="000000"/>
                </a:solidFill>
                <a:latin typeface="Arial" panose="020B0604020202020204" pitchFamily="34" charset="0"/>
                <a:cs typeface="Arial" panose="020B0604020202020204" pitchFamily="34" charset="0"/>
              </a:rPr>
            </a:br>
            <a:r>
              <a:rPr kumimoji="0" lang="en-US" altLang="ja-JP" sz="100" dirty="0" smtClean="0">
                <a:solidFill>
                  <a:srgbClr val="000000"/>
                </a:solidFill>
                <a:latin typeface="Arial" panose="020B0604020202020204" pitchFamily="34" charset="0"/>
                <a:cs typeface="Arial" panose="020B0604020202020204" pitchFamily="34" charset="0"/>
              </a:rPr>
              <a:t>PLAN</a:t>
            </a:r>
          </a:p>
        </p:txBody>
      </p:sp>
      <p:sp>
        <p:nvSpPr>
          <p:cNvPr id="203" name="Pentagon 12"/>
          <p:cNvSpPr>
            <a:spLocks noChangeArrowheads="1"/>
          </p:cNvSpPr>
          <p:nvPr/>
        </p:nvSpPr>
        <p:spPr bwMode="auto">
          <a:xfrm>
            <a:off x="4596190" y="3059311"/>
            <a:ext cx="4390571" cy="182214"/>
          </a:xfrm>
          <a:prstGeom prst="homePlate">
            <a:avLst>
              <a:gd name="adj" fmla="val 49975"/>
            </a:avLst>
          </a:prstGeom>
          <a:solidFill>
            <a:srgbClr val="E8941A"/>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endParaRPr kumimoji="0" lang="en-US" altLang="ja-JP" sz="1800" smtClean="0">
              <a:solidFill>
                <a:srgbClr val="000000"/>
              </a:solidFill>
              <a:cs typeface="Arial" panose="020B0604020202020204" pitchFamily="34" charset="0"/>
            </a:endParaRPr>
          </a:p>
        </p:txBody>
      </p:sp>
      <p:sp>
        <p:nvSpPr>
          <p:cNvPr id="206" name="Gleichschenkliges Dreieck 29"/>
          <p:cNvSpPr>
            <a:spLocks noChangeArrowheads="1"/>
          </p:cNvSpPr>
          <p:nvPr/>
        </p:nvSpPr>
        <p:spPr bwMode="auto">
          <a:xfrm>
            <a:off x="9912079" y="3987754"/>
            <a:ext cx="219075" cy="170186"/>
          </a:xfrm>
          <a:prstGeom prst="triangle">
            <a:avLst>
              <a:gd name="adj" fmla="val 48537"/>
            </a:avLst>
          </a:prstGeom>
          <a:solidFill>
            <a:srgbClr val="FF0000"/>
          </a:solidFill>
          <a:ln>
            <a:noFill/>
          </a:ln>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r>
              <a:rPr kumimoji="0" lang="en-US" altLang="ja-JP" sz="100" dirty="0" smtClean="0">
                <a:solidFill>
                  <a:srgbClr val="000000"/>
                </a:solidFill>
                <a:latin typeface="Arial" panose="020B0604020202020204" pitchFamily="34" charset="0"/>
                <a:cs typeface="Arial" panose="020B0604020202020204" pitchFamily="34" charset="0"/>
              </a:rPr>
              <a:t>QG</a:t>
            </a:r>
            <a:br>
              <a:rPr kumimoji="0" lang="en-US" altLang="ja-JP" sz="100" dirty="0" smtClean="0">
                <a:solidFill>
                  <a:srgbClr val="000000"/>
                </a:solidFill>
                <a:latin typeface="Arial" panose="020B0604020202020204" pitchFamily="34" charset="0"/>
                <a:cs typeface="Arial" panose="020B0604020202020204" pitchFamily="34" charset="0"/>
              </a:rPr>
            </a:br>
            <a:r>
              <a:rPr kumimoji="0" lang="en-US" altLang="ja-JP" sz="100" dirty="0" smtClean="0">
                <a:solidFill>
                  <a:srgbClr val="000000"/>
                </a:solidFill>
                <a:latin typeface="Arial" panose="020B0604020202020204" pitchFamily="34" charset="0"/>
                <a:cs typeface="Arial" panose="020B0604020202020204" pitchFamily="34" charset="0"/>
              </a:rPr>
              <a:t>PLAN</a:t>
            </a:r>
          </a:p>
        </p:txBody>
      </p:sp>
      <p:sp>
        <p:nvSpPr>
          <p:cNvPr id="207" name="Pentagon 12"/>
          <p:cNvSpPr>
            <a:spLocks noChangeArrowheads="1"/>
          </p:cNvSpPr>
          <p:nvPr/>
        </p:nvSpPr>
        <p:spPr bwMode="auto">
          <a:xfrm>
            <a:off x="8986762" y="3885064"/>
            <a:ext cx="1015999" cy="215222"/>
          </a:xfrm>
          <a:prstGeom prst="homePlate">
            <a:avLst>
              <a:gd name="adj" fmla="val 49996"/>
            </a:avLst>
          </a:prstGeom>
          <a:solidFill>
            <a:srgbClr val="E8941A"/>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endParaRPr kumimoji="0" lang="en-US" altLang="ja-JP" sz="1800" smtClean="0">
              <a:solidFill>
                <a:srgbClr val="000000"/>
              </a:solidFill>
              <a:cs typeface="Arial" panose="020B0604020202020204" pitchFamily="34" charset="0"/>
            </a:endParaRPr>
          </a:p>
        </p:txBody>
      </p:sp>
      <p:sp>
        <p:nvSpPr>
          <p:cNvPr id="28" name="Pentagon 12"/>
          <p:cNvSpPr>
            <a:spLocks noChangeArrowheads="1"/>
          </p:cNvSpPr>
          <p:nvPr/>
        </p:nvSpPr>
        <p:spPr bwMode="auto">
          <a:xfrm>
            <a:off x="10026953" y="5285619"/>
            <a:ext cx="2048108" cy="181429"/>
          </a:xfrm>
          <a:prstGeom prst="homePlate">
            <a:avLst>
              <a:gd name="adj" fmla="val 49996"/>
            </a:avLst>
          </a:prstGeom>
          <a:solidFill>
            <a:srgbClr val="E8941A"/>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endParaRPr kumimoji="0" lang="en-US" altLang="ja-JP" sz="1800" smtClean="0">
              <a:solidFill>
                <a:srgbClr val="000000"/>
              </a:solidFill>
              <a:cs typeface="Arial" panose="020B0604020202020204" pitchFamily="34" charset="0"/>
            </a:endParaRPr>
          </a:p>
        </p:txBody>
      </p:sp>
      <p:sp>
        <p:nvSpPr>
          <p:cNvPr id="29" name="Pentagon 12"/>
          <p:cNvSpPr>
            <a:spLocks noChangeArrowheads="1"/>
          </p:cNvSpPr>
          <p:nvPr/>
        </p:nvSpPr>
        <p:spPr bwMode="auto">
          <a:xfrm>
            <a:off x="774783" y="5944130"/>
            <a:ext cx="571500" cy="188320"/>
          </a:xfrm>
          <a:prstGeom prst="homePlate">
            <a:avLst>
              <a:gd name="adj" fmla="val 50000"/>
            </a:avLst>
          </a:prstGeom>
          <a:solidFill>
            <a:srgbClr val="E8941A"/>
          </a:solidFill>
          <a:ln>
            <a:noFill/>
          </a:ln>
          <a:extLst>
            <a:ext uri="{91240B29-F687-4f45-9708-019B960494DF}">
              <a14:hiddenLine xmlns="" xmlns:a14="http://schemas.microsoft.com/office/drawing/2010/main" w="38100">
                <a:solidFill>
                  <a:srgbClr val="000000"/>
                </a:solidFill>
                <a:round/>
                <a:headEnd/>
                <a:tailEnd/>
              </a14:hiddenLine>
            </a:ext>
          </a:extLst>
        </p:spPr>
        <p:txBody>
          <a:bodyPr wrap="none" lIns="25200" tIns="10800" rIns="25200" bIns="10800" anchor="ctr"/>
          <a:lstStyle/>
          <a:p>
            <a:pPr algn="ctr"/>
            <a:endParaRPr lang="en-US" altLang="ja-JP">
              <a:solidFill>
                <a:srgbClr val="000000"/>
              </a:solidFill>
              <a:cs typeface="Arial" charset="0"/>
            </a:endParaRPr>
          </a:p>
        </p:txBody>
      </p:sp>
      <p:sp>
        <p:nvSpPr>
          <p:cNvPr id="30" name="TextBox 36"/>
          <p:cNvSpPr txBox="1">
            <a:spLocks noChangeArrowheads="1"/>
          </p:cNvSpPr>
          <p:nvPr/>
        </p:nvSpPr>
        <p:spPr bwMode="auto">
          <a:xfrm>
            <a:off x="1303420" y="5936194"/>
            <a:ext cx="1295400" cy="233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tx1"/>
                </a:solidFill>
                <a:latin typeface="HGP創英角ｺﾞｼｯｸUB" charset="0"/>
                <a:ea typeface="HGP創英角ｺﾞｼｯｸUB" charset="0"/>
                <a:cs typeface="HGP創英角ｺﾞｼｯｸUB" charset="0"/>
              </a:defRPr>
            </a:lvl1pPr>
            <a:lvl2pPr marL="742950" indent="-285750" eaLnBrk="0" hangingPunct="0">
              <a:defRPr kumimoji="1" sz="1600">
                <a:solidFill>
                  <a:schemeClr val="tx1"/>
                </a:solidFill>
                <a:latin typeface="HGP創英角ｺﾞｼｯｸUB" charset="0"/>
                <a:ea typeface="HGP創英角ｺﾞｼｯｸUB" charset="0"/>
                <a:cs typeface="HGP創英角ｺﾞｼｯｸUB" charset="0"/>
              </a:defRPr>
            </a:lvl2pPr>
            <a:lvl3pPr marL="1143000" indent="-228600" eaLnBrk="0" hangingPunct="0">
              <a:defRPr kumimoji="1" sz="1600">
                <a:solidFill>
                  <a:schemeClr val="tx1"/>
                </a:solidFill>
                <a:latin typeface="HGP創英角ｺﾞｼｯｸUB" charset="0"/>
                <a:ea typeface="HGP創英角ｺﾞｼｯｸUB" charset="0"/>
                <a:cs typeface="HGP創英角ｺﾞｼｯｸUB" charset="0"/>
              </a:defRPr>
            </a:lvl3pPr>
            <a:lvl4pPr marL="1600200" indent="-228600" eaLnBrk="0" hangingPunct="0">
              <a:defRPr kumimoji="1" sz="1600">
                <a:solidFill>
                  <a:schemeClr val="tx1"/>
                </a:solidFill>
                <a:latin typeface="HGP創英角ｺﾞｼｯｸUB" charset="0"/>
                <a:ea typeface="HGP創英角ｺﾞｼｯｸUB" charset="0"/>
                <a:cs typeface="HGP創英角ｺﾞｼｯｸUB" charset="0"/>
              </a:defRPr>
            </a:lvl4pPr>
            <a:lvl5pPr marL="2057400" indent="-228600" eaLnBrk="0" hangingPunct="0">
              <a:defRPr kumimoji="1" sz="1600">
                <a:solidFill>
                  <a:schemeClr val="tx1"/>
                </a:solidFill>
                <a:latin typeface="HGP創英角ｺﾞｼｯｸUB" charset="0"/>
                <a:ea typeface="HGP創英角ｺﾞｼｯｸUB" charset="0"/>
                <a:cs typeface="HGP創英角ｺﾞｼｯｸUB" charset="0"/>
              </a:defRPr>
            </a:lvl5pPr>
            <a:lvl6pPr marL="25146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6pPr>
            <a:lvl7pPr marL="29718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7pPr>
            <a:lvl8pPr marL="34290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8pPr>
            <a:lvl9pPr marL="38862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9pPr>
          </a:lstStyle>
          <a:p>
            <a:pPr eaLnBrk="1" hangingPunct="1">
              <a:lnSpc>
                <a:spcPct val="90000"/>
              </a:lnSpc>
              <a:spcBef>
                <a:spcPct val="50000"/>
              </a:spcBef>
            </a:pPr>
            <a:r>
              <a:rPr lang="en-US" altLang="ja-JP" sz="1000" dirty="0" smtClean="0">
                <a:solidFill>
                  <a:srgbClr val="5A627B"/>
                </a:solidFill>
                <a:latin typeface="Arial" charset="0"/>
                <a:cs typeface="Arial" charset="0"/>
              </a:rPr>
              <a:t>EVMS </a:t>
            </a:r>
            <a:r>
              <a:rPr lang="en-US" altLang="ja-JP" sz="1000" dirty="0">
                <a:solidFill>
                  <a:srgbClr val="5A627B"/>
                </a:solidFill>
                <a:latin typeface="Arial" charset="0"/>
                <a:cs typeface="Arial" charset="0"/>
              </a:rPr>
              <a:t>Tasks</a:t>
            </a:r>
          </a:p>
        </p:txBody>
      </p:sp>
      <p:sp>
        <p:nvSpPr>
          <p:cNvPr id="31" name="Gleichschenkliges Dreieck 29"/>
          <p:cNvSpPr>
            <a:spLocks noChangeArrowheads="1"/>
          </p:cNvSpPr>
          <p:nvPr/>
        </p:nvSpPr>
        <p:spPr bwMode="auto">
          <a:xfrm>
            <a:off x="2751221" y="5955243"/>
            <a:ext cx="219075" cy="170186"/>
          </a:xfrm>
          <a:prstGeom prst="triangle">
            <a:avLst>
              <a:gd name="adj" fmla="val 48537"/>
            </a:avLst>
          </a:prstGeom>
          <a:solidFill>
            <a:srgbClr val="92D050"/>
          </a:solidFill>
          <a:ln>
            <a:noFill/>
          </a:ln>
          <a:extLst>
            <a:ext uri="{91240B29-F687-4f45-9708-019B960494DF}">
              <a14:hiddenLine xmlns="" xmlns:a14="http://schemas.microsoft.com/office/drawing/2010/main" w="38100">
                <a:solidFill>
                  <a:srgbClr val="000000"/>
                </a:solidFill>
                <a:round/>
                <a:headEnd/>
                <a:tailEnd/>
              </a14:hiddenLine>
            </a:ext>
          </a:extLst>
        </p:spPr>
        <p:txBody>
          <a:bodyPr wrap="none" lIns="25200" tIns="10800" rIns="25200" bIns="10800" anchor="ctr"/>
          <a:lstStyle/>
          <a:p>
            <a:pPr algn="ctr"/>
            <a:r>
              <a:rPr lang="en-US" altLang="ja-JP" sz="100">
                <a:solidFill>
                  <a:srgbClr val="000000"/>
                </a:solidFill>
                <a:latin typeface="Arial" charset="0"/>
                <a:cs typeface="Arial" charset="0"/>
              </a:rPr>
              <a:t>QAN</a:t>
            </a:r>
          </a:p>
        </p:txBody>
      </p:sp>
      <p:sp>
        <p:nvSpPr>
          <p:cNvPr id="32" name="TextBox 39"/>
          <p:cNvSpPr txBox="1">
            <a:spLocks noChangeArrowheads="1"/>
          </p:cNvSpPr>
          <p:nvPr/>
        </p:nvSpPr>
        <p:spPr bwMode="auto">
          <a:xfrm>
            <a:off x="2979820" y="5936194"/>
            <a:ext cx="1676400" cy="233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tx1"/>
                </a:solidFill>
                <a:latin typeface="HGP創英角ｺﾞｼｯｸUB" charset="0"/>
                <a:ea typeface="HGP創英角ｺﾞｼｯｸUB" charset="0"/>
                <a:cs typeface="HGP創英角ｺﾞｼｯｸUB" charset="0"/>
              </a:defRPr>
            </a:lvl1pPr>
            <a:lvl2pPr marL="742950" indent="-285750" eaLnBrk="0" hangingPunct="0">
              <a:defRPr kumimoji="1" sz="1600">
                <a:solidFill>
                  <a:schemeClr val="tx1"/>
                </a:solidFill>
                <a:latin typeface="HGP創英角ｺﾞｼｯｸUB" charset="0"/>
                <a:ea typeface="HGP創英角ｺﾞｼｯｸUB" charset="0"/>
                <a:cs typeface="HGP創英角ｺﾞｼｯｸUB" charset="0"/>
              </a:defRPr>
            </a:lvl2pPr>
            <a:lvl3pPr marL="1143000" indent="-228600" eaLnBrk="0" hangingPunct="0">
              <a:defRPr kumimoji="1" sz="1600">
                <a:solidFill>
                  <a:schemeClr val="tx1"/>
                </a:solidFill>
                <a:latin typeface="HGP創英角ｺﾞｼｯｸUB" charset="0"/>
                <a:ea typeface="HGP創英角ｺﾞｼｯｸUB" charset="0"/>
                <a:cs typeface="HGP創英角ｺﾞｼｯｸUB" charset="0"/>
              </a:defRPr>
            </a:lvl3pPr>
            <a:lvl4pPr marL="1600200" indent="-228600" eaLnBrk="0" hangingPunct="0">
              <a:defRPr kumimoji="1" sz="1600">
                <a:solidFill>
                  <a:schemeClr val="tx1"/>
                </a:solidFill>
                <a:latin typeface="HGP創英角ｺﾞｼｯｸUB" charset="0"/>
                <a:ea typeface="HGP創英角ｺﾞｼｯｸUB" charset="0"/>
                <a:cs typeface="HGP創英角ｺﾞｼｯｸUB" charset="0"/>
              </a:defRPr>
            </a:lvl4pPr>
            <a:lvl5pPr marL="2057400" indent="-228600" eaLnBrk="0" hangingPunct="0">
              <a:defRPr kumimoji="1" sz="1600">
                <a:solidFill>
                  <a:schemeClr val="tx1"/>
                </a:solidFill>
                <a:latin typeface="HGP創英角ｺﾞｼｯｸUB" charset="0"/>
                <a:ea typeface="HGP創英角ｺﾞｼｯｸUB" charset="0"/>
                <a:cs typeface="HGP創英角ｺﾞｼｯｸUB" charset="0"/>
              </a:defRPr>
            </a:lvl5pPr>
            <a:lvl6pPr marL="25146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6pPr>
            <a:lvl7pPr marL="29718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7pPr>
            <a:lvl8pPr marL="34290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8pPr>
            <a:lvl9pPr marL="38862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9pPr>
          </a:lstStyle>
          <a:p>
            <a:pPr eaLnBrk="1" hangingPunct="1">
              <a:lnSpc>
                <a:spcPct val="90000"/>
              </a:lnSpc>
              <a:spcBef>
                <a:spcPct val="50000"/>
              </a:spcBef>
            </a:pPr>
            <a:r>
              <a:rPr lang="en-US" altLang="ja-JP" sz="1000" dirty="0" smtClean="0">
                <a:solidFill>
                  <a:srgbClr val="5A627B"/>
                </a:solidFill>
                <a:latin typeface="Arial" charset="0"/>
                <a:cs typeface="Arial" charset="0"/>
              </a:rPr>
              <a:t>Milestone</a:t>
            </a:r>
            <a:endParaRPr lang="en-US" altLang="ja-JP" sz="1000" dirty="0">
              <a:solidFill>
                <a:srgbClr val="5A627B"/>
              </a:solidFill>
              <a:latin typeface="Arial" charset="0"/>
              <a:cs typeface="Arial" charset="0"/>
            </a:endParaRPr>
          </a:p>
        </p:txBody>
      </p:sp>
      <p:sp>
        <p:nvSpPr>
          <p:cNvPr id="33" name="TextBox 32"/>
          <p:cNvSpPr txBox="1"/>
          <p:nvPr/>
        </p:nvSpPr>
        <p:spPr bwMode="auto">
          <a:xfrm>
            <a:off x="5511542" y="6015495"/>
            <a:ext cx="6068573" cy="233397"/>
          </a:xfrm>
          <a:prstGeom prst="rect">
            <a:avLst/>
          </a:prstGeom>
          <a:solidFill>
            <a:schemeClr val="accent3"/>
          </a:solidFill>
          <a:ln w="9525">
            <a:noFill/>
            <a:miter lim="800000"/>
            <a:headEnd/>
            <a:tailEnd/>
          </a:ln>
        </p:spPr>
        <p:txBody>
          <a:bodyPr wrap="square">
            <a:spAutoFit/>
          </a:bodyPr>
          <a:lstStyle>
            <a:lvl1pPr eaLnBrk="0" hangingPunct="0">
              <a:defRPr kumimoji="1" sz="1600">
                <a:solidFill>
                  <a:schemeClr val="tx1"/>
                </a:solidFill>
                <a:latin typeface="HGP創英角ｺﾞｼｯｸUB" charset="0"/>
                <a:ea typeface="HGP創英角ｺﾞｼｯｸUB" charset="0"/>
                <a:cs typeface="HGP創英角ｺﾞｼｯｸUB" charset="0"/>
              </a:defRPr>
            </a:lvl1pPr>
            <a:lvl2pPr marL="742950" indent="-285750" eaLnBrk="0" hangingPunct="0">
              <a:defRPr kumimoji="1" sz="1600">
                <a:solidFill>
                  <a:schemeClr val="tx1"/>
                </a:solidFill>
                <a:latin typeface="HGP創英角ｺﾞｼｯｸUB" charset="0"/>
                <a:ea typeface="HGP創英角ｺﾞｼｯｸUB" charset="0"/>
                <a:cs typeface="HGP創英角ｺﾞｼｯｸUB" charset="0"/>
              </a:defRPr>
            </a:lvl2pPr>
            <a:lvl3pPr marL="1143000" indent="-228600" eaLnBrk="0" hangingPunct="0">
              <a:defRPr kumimoji="1" sz="1600">
                <a:solidFill>
                  <a:schemeClr val="tx1"/>
                </a:solidFill>
                <a:latin typeface="HGP創英角ｺﾞｼｯｸUB" charset="0"/>
                <a:ea typeface="HGP創英角ｺﾞｼｯｸUB" charset="0"/>
                <a:cs typeface="HGP創英角ｺﾞｼｯｸUB" charset="0"/>
              </a:defRPr>
            </a:lvl3pPr>
            <a:lvl4pPr marL="1600200" indent="-228600" eaLnBrk="0" hangingPunct="0">
              <a:defRPr kumimoji="1" sz="1600">
                <a:solidFill>
                  <a:schemeClr val="tx1"/>
                </a:solidFill>
                <a:latin typeface="HGP創英角ｺﾞｼｯｸUB" charset="0"/>
                <a:ea typeface="HGP創英角ｺﾞｼｯｸUB" charset="0"/>
                <a:cs typeface="HGP創英角ｺﾞｼｯｸUB" charset="0"/>
              </a:defRPr>
            </a:lvl4pPr>
            <a:lvl5pPr marL="2057400" indent="-228600" eaLnBrk="0" hangingPunct="0">
              <a:defRPr kumimoji="1" sz="1600">
                <a:solidFill>
                  <a:schemeClr val="tx1"/>
                </a:solidFill>
                <a:latin typeface="HGP創英角ｺﾞｼｯｸUB" charset="0"/>
                <a:ea typeface="HGP創英角ｺﾞｼｯｸUB" charset="0"/>
                <a:cs typeface="HGP創英角ｺﾞｼｯｸUB" charset="0"/>
              </a:defRPr>
            </a:lvl5pPr>
            <a:lvl6pPr marL="25146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6pPr>
            <a:lvl7pPr marL="29718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7pPr>
            <a:lvl8pPr marL="34290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8pPr>
            <a:lvl9pPr marL="38862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9pPr>
          </a:lstStyle>
          <a:p>
            <a:pPr eaLnBrk="1" hangingPunct="1">
              <a:lnSpc>
                <a:spcPct val="90000"/>
              </a:lnSpc>
              <a:spcBef>
                <a:spcPct val="50000"/>
              </a:spcBef>
            </a:pPr>
            <a:r>
              <a:rPr lang="en-US" sz="1000" b="1" dirty="0">
                <a:solidFill>
                  <a:prstClr val="black"/>
                </a:solidFill>
                <a:latin typeface="Arial" charset="0"/>
                <a:cs typeface="Arial" charset="0"/>
              </a:rPr>
              <a:t>Note: </a:t>
            </a:r>
            <a:r>
              <a:rPr lang="en-US" sz="1000" dirty="0">
                <a:solidFill>
                  <a:prstClr val="black"/>
                </a:solidFill>
                <a:latin typeface="Arial" charset="0"/>
                <a:cs typeface="Arial" charset="0"/>
              </a:rPr>
              <a:t>This is an estimate. It is flexible and can be changed as per Daimler’s requirement. </a:t>
            </a:r>
          </a:p>
        </p:txBody>
      </p:sp>
      <p:sp>
        <p:nvSpPr>
          <p:cNvPr id="34" name="文本框 33"/>
          <p:cNvSpPr txBox="1"/>
          <p:nvPr/>
        </p:nvSpPr>
        <p:spPr>
          <a:xfrm>
            <a:off x="748027" y="542266"/>
            <a:ext cx="1552672" cy="261610"/>
          </a:xfrm>
          <a:prstGeom prst="rect">
            <a:avLst/>
          </a:prstGeom>
          <a:noFill/>
        </p:spPr>
        <p:txBody>
          <a:bodyPr wrap="none" rtlCol="0">
            <a:spAutoFit/>
          </a:bodyPr>
          <a:lstStyle/>
          <a:p>
            <a:pPr>
              <a:defRPr/>
            </a:pPr>
            <a:r>
              <a:rPr kumimoji="1" lang="en-US" altLang="zh-CN" sz="1100" kern="0" dirty="0" smtClean="0">
                <a:solidFill>
                  <a:prstClr val="white">
                    <a:lumMod val="50000"/>
                  </a:prstClr>
                </a:solidFill>
              </a:rPr>
              <a:t>Timeline</a:t>
            </a:r>
            <a:r>
              <a:rPr kumimoji="1" lang="zh-CN" altLang="en-US" sz="1100" kern="0" dirty="0" smtClean="0">
                <a:solidFill>
                  <a:prstClr val="white">
                    <a:lumMod val="50000"/>
                  </a:prstClr>
                </a:solidFill>
              </a:rPr>
              <a:t> </a:t>
            </a:r>
            <a:r>
              <a:rPr kumimoji="1" lang="en-US" altLang="zh-CN" sz="1100" kern="0" dirty="0" smtClean="0">
                <a:solidFill>
                  <a:prstClr val="white">
                    <a:lumMod val="50000"/>
                  </a:prstClr>
                </a:solidFill>
              </a:rPr>
              <a:t>for</a:t>
            </a:r>
            <a:r>
              <a:rPr kumimoji="1" lang="zh-CN" altLang="en-US" sz="1100" kern="0" dirty="0" smtClean="0">
                <a:solidFill>
                  <a:prstClr val="white">
                    <a:lumMod val="50000"/>
                  </a:prstClr>
                </a:solidFill>
              </a:rPr>
              <a:t> </a:t>
            </a:r>
            <a:r>
              <a:rPr kumimoji="1" lang="en-US" altLang="zh-CN" sz="1100" kern="0" dirty="0" smtClean="0">
                <a:solidFill>
                  <a:prstClr val="white">
                    <a:lumMod val="50000"/>
                  </a:prstClr>
                </a:solidFill>
              </a:rPr>
              <a:t>each</a:t>
            </a:r>
            <a:r>
              <a:rPr kumimoji="1" lang="zh-CN" altLang="en-US" sz="1100" kern="0" dirty="0" smtClean="0">
                <a:solidFill>
                  <a:prstClr val="white">
                    <a:lumMod val="50000"/>
                  </a:prstClr>
                </a:solidFill>
              </a:rPr>
              <a:t> </a:t>
            </a:r>
            <a:r>
              <a:rPr kumimoji="1" lang="en-US" altLang="zh-CN" sz="1100" kern="0" dirty="0" smtClean="0">
                <a:solidFill>
                  <a:prstClr val="white">
                    <a:lumMod val="50000"/>
                  </a:prstClr>
                </a:solidFill>
              </a:rPr>
              <a:t>phase</a:t>
            </a:r>
            <a:endParaRPr kumimoji="1" lang="de-DE" altLang="zh-CN" sz="1100" kern="0" dirty="0" smtClean="0">
              <a:solidFill>
                <a:prstClr val="white">
                  <a:lumMod val="50000"/>
                </a:prstClr>
              </a:solidFill>
            </a:endParaRPr>
          </a:p>
        </p:txBody>
      </p:sp>
      <p:sp>
        <p:nvSpPr>
          <p:cNvPr id="27" name="Pentagon 12"/>
          <p:cNvSpPr>
            <a:spLocks noChangeArrowheads="1"/>
          </p:cNvSpPr>
          <p:nvPr/>
        </p:nvSpPr>
        <p:spPr bwMode="auto">
          <a:xfrm>
            <a:off x="8975205" y="4849796"/>
            <a:ext cx="2055652" cy="230204"/>
          </a:xfrm>
          <a:prstGeom prst="homePlate">
            <a:avLst>
              <a:gd name="adj" fmla="val 49996"/>
            </a:avLst>
          </a:prstGeom>
          <a:solidFill>
            <a:srgbClr val="E8941A"/>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endParaRPr kumimoji="0" lang="en-US" altLang="ja-JP" sz="1800" smtClean="0">
              <a:solidFill>
                <a:srgbClr val="000000"/>
              </a:solidFill>
              <a:cs typeface="Arial" panose="020B0604020202020204" pitchFamily="34" charset="0"/>
            </a:endParaRPr>
          </a:p>
        </p:txBody>
      </p:sp>
      <p:sp>
        <p:nvSpPr>
          <p:cNvPr id="35" name="Gleichschenkliges Dreieck 29"/>
          <p:cNvSpPr>
            <a:spLocks noChangeArrowheads="1"/>
          </p:cNvSpPr>
          <p:nvPr/>
        </p:nvSpPr>
        <p:spPr bwMode="auto">
          <a:xfrm>
            <a:off x="10956925" y="4917535"/>
            <a:ext cx="219075" cy="170186"/>
          </a:xfrm>
          <a:prstGeom prst="triangle">
            <a:avLst>
              <a:gd name="adj" fmla="val 48537"/>
            </a:avLst>
          </a:prstGeom>
          <a:solidFill>
            <a:srgbClr val="92D050"/>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r>
              <a:rPr kumimoji="0" lang="en-US" altLang="ja-JP" sz="100" dirty="0" smtClean="0">
                <a:solidFill>
                  <a:srgbClr val="000000"/>
                </a:solidFill>
                <a:latin typeface="Arial" panose="020B0604020202020204" pitchFamily="34" charset="0"/>
                <a:cs typeface="Arial" panose="020B0604020202020204" pitchFamily="34" charset="0"/>
              </a:rPr>
              <a:t>QG</a:t>
            </a:r>
            <a:br>
              <a:rPr kumimoji="0" lang="en-US" altLang="ja-JP" sz="100" dirty="0" smtClean="0">
                <a:solidFill>
                  <a:srgbClr val="000000"/>
                </a:solidFill>
                <a:latin typeface="Arial" panose="020B0604020202020204" pitchFamily="34" charset="0"/>
                <a:cs typeface="Arial" panose="020B0604020202020204" pitchFamily="34" charset="0"/>
              </a:rPr>
            </a:br>
            <a:r>
              <a:rPr kumimoji="0" lang="en-US" altLang="ja-JP" sz="100" dirty="0" smtClean="0">
                <a:solidFill>
                  <a:srgbClr val="000000"/>
                </a:solidFill>
                <a:latin typeface="Arial" panose="020B0604020202020204" pitchFamily="34" charset="0"/>
                <a:cs typeface="Arial" panose="020B0604020202020204" pitchFamily="34" charset="0"/>
              </a:rPr>
              <a:t>PLAN</a:t>
            </a:r>
          </a:p>
        </p:txBody>
      </p:sp>
      <p:sp>
        <p:nvSpPr>
          <p:cNvPr id="36" name="Gleichschenkliges Dreieck 29"/>
          <p:cNvSpPr>
            <a:spLocks noChangeArrowheads="1"/>
          </p:cNvSpPr>
          <p:nvPr/>
        </p:nvSpPr>
        <p:spPr bwMode="auto">
          <a:xfrm>
            <a:off x="11972925" y="5396028"/>
            <a:ext cx="219075" cy="170186"/>
          </a:xfrm>
          <a:prstGeom prst="triangle">
            <a:avLst>
              <a:gd name="adj" fmla="val 48537"/>
            </a:avLst>
          </a:prstGeom>
          <a:solidFill>
            <a:srgbClr val="92D050"/>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r>
              <a:rPr kumimoji="0" lang="en-US" altLang="ja-JP" sz="100" smtClean="0">
                <a:solidFill>
                  <a:srgbClr val="000000"/>
                </a:solidFill>
                <a:latin typeface="Arial" panose="020B0604020202020204" pitchFamily="34" charset="0"/>
                <a:cs typeface="Arial" panose="020B0604020202020204" pitchFamily="34" charset="0"/>
              </a:rPr>
              <a:t>QG</a:t>
            </a:r>
            <a:br>
              <a:rPr kumimoji="0" lang="en-US" altLang="ja-JP" sz="100" smtClean="0">
                <a:solidFill>
                  <a:srgbClr val="000000"/>
                </a:solidFill>
                <a:latin typeface="Arial" panose="020B0604020202020204" pitchFamily="34" charset="0"/>
                <a:cs typeface="Arial" panose="020B0604020202020204" pitchFamily="34" charset="0"/>
              </a:rPr>
            </a:br>
            <a:r>
              <a:rPr kumimoji="0" lang="en-US" altLang="ja-JP" sz="100" smtClean="0">
                <a:solidFill>
                  <a:srgbClr val="000000"/>
                </a:solidFill>
                <a:latin typeface="Arial" panose="020B0604020202020204" pitchFamily="34" charset="0"/>
                <a:cs typeface="Arial" panose="020B0604020202020204" pitchFamily="34" charset="0"/>
              </a:rPr>
              <a:t>PLAN</a:t>
            </a:r>
          </a:p>
        </p:txBody>
      </p:sp>
      <p:sp>
        <p:nvSpPr>
          <p:cNvPr id="37" name="Pentagon 12"/>
          <p:cNvSpPr>
            <a:spLocks noChangeArrowheads="1"/>
          </p:cNvSpPr>
          <p:nvPr/>
        </p:nvSpPr>
        <p:spPr bwMode="auto">
          <a:xfrm>
            <a:off x="3979333" y="2612570"/>
            <a:ext cx="641049" cy="217716"/>
          </a:xfrm>
          <a:prstGeom prst="homePlate">
            <a:avLst>
              <a:gd name="adj" fmla="val 50000"/>
            </a:avLst>
          </a:prstGeom>
          <a:solidFill>
            <a:srgbClr val="E8941A"/>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endParaRPr kumimoji="0" lang="en-US" altLang="ja-JP" sz="1800" smtClean="0">
              <a:solidFill>
                <a:srgbClr val="000000"/>
              </a:solidFill>
              <a:cs typeface="Arial" panose="020B0604020202020204" pitchFamily="34" charset="0"/>
            </a:endParaRPr>
          </a:p>
        </p:txBody>
      </p:sp>
      <p:sp>
        <p:nvSpPr>
          <p:cNvPr id="38" name="Gleichschenkliges Dreieck 29"/>
          <p:cNvSpPr>
            <a:spLocks noChangeArrowheads="1"/>
          </p:cNvSpPr>
          <p:nvPr/>
        </p:nvSpPr>
        <p:spPr bwMode="auto">
          <a:xfrm>
            <a:off x="2750309" y="6282404"/>
            <a:ext cx="219075" cy="170186"/>
          </a:xfrm>
          <a:prstGeom prst="triangle">
            <a:avLst>
              <a:gd name="adj" fmla="val 48537"/>
            </a:avLst>
          </a:prstGeom>
          <a:solidFill>
            <a:srgbClr val="FF0000"/>
          </a:solidFill>
          <a:ln>
            <a:noFill/>
          </a:ln>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r>
              <a:rPr kumimoji="0" lang="en-US" altLang="ja-JP" sz="100" dirty="0" smtClean="0">
                <a:solidFill>
                  <a:srgbClr val="000000"/>
                </a:solidFill>
                <a:latin typeface="Arial" panose="020B0604020202020204" pitchFamily="34" charset="0"/>
                <a:cs typeface="Arial" panose="020B0604020202020204" pitchFamily="34" charset="0"/>
              </a:rPr>
              <a:t>QG</a:t>
            </a:r>
            <a:br>
              <a:rPr kumimoji="0" lang="en-US" altLang="ja-JP" sz="100" dirty="0" smtClean="0">
                <a:solidFill>
                  <a:srgbClr val="000000"/>
                </a:solidFill>
                <a:latin typeface="Arial" panose="020B0604020202020204" pitchFamily="34" charset="0"/>
                <a:cs typeface="Arial" panose="020B0604020202020204" pitchFamily="34" charset="0"/>
              </a:rPr>
            </a:br>
            <a:r>
              <a:rPr kumimoji="0" lang="en-US" altLang="ja-JP" sz="100" dirty="0" smtClean="0">
                <a:solidFill>
                  <a:srgbClr val="000000"/>
                </a:solidFill>
                <a:latin typeface="Arial" panose="020B0604020202020204" pitchFamily="34" charset="0"/>
                <a:cs typeface="Arial" panose="020B0604020202020204" pitchFamily="34" charset="0"/>
              </a:rPr>
              <a:t>PLAN</a:t>
            </a:r>
          </a:p>
        </p:txBody>
      </p:sp>
      <p:sp>
        <p:nvSpPr>
          <p:cNvPr id="39" name="TextBox 39"/>
          <p:cNvSpPr txBox="1">
            <a:spLocks noChangeArrowheads="1"/>
          </p:cNvSpPr>
          <p:nvPr/>
        </p:nvSpPr>
        <p:spPr bwMode="auto">
          <a:xfrm>
            <a:off x="2971634" y="6252067"/>
            <a:ext cx="1676400" cy="233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tx1"/>
                </a:solidFill>
                <a:latin typeface="HGP創英角ｺﾞｼｯｸUB" charset="0"/>
                <a:ea typeface="HGP創英角ｺﾞｼｯｸUB" charset="0"/>
                <a:cs typeface="HGP創英角ｺﾞｼｯｸUB" charset="0"/>
              </a:defRPr>
            </a:lvl1pPr>
            <a:lvl2pPr marL="742950" indent="-285750" eaLnBrk="0" hangingPunct="0">
              <a:defRPr kumimoji="1" sz="1600">
                <a:solidFill>
                  <a:schemeClr val="tx1"/>
                </a:solidFill>
                <a:latin typeface="HGP創英角ｺﾞｼｯｸUB" charset="0"/>
                <a:ea typeface="HGP創英角ｺﾞｼｯｸUB" charset="0"/>
                <a:cs typeface="HGP創英角ｺﾞｼｯｸUB" charset="0"/>
              </a:defRPr>
            </a:lvl2pPr>
            <a:lvl3pPr marL="1143000" indent="-228600" eaLnBrk="0" hangingPunct="0">
              <a:defRPr kumimoji="1" sz="1600">
                <a:solidFill>
                  <a:schemeClr val="tx1"/>
                </a:solidFill>
                <a:latin typeface="HGP創英角ｺﾞｼｯｸUB" charset="0"/>
                <a:ea typeface="HGP創英角ｺﾞｼｯｸUB" charset="0"/>
                <a:cs typeface="HGP創英角ｺﾞｼｯｸUB" charset="0"/>
              </a:defRPr>
            </a:lvl3pPr>
            <a:lvl4pPr marL="1600200" indent="-228600" eaLnBrk="0" hangingPunct="0">
              <a:defRPr kumimoji="1" sz="1600">
                <a:solidFill>
                  <a:schemeClr val="tx1"/>
                </a:solidFill>
                <a:latin typeface="HGP創英角ｺﾞｼｯｸUB" charset="0"/>
                <a:ea typeface="HGP創英角ｺﾞｼｯｸUB" charset="0"/>
                <a:cs typeface="HGP創英角ｺﾞｼｯｸUB" charset="0"/>
              </a:defRPr>
            </a:lvl4pPr>
            <a:lvl5pPr marL="2057400" indent="-228600" eaLnBrk="0" hangingPunct="0">
              <a:defRPr kumimoji="1" sz="1600">
                <a:solidFill>
                  <a:schemeClr val="tx1"/>
                </a:solidFill>
                <a:latin typeface="HGP創英角ｺﾞｼｯｸUB" charset="0"/>
                <a:ea typeface="HGP創英角ｺﾞｼｯｸUB" charset="0"/>
                <a:cs typeface="HGP創英角ｺﾞｼｯｸUB" charset="0"/>
              </a:defRPr>
            </a:lvl5pPr>
            <a:lvl6pPr marL="25146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6pPr>
            <a:lvl7pPr marL="29718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7pPr>
            <a:lvl8pPr marL="34290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8pPr>
            <a:lvl9pPr marL="3886200" indent="-228600" eaLnBrk="0" fontAlgn="base" hangingPunct="0">
              <a:spcBef>
                <a:spcPct val="0"/>
              </a:spcBef>
              <a:spcAft>
                <a:spcPct val="0"/>
              </a:spcAft>
              <a:defRPr kumimoji="1" sz="1600">
                <a:solidFill>
                  <a:schemeClr val="tx1"/>
                </a:solidFill>
                <a:latin typeface="HGP創英角ｺﾞｼｯｸUB" charset="0"/>
                <a:ea typeface="HGP創英角ｺﾞｼｯｸUB" charset="0"/>
                <a:cs typeface="HGP創英角ｺﾞｼｯｸUB" charset="0"/>
              </a:defRPr>
            </a:lvl9pPr>
          </a:lstStyle>
          <a:p>
            <a:pPr eaLnBrk="1" hangingPunct="1">
              <a:lnSpc>
                <a:spcPct val="90000"/>
              </a:lnSpc>
              <a:spcBef>
                <a:spcPct val="50000"/>
              </a:spcBef>
            </a:pPr>
            <a:r>
              <a:rPr lang="en-US" altLang="zh-CN" sz="1000" dirty="0" smtClean="0">
                <a:solidFill>
                  <a:srgbClr val="5A627B"/>
                </a:solidFill>
                <a:latin typeface="Arial" charset="0"/>
                <a:cs typeface="Arial" charset="0"/>
              </a:rPr>
              <a:t>Go-Live</a:t>
            </a:r>
            <a:endParaRPr lang="en-US" altLang="ja-JP" sz="1000" dirty="0">
              <a:solidFill>
                <a:srgbClr val="5A627B"/>
              </a:solidFill>
              <a:latin typeface="Arial" charset="0"/>
              <a:cs typeface="Arial" charset="0"/>
            </a:endParaRPr>
          </a:p>
        </p:txBody>
      </p:sp>
      <p:sp>
        <p:nvSpPr>
          <p:cNvPr id="41" name="Gleichschenkliges Dreieck 29"/>
          <p:cNvSpPr>
            <a:spLocks noChangeArrowheads="1"/>
          </p:cNvSpPr>
          <p:nvPr/>
        </p:nvSpPr>
        <p:spPr bwMode="auto">
          <a:xfrm>
            <a:off x="3866618" y="2353605"/>
            <a:ext cx="219075" cy="170186"/>
          </a:xfrm>
          <a:prstGeom prst="triangle">
            <a:avLst>
              <a:gd name="adj" fmla="val 48537"/>
            </a:avLst>
          </a:prstGeom>
          <a:solidFill>
            <a:srgbClr val="92D050"/>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25200" tIns="10800" rIns="25200" bIns="10800" anchor="ct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algn="ctr" eaLnBrk="1" fontAlgn="base" hangingPunct="1">
              <a:spcBef>
                <a:spcPct val="0"/>
              </a:spcBef>
              <a:spcAft>
                <a:spcPct val="0"/>
              </a:spcAft>
            </a:pPr>
            <a:r>
              <a:rPr kumimoji="0" lang="en-US" altLang="ja-JP" sz="100" dirty="0" smtClean="0">
                <a:solidFill>
                  <a:srgbClr val="000000"/>
                </a:solidFill>
                <a:latin typeface="Arial" panose="020B0604020202020204" pitchFamily="34" charset="0"/>
                <a:cs typeface="Arial" panose="020B0604020202020204" pitchFamily="34" charset="0"/>
              </a:rPr>
              <a:t>QG</a:t>
            </a:r>
            <a:br>
              <a:rPr kumimoji="0" lang="en-US" altLang="ja-JP" sz="100" dirty="0" smtClean="0">
                <a:solidFill>
                  <a:srgbClr val="000000"/>
                </a:solidFill>
                <a:latin typeface="Arial" panose="020B0604020202020204" pitchFamily="34" charset="0"/>
                <a:cs typeface="Arial" panose="020B0604020202020204" pitchFamily="34" charset="0"/>
              </a:rPr>
            </a:br>
            <a:r>
              <a:rPr kumimoji="0" lang="en-US" altLang="ja-JP" sz="100" dirty="0" smtClean="0">
                <a:solidFill>
                  <a:srgbClr val="000000"/>
                </a:solidFill>
                <a:latin typeface="Arial" panose="020B0604020202020204" pitchFamily="34" charset="0"/>
                <a:cs typeface="Arial" panose="020B0604020202020204" pitchFamily="34" charset="0"/>
              </a:rPr>
              <a:t>PLAN</a:t>
            </a:r>
          </a:p>
        </p:txBody>
      </p:sp>
    </p:spTree>
    <p:extLst>
      <p:ext uri="{BB962C8B-B14F-4D97-AF65-F5344CB8AC3E}">
        <p14:creationId xmlns:p14="http://schemas.microsoft.com/office/powerpoint/2010/main" val="1943459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AutoShape 2" descr="ghost2"/>
          <p:cNvSpPr>
            <a:spLocks noChangeAspect="1" noChangeArrowheads="1"/>
          </p:cNvSpPr>
          <p:nvPr/>
        </p:nvSpPr>
        <p:spPr bwMode="auto">
          <a:xfrm>
            <a:off x="3663463" y="2401888"/>
            <a:ext cx="4443047" cy="2239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990600">
              <a:lnSpc>
                <a:spcPct val="110000"/>
              </a:lnSpc>
              <a:spcBef>
                <a:spcPct val="20000"/>
              </a:spcBef>
            </a:pPr>
            <a:endParaRPr lang="en-GB" altLang="ja-JP">
              <a:solidFill>
                <a:srgbClr val="000000"/>
              </a:solidFill>
              <a:latin typeface="Tahoma" charset="0"/>
              <a:ea typeface="MS UI Gothic" charset="0"/>
              <a:cs typeface="MS UI Gothic" charset="0"/>
            </a:endParaRPr>
          </a:p>
        </p:txBody>
      </p:sp>
      <p:graphicFrame>
        <p:nvGraphicFramePr>
          <p:cNvPr id="13" name="Inhaltsplatzhalter 9"/>
          <p:cNvGraphicFramePr>
            <a:graphicFrameLocks noGrp="1"/>
          </p:cNvGraphicFramePr>
          <p:nvPr>
            <p:ph idx="1"/>
            <p:extLst/>
          </p:nvPr>
        </p:nvGraphicFramePr>
        <p:xfrm>
          <a:off x="245328" y="850454"/>
          <a:ext cx="11699929" cy="5134272"/>
        </p:xfrm>
        <a:graphic>
          <a:graphicData uri="http://schemas.openxmlformats.org/drawingml/2006/table">
            <a:tbl>
              <a:tblPr/>
              <a:tblGrid>
                <a:gridCol w="1480724"/>
                <a:gridCol w="2777381"/>
                <a:gridCol w="2100567"/>
                <a:gridCol w="1823192"/>
                <a:gridCol w="1953671"/>
                <a:gridCol w="1564394"/>
              </a:tblGrid>
              <a:tr h="3111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Timeline</a:t>
                      </a:r>
                    </a:p>
                  </a:txBody>
                  <a:tcPr marL="96735" marR="96735" marT="39302" marB="39302" anchor="ctr" horzOverflow="overflow">
                    <a:lnL>
                      <a:noFill/>
                    </a:lnL>
                    <a:lnR w="12700" cap="flat" cmpd="sng" algn="ctr">
                      <a:solidFill>
                        <a:srgbClr val="F8F8F8"/>
                      </a:solidFill>
                      <a:prstDash val="solid"/>
                      <a:round/>
                      <a:headEnd type="none" w="med" len="med"/>
                      <a:tailEnd type="none" w="med" len="med"/>
                    </a:lnR>
                    <a:lnT>
                      <a:noFill/>
                    </a:lnT>
                    <a:lnB w="12700" cap="flat" cmpd="sng" algn="ctr">
                      <a:solidFill>
                        <a:srgbClr val="F8F8F8"/>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chemeClr val="tx1"/>
                          </a:solidFill>
                          <a:effectLst/>
                          <a:latin typeface="+mn-lt"/>
                          <a:ea typeface="HGP創英角ｺﾞｼｯｸUB" charset="0"/>
                          <a:cs typeface="Arial" charset="0"/>
                        </a:rPr>
                        <a:t>1 Week</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96735" marR="96735" marT="39302" marB="39302" anchor="ctr" horzOverflow="overflow">
                    <a:lnL w="12700" cap="flat" cmpd="sng" algn="ctr">
                      <a:solidFill>
                        <a:srgbClr val="F8F8F8"/>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smtClean="0">
                          <a:ln>
                            <a:noFill/>
                          </a:ln>
                          <a:solidFill>
                            <a:schemeClr val="tx1"/>
                          </a:solidFill>
                          <a:effectLst/>
                          <a:latin typeface="+mn-lt"/>
                          <a:ea typeface="HGP創英角ｺﾞｼｯｸUB" charset="0"/>
                          <a:cs typeface="Arial" charset="0"/>
                        </a:rPr>
                        <a:t>2-3 Week</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chemeClr val="tx1"/>
                          </a:solidFill>
                          <a:effectLst/>
                          <a:latin typeface="+mn-lt"/>
                          <a:ea typeface="HGP創英角ｺﾞｼｯｸUB" charset="0"/>
                          <a:cs typeface="Arial" charset="0"/>
                        </a:rPr>
                        <a:t>3 Week</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chemeClr val="tx1"/>
                          </a:solidFill>
                          <a:effectLst/>
                          <a:latin typeface="+mn-lt"/>
                          <a:ea typeface="HGP創英角ｺﾞｼｯｸUB" charset="0"/>
                          <a:cs typeface="Arial" charset="0"/>
                        </a:rPr>
                        <a:t>3-7 Week</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chemeClr val="tx1"/>
                          </a:solidFill>
                          <a:effectLst/>
                          <a:latin typeface="+mn-lt"/>
                          <a:ea typeface="HGP創英角ｺﾞｼｯｸUB" charset="0"/>
                          <a:cs typeface="Arial" charset="0"/>
                        </a:rPr>
                        <a:t>8 Week</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338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Phase</a:t>
                      </a:r>
                    </a:p>
                  </a:txBody>
                  <a:tcPr marL="96735" marR="96735" marT="39302" marB="39302" anchor="ctr" horzOverflow="overflow">
                    <a:lnL>
                      <a:noFill/>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chemeClr val="tx1"/>
                          </a:solidFill>
                          <a:effectLst/>
                          <a:latin typeface="+mn-lt"/>
                          <a:ea typeface="HGP創英角ｺﾞｼｯｸUB" charset="0"/>
                          <a:cs typeface="Arial" charset="0"/>
                        </a:rPr>
                        <a:t>Scoping</a:t>
                      </a:r>
                    </a:p>
                  </a:txBody>
                  <a:tcPr marL="96735" marR="96735" marT="39302" marB="39302" anchor="ctr" horzOverflow="overflow">
                    <a:lnL w="12700" cap="flat" cmpd="sng" algn="ctr">
                      <a:solidFill>
                        <a:srgbClr val="F8F8F8"/>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chemeClr val="tx1"/>
                          </a:solidFill>
                          <a:effectLst/>
                          <a:latin typeface="+mn-lt"/>
                          <a:ea typeface="HGP創英角ｺﾞｼｯｸUB" charset="0"/>
                          <a:cs typeface="Arial" charset="0"/>
                        </a:rPr>
                        <a:t>System Proposal</a:t>
                      </a: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chemeClr val="tx1"/>
                          </a:solidFill>
                          <a:effectLst/>
                          <a:latin typeface="+mn-lt"/>
                          <a:ea typeface="HGP創英角ｺﾞｼｯｸUB" charset="0"/>
                          <a:cs typeface="Arial" charset="0"/>
                        </a:rPr>
                        <a:t>IT Proposal</a:t>
                      </a: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a:ln>
                            <a:noFill/>
                          </a:ln>
                          <a:solidFill>
                            <a:schemeClr val="tx1"/>
                          </a:solidFill>
                          <a:effectLst/>
                          <a:latin typeface="+mn-lt"/>
                          <a:ea typeface="HGP創英角ｺﾞｼｯｸUB" charset="0"/>
                          <a:cs typeface="Arial" charset="0"/>
                        </a:rPr>
                        <a:t>Implementation</a:t>
                      </a: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a:ln>
                            <a:noFill/>
                          </a:ln>
                          <a:solidFill>
                            <a:schemeClr val="tx1"/>
                          </a:solidFill>
                          <a:effectLst/>
                          <a:latin typeface="+mn-lt"/>
                          <a:ea typeface="HGP創英角ｺﾞｼｯｸUB" charset="0"/>
                          <a:cs typeface="Arial" charset="0"/>
                        </a:rPr>
                        <a:t>Test and Run</a:t>
                      </a: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7499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Objectives</a:t>
                      </a:r>
                    </a:p>
                  </a:txBody>
                  <a:tcPr marL="96735" marR="96735" marT="39302" marB="39302" anchor="ctr" horzOverflow="overflow">
                    <a:lnL>
                      <a:noFill/>
                    </a:lnL>
                    <a:lnR>
                      <a:noFill/>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rgbClr val="7F7F7F"/>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Validate business and IT requirements</a:t>
                      </a: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Prepare for system design phase</a:t>
                      </a:r>
                    </a:p>
                  </a:txBody>
                  <a:tcPr marL="96735" marR="96735" marT="39302" marB="39302" horzOverflow="overflow">
                    <a:lnL>
                      <a:noFill/>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Integrate all defined requirements into the system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design</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txBody>
                  <a:tcPr marL="96735" marR="96735" marT="39302" marB="39302"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Create proposal for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implementation</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txBody>
                  <a:tcPr marL="96735" marR="96735" marT="39302" marB="39302"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Set up integration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environment</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txBody>
                  <a:tcPr marL="96735" marR="96735" marT="39302" marB="39302"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Set up delivery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environment</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txBody>
                  <a:tcPr marL="96735" marR="96735" marT="39302" marB="39302" horzOverflow="overflow">
                    <a:lnL w="12700" cap="flat" cmpd="sng" algn="ctr">
                      <a:solidFill>
                        <a:srgbClr val="E8941A"/>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3675063">
                <a:tc>
                  <a:txBody>
                    <a:bodyPr/>
                    <a:lstStyle/>
                    <a:p>
                      <a:pPr marL="457200" marR="0" lvl="1" indent="0" algn="ctr" defTabSz="914400" rtl="0" eaLnBrk="1" fontAlgn="base" latinLnBrk="0" hangingPunct="1">
                        <a:lnSpc>
                          <a:spcPct val="100000"/>
                        </a:lnSpc>
                        <a:spcBef>
                          <a:spcPct val="0"/>
                        </a:spcBef>
                        <a:spcAft>
                          <a:spcPct val="0"/>
                        </a:spcAft>
                        <a:buClrTx/>
                        <a:buSzTx/>
                        <a:buFont typeface="Arial"/>
                        <a:buNone/>
                        <a:tabLst/>
                      </a:pPr>
                      <a:r>
                        <a:rPr kumimoji="1" lang="en-US" sz="1400" b="1" i="0" u="none" strike="noStrike" cap="none" normalizeH="0" baseline="0" dirty="0" smtClean="0">
                          <a:ln>
                            <a:noFill/>
                          </a:ln>
                          <a:solidFill>
                            <a:srgbClr val="F8F8F8"/>
                          </a:solidFill>
                          <a:effectLst/>
                          <a:latin typeface="+mn-lt"/>
                          <a:ea typeface="HGP創英角ｺﾞｼｯｸUB" charset="0"/>
                          <a:cs typeface="Arial" charset="0"/>
                        </a:rPr>
                        <a:t>Task</a:t>
                      </a:r>
                      <a:endParaRPr kumimoji="1" lang="en-US" sz="1400" b="1" i="0" u="none" strike="noStrike" cap="none" normalizeH="0" baseline="0" dirty="0">
                        <a:ln>
                          <a:noFill/>
                        </a:ln>
                        <a:solidFill>
                          <a:srgbClr val="F8F8F8"/>
                        </a:solidFill>
                        <a:effectLst/>
                        <a:latin typeface="+mn-lt"/>
                        <a:ea typeface="HGP創英角ｺﾞｼｯｸUB" charset="0"/>
                        <a:cs typeface="Arial" charset="0"/>
                      </a:endParaRPr>
                    </a:p>
                  </a:txBody>
                  <a:tcPr marL="96735" marR="96735" marT="39302" marB="39302" anchor="ctr" horzOverflow="overflow">
                    <a:lnL>
                      <a:noFill/>
                    </a:lnL>
                    <a:lnR>
                      <a:noFill/>
                    </a:lnR>
                    <a:lnT w="12700" cap="flat" cmpd="sng" algn="ctr">
                      <a:solidFill>
                        <a:srgbClr val="F8F8F8"/>
                      </a:solidFill>
                      <a:prstDash val="solid"/>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7F7F7F"/>
                    </a:solidFill>
                  </a:tcPr>
                </a:tc>
                <a:tc>
                  <a:txBody>
                    <a:bodyPr/>
                    <a:lstStyle/>
                    <a:p>
                      <a:pPr marL="171450" marR="0" lvl="0" indent="-171450" algn="l" defTabSz="914400" rtl="0" eaLnBrk="1" fontAlgn="base" latinLnBrk="0" hangingPunct="1">
                        <a:lnSpc>
                          <a:spcPct val="100000"/>
                        </a:lnSpc>
                        <a:spcBef>
                          <a:spcPts val="300"/>
                        </a:spcBef>
                        <a:spcAft>
                          <a:spcPct val="0"/>
                        </a:spcAft>
                        <a:buClr>
                          <a:srgbClr val="808080"/>
                        </a:buClr>
                        <a:buSzTx/>
                        <a:buFont typeface="Arial"/>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Review existing documents</a:t>
                      </a:r>
                    </a:p>
                    <a:p>
                      <a:pPr marL="171450" marR="0" lvl="0" indent="-171450" algn="l" defTabSz="914400" rtl="0" eaLnBrk="1" fontAlgn="base" latinLnBrk="0" hangingPunct="1">
                        <a:lnSpc>
                          <a:spcPct val="100000"/>
                        </a:lnSpc>
                        <a:spcBef>
                          <a:spcPts val="300"/>
                        </a:spcBef>
                        <a:spcAft>
                          <a:spcPct val="0"/>
                        </a:spcAft>
                        <a:buClr>
                          <a:srgbClr val="808080"/>
                        </a:buClr>
                        <a:buSzTx/>
                        <a:buFont typeface="Arial"/>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Project </a:t>
                      </a:r>
                      <a:r>
                        <a:rPr kumimoji="1" lang="en-US" sz="1400" b="0" i="0" u="none" strike="noStrike" cap="none" normalizeH="0" baseline="0" dirty="0">
                          <a:ln>
                            <a:noFill/>
                          </a:ln>
                          <a:solidFill>
                            <a:srgbClr val="000000"/>
                          </a:solidFill>
                          <a:effectLst/>
                          <a:latin typeface="+mn-lt"/>
                          <a:ea typeface="HGP創英角ｺﾞｼｯｸUB" charset="0"/>
                          <a:cs typeface="Arial" charset="0"/>
                        </a:rPr>
                        <a:t>setup/kickoff</a:t>
                      </a:r>
                    </a:p>
                    <a:p>
                      <a:pPr marL="171450" marR="0" lvl="0" indent="-171450" algn="l" defTabSz="914400" rtl="0" eaLnBrk="1" fontAlgn="base" latinLnBrk="0" hangingPunct="1">
                        <a:lnSpc>
                          <a:spcPct val="100000"/>
                        </a:lnSpc>
                        <a:spcBef>
                          <a:spcPts val="300"/>
                        </a:spcBef>
                        <a:spcAft>
                          <a:spcPct val="0"/>
                        </a:spcAft>
                        <a:buClr>
                          <a:srgbClr val="808080"/>
                        </a:buClr>
                        <a:buSzTx/>
                        <a:buFont typeface="Arial"/>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Process mapping to validate (existing business- and IT-requirements)</a:t>
                      </a:r>
                    </a:p>
                    <a:p>
                      <a:pPr marL="171450" marR="0" lvl="0" indent="-171450" algn="l" defTabSz="914400" rtl="0" eaLnBrk="1" fontAlgn="base" latinLnBrk="0" hangingPunct="1">
                        <a:lnSpc>
                          <a:spcPct val="100000"/>
                        </a:lnSpc>
                        <a:spcBef>
                          <a:spcPts val="300"/>
                        </a:spcBef>
                        <a:spcAft>
                          <a:spcPct val="0"/>
                        </a:spcAft>
                        <a:buClr>
                          <a:srgbClr val="808080"/>
                        </a:buClr>
                        <a:buSzTx/>
                        <a:buFont typeface="Arial"/>
                        <a:buChar char="•"/>
                        <a:tabLst/>
                      </a:pP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Workshop for</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 </a:t>
                      </a:r>
                      <a:r>
                        <a:rPr kumimoji="1" lang="en-US" sz="1400" b="0" i="0" u="none" strike="noStrike" cap="none" normalizeH="0" baseline="0" dirty="0">
                          <a:ln>
                            <a:noFill/>
                          </a:ln>
                          <a:solidFill>
                            <a:srgbClr val="000000"/>
                          </a:solidFill>
                          <a:effectLst/>
                          <a:latin typeface="+mn-lt"/>
                          <a:ea typeface="HGP創英角ｺﾞｼｯｸUB" charset="0"/>
                          <a:cs typeface="Arial" charset="0"/>
                        </a:rPr>
                        <a:t>business and IT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requirements</a:t>
                      </a:r>
                    </a:p>
                    <a:p>
                      <a:pPr marL="171450" marR="0" lvl="0" indent="-171450" algn="l" defTabSz="914400" rtl="0" eaLnBrk="1" fontAlgn="base" latinLnBrk="0" hangingPunct="1">
                        <a:lnSpc>
                          <a:spcPct val="100000"/>
                        </a:lnSpc>
                        <a:spcBef>
                          <a:spcPts val="300"/>
                        </a:spcBef>
                        <a:spcAft>
                          <a:spcPct val="0"/>
                        </a:spcAft>
                        <a:buClr>
                          <a:srgbClr val="808080"/>
                        </a:buClr>
                        <a:buSzTx/>
                        <a:buFont typeface="Arial"/>
                        <a:buChar char="•"/>
                        <a:tabLst/>
                      </a:pP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UI/UX design for EVMS</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p>
                      <a:pPr marL="171450" marR="0" lvl="0" indent="-171450" algn="l" defTabSz="914400" rtl="0" eaLnBrk="1" fontAlgn="base" latinLnBrk="0" hangingPunct="1">
                        <a:lnSpc>
                          <a:spcPct val="100000"/>
                        </a:lnSpc>
                        <a:spcBef>
                          <a:spcPts val="300"/>
                        </a:spcBef>
                        <a:spcAft>
                          <a:spcPct val="0"/>
                        </a:spcAft>
                        <a:buClr>
                          <a:srgbClr val="808080"/>
                        </a:buClr>
                        <a:buSzTx/>
                        <a:buFont typeface="Arial"/>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Realization planning</a:t>
                      </a:r>
                    </a:p>
                    <a:p>
                      <a:pPr marL="171450" marR="0" lvl="0" indent="-171450" algn="l" defTabSz="914400" rtl="0" eaLnBrk="1" fontAlgn="base" latinLnBrk="0" hangingPunct="1">
                        <a:lnSpc>
                          <a:spcPct val="100000"/>
                        </a:lnSpc>
                        <a:spcBef>
                          <a:spcPts val="300"/>
                        </a:spcBef>
                        <a:spcAft>
                          <a:spcPct val="0"/>
                        </a:spcAft>
                        <a:buClr>
                          <a:srgbClr val="808080"/>
                        </a:buClr>
                        <a:buSzTx/>
                        <a:buFont typeface="Arial"/>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Refine project plan</a:t>
                      </a:r>
                    </a:p>
                    <a:p>
                      <a:pPr marL="171450" marR="0" lvl="0" indent="-171450" algn="l" defTabSz="914400" rtl="0" eaLnBrk="1" fontAlgn="base" latinLnBrk="0" hangingPunct="1">
                        <a:lnSpc>
                          <a:spcPct val="100000"/>
                        </a:lnSpc>
                        <a:spcBef>
                          <a:spcPts val="300"/>
                        </a:spcBef>
                        <a:spcAft>
                          <a:spcPct val="0"/>
                        </a:spcAft>
                        <a:buClr>
                          <a:srgbClr val="808080"/>
                        </a:buClr>
                        <a:buSzTx/>
                        <a:buFont typeface="Arial"/>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Document results for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quality</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p>
                      <a:pPr marL="171450" marR="0" lvl="0" indent="-171450" algn="l" defTabSz="914400" rtl="0" eaLnBrk="1" fontAlgn="base" latinLnBrk="0" hangingPunct="1">
                        <a:lnSpc>
                          <a:spcPct val="100000"/>
                        </a:lnSpc>
                        <a:spcBef>
                          <a:spcPts val="300"/>
                        </a:spcBef>
                        <a:spcAft>
                          <a:spcPct val="0"/>
                        </a:spcAft>
                        <a:buClr>
                          <a:srgbClr val="808080"/>
                        </a:buClr>
                        <a:buSzTx/>
                        <a:buFont typeface="Arial"/>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Gather initial prototype design for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EVMS</a:t>
                      </a:r>
                      <a:endParaRPr kumimoji="1" lang="en-US" sz="1400" b="0" i="0" u="none" strike="noStrike" cap="none" normalizeH="0" baseline="0" dirty="0" smtClean="0">
                        <a:ln>
                          <a:noFill/>
                        </a:ln>
                        <a:solidFill>
                          <a:srgbClr val="000000"/>
                        </a:solidFill>
                        <a:effectLst/>
                        <a:latin typeface="+mn-lt"/>
                        <a:ea typeface="HGP創英角ｺﾞｼｯｸUB" charset="0"/>
                        <a:cs typeface="Arial" charset="0"/>
                      </a:endParaRPr>
                    </a:p>
                    <a:p>
                      <a:pPr marL="171450" marR="0" lvl="0" indent="-171450" algn="l" defTabSz="914400" rtl="0" eaLnBrk="1" fontAlgn="base" latinLnBrk="0" hangingPunct="1">
                        <a:lnSpc>
                          <a:spcPct val="100000"/>
                        </a:lnSpc>
                        <a:spcBef>
                          <a:spcPts val="300"/>
                        </a:spcBef>
                        <a:spcAft>
                          <a:spcPct val="0"/>
                        </a:spcAft>
                        <a:buClr>
                          <a:srgbClr val="808080"/>
                        </a:buClr>
                        <a:buSzTx/>
                        <a:buFont typeface="Arial"/>
                        <a:buChar char="•"/>
                        <a:tabLst/>
                      </a:pPr>
                      <a:endParaRPr kumimoji="1" lang="en-US" sz="1400" b="0" i="0" u="none" strike="noStrike" cap="none" normalizeH="0" baseline="0" dirty="0" smtClean="0">
                        <a:ln>
                          <a:noFill/>
                        </a:ln>
                        <a:solidFill>
                          <a:srgbClr val="000000"/>
                        </a:solidFill>
                        <a:effectLst/>
                        <a:latin typeface="+mn-lt"/>
                        <a:ea typeface="HGP創英角ｺﾞｼｯｸUB" charset="0"/>
                        <a:cs typeface="Arial" charset="0"/>
                      </a:endParaRPr>
                    </a:p>
                    <a:p>
                      <a:pPr marL="171450" marR="0" lvl="0" indent="-171450" algn="l" defTabSz="914400" rtl="0" eaLnBrk="1" fontAlgn="base" latinLnBrk="0" hangingPunct="1">
                        <a:lnSpc>
                          <a:spcPct val="100000"/>
                        </a:lnSpc>
                        <a:spcBef>
                          <a:spcPts val="300"/>
                        </a:spcBef>
                        <a:spcAft>
                          <a:spcPct val="0"/>
                        </a:spcAft>
                        <a:buClr>
                          <a:srgbClr val="808080"/>
                        </a:buClr>
                        <a:buSzTx/>
                        <a:buFont typeface="Arial"/>
                        <a:buChar char="•"/>
                        <a:tabLst/>
                      </a:pP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txBody>
                  <a:tcPr marL="96735" marR="96735" marT="91450" marB="39302" horzOverflow="overflow">
                    <a:lnL>
                      <a:noFill/>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System design</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Solution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design</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Data </a:t>
                      </a:r>
                      <a:r>
                        <a:rPr kumimoji="1" lang="en-US" sz="1400" b="0" i="0" u="none" strike="noStrike" cap="none" normalizeH="0" baseline="0" dirty="0">
                          <a:ln>
                            <a:noFill/>
                          </a:ln>
                          <a:solidFill>
                            <a:srgbClr val="000000"/>
                          </a:solidFill>
                          <a:effectLst/>
                          <a:latin typeface="+mn-lt"/>
                          <a:ea typeface="HGP創英角ｺﾞｼｯｸUB" charset="0"/>
                          <a:cs typeface="Arial" charset="0"/>
                        </a:rPr>
                        <a:t>model and attribute definition</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Use cases description</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Functional </a:t>
                      </a:r>
                      <a:r>
                        <a:rPr kumimoji="1" lang="en-US" sz="1400" b="0" i="0" u="none" strike="noStrike" cap="none" normalizeH="0" baseline="0" dirty="0">
                          <a:ln>
                            <a:noFill/>
                          </a:ln>
                          <a:solidFill>
                            <a:srgbClr val="000000"/>
                          </a:solidFill>
                          <a:effectLst/>
                          <a:latin typeface="+mn-lt"/>
                          <a:ea typeface="HGP創英角ｺﾞｼｯｸUB" charset="0"/>
                          <a:cs typeface="Arial" charset="0"/>
                        </a:rPr>
                        <a:t>description</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Clarifying required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interfaces</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defRPr/>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Clarifying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UI/UX</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smtClean="0">
                          <a:ln>
                            <a:noFill/>
                          </a:ln>
                          <a:solidFill>
                            <a:schemeClr val="tx1"/>
                          </a:solidFill>
                          <a:effectLst/>
                          <a:latin typeface="+mn-lt"/>
                          <a:ea typeface="HGP創英角ｺﾞｼｯｸUB" charset="0"/>
                          <a:cs typeface="Arial" charset="0"/>
                        </a:rPr>
                        <a:t>Document </a:t>
                      </a:r>
                      <a:r>
                        <a:rPr kumimoji="1" lang="en-US" sz="1400" b="0" i="0" u="none" strike="noStrike" cap="none" normalizeH="0" baseline="0" dirty="0">
                          <a:ln>
                            <a:noFill/>
                          </a:ln>
                          <a:solidFill>
                            <a:schemeClr val="tx1"/>
                          </a:solidFill>
                          <a:effectLst/>
                          <a:latin typeface="+mn-lt"/>
                          <a:ea typeface="HGP創英角ｺﾞｼｯｸUB" charset="0"/>
                          <a:cs typeface="Arial" charset="0"/>
                        </a:rPr>
                        <a:t>results for </a:t>
                      </a:r>
                      <a:r>
                        <a:rPr kumimoji="1" lang="en-US" altLang="zh-CN" sz="1400" b="0" i="0" u="none" strike="noStrike" cap="none" normalizeH="0" baseline="0" dirty="0" smtClean="0">
                          <a:ln>
                            <a:noFill/>
                          </a:ln>
                          <a:solidFill>
                            <a:schemeClr val="tx1"/>
                          </a:solidFill>
                          <a:effectLst/>
                          <a:latin typeface="+mn-lt"/>
                          <a:ea typeface="HGP創英角ｺﾞｼｯｸUB" charset="0"/>
                          <a:cs typeface="Arial" charset="0"/>
                        </a:rPr>
                        <a:t>sign</a:t>
                      </a:r>
                      <a:r>
                        <a:rPr kumimoji="1" lang="zh-CN" altLang="en-US" sz="1400" b="0" i="0" u="none" strike="noStrike" cap="none" normalizeH="0" baseline="0" dirty="0" smtClean="0">
                          <a:ln>
                            <a:noFill/>
                          </a:ln>
                          <a:solidFill>
                            <a:schemeClr val="tx1"/>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chemeClr val="tx1"/>
                          </a:solidFill>
                          <a:effectLst/>
                          <a:latin typeface="+mn-lt"/>
                          <a:ea typeface="HGP創英角ｺﾞｼｯｸUB" charset="0"/>
                          <a:cs typeface="Arial" charset="0"/>
                        </a:rPr>
                        <a:t>off</a:t>
                      </a:r>
                      <a:r>
                        <a:rPr kumimoji="1" lang="zh-CN" altLang="en-US" sz="1400" b="0" i="0" u="none" strike="noStrike" cap="none" normalizeH="0" baseline="0" dirty="0" smtClean="0">
                          <a:ln>
                            <a:noFill/>
                          </a:ln>
                          <a:solidFill>
                            <a:schemeClr val="tx1"/>
                          </a:solidFill>
                          <a:effectLst/>
                          <a:latin typeface="+mn-lt"/>
                          <a:ea typeface="HGP創英角ｺﾞｼｯｸUB" charset="0"/>
                          <a:cs typeface="Arial" charset="0"/>
                        </a:rPr>
                        <a:t> </a:t>
                      </a:r>
                      <a:endParaRPr kumimoji="1" lang="en-US" sz="1400" b="0" i="0" u="none" strike="noStrike" cap="none" normalizeH="0" baseline="0" dirty="0">
                        <a:ln>
                          <a:noFill/>
                        </a:ln>
                        <a:solidFill>
                          <a:schemeClr val="tx1"/>
                        </a:solidFill>
                        <a:effectLst/>
                        <a:latin typeface="+mn-lt"/>
                        <a:ea typeface="HGP創英角ｺﾞｼｯｸUB" charset="0"/>
                        <a:cs typeface="Arial" charset="0"/>
                      </a:endParaRP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Prototype building for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EVMS </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Interface building for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EVMS</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txBody>
                  <a:tcPr marL="96735" marR="96735" marT="91450" marB="39302"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Functional IT-design </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Logical and physical data modeling</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Interface contracts</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Document results for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sign</a:t>
                      </a:r>
                      <a:r>
                        <a:rPr kumimoji="1" lang="zh-CN" altLang="en-US" sz="1400" b="0" i="0" u="none" strike="noStrike" cap="none" normalizeH="0" baseline="0" dirty="0" smtClean="0">
                          <a:ln>
                            <a:noFill/>
                          </a:ln>
                          <a:solidFill>
                            <a:srgbClr val="000000"/>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off</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txBody>
                  <a:tcPr marL="96735" marR="96735" marT="91450" marB="39302"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Development of the integration environment according to the system proposal</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Connect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interface</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Test and delivery</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Document </a:t>
                      </a:r>
                      <a:r>
                        <a:rPr kumimoji="1" lang="en-US" sz="1400" b="0" i="0" u="none" strike="noStrike" cap="none" normalizeH="0" baseline="0" dirty="0">
                          <a:ln>
                            <a:noFill/>
                          </a:ln>
                          <a:solidFill>
                            <a:srgbClr val="000000"/>
                          </a:solidFill>
                          <a:effectLst/>
                          <a:latin typeface="+mn-lt"/>
                          <a:ea typeface="HGP創英角ｺﾞｼｯｸUB" charset="0"/>
                          <a:cs typeface="Arial" charset="0"/>
                        </a:rPr>
                        <a:t>results for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sign</a:t>
                      </a:r>
                      <a:r>
                        <a:rPr kumimoji="1" lang="zh-CN" altLang="en-US" sz="1400" b="0" i="0" u="none" strike="noStrike" cap="none" normalizeH="0" baseline="0" dirty="0" smtClean="0">
                          <a:ln>
                            <a:noFill/>
                          </a:ln>
                          <a:solidFill>
                            <a:srgbClr val="000000"/>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off</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Build </a:t>
                      </a:r>
                      <a:r>
                        <a:rPr kumimoji="1" lang="en-US" sz="1400" b="0" i="0" u="none" strike="noStrike" cap="none" normalizeH="0" baseline="0" dirty="0">
                          <a:ln>
                            <a:noFill/>
                          </a:ln>
                          <a:solidFill>
                            <a:srgbClr val="000000"/>
                          </a:solidFill>
                          <a:effectLst/>
                          <a:latin typeface="+mn-lt"/>
                          <a:ea typeface="HGP創英角ｺﾞｼｯｸUB" charset="0"/>
                          <a:cs typeface="Arial" charset="0"/>
                        </a:rPr>
                        <a:t>final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EVMS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prototype </a:t>
                      </a:r>
                      <a:r>
                        <a:rPr kumimoji="1" lang="en-US" sz="1400" b="0" i="0" u="none" strike="noStrike" cap="none" normalizeH="0" baseline="0" dirty="0">
                          <a:ln>
                            <a:noFill/>
                          </a:ln>
                          <a:solidFill>
                            <a:srgbClr val="000000"/>
                          </a:solidFill>
                          <a:effectLst/>
                          <a:latin typeface="+mn-lt"/>
                          <a:ea typeface="HGP創英角ｺﾞｼｯｸUB" charset="0"/>
                          <a:cs typeface="Arial" charset="0"/>
                        </a:rPr>
                        <a:t>(Prod)</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Design Test/ UAT</a:t>
                      </a:r>
                      <a:r>
                        <a:rPr kumimoji="1" lang="en-US" sz="1400" b="0" i="0" u="none" strike="noStrike" cap="none" normalizeH="0" baseline="0" dirty="0">
                          <a:ln>
                            <a:noFill/>
                          </a:ln>
                          <a:solidFill>
                            <a:srgbClr val="FF0000"/>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EVMS </a:t>
                      </a:r>
                      <a:endParaRPr kumimoji="1" lang="en-US" sz="1400" b="0" i="0" u="none" strike="noStrike" cap="none" normalizeH="0" baseline="0" dirty="0">
                        <a:ln>
                          <a:noFill/>
                        </a:ln>
                        <a:solidFill>
                          <a:schemeClr val="tx1"/>
                        </a:solidFill>
                        <a:effectLst/>
                        <a:latin typeface="+mn-lt"/>
                        <a:ea typeface="HGP創英角ｺﾞｼｯｸUB" charset="0"/>
                        <a:cs typeface="Arial" charset="0"/>
                      </a:endParaRPr>
                    </a:p>
                  </a:txBody>
                  <a:tcPr marL="96735" marR="96735" marT="91450" marB="39302"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Testing software including all processes,</a:t>
                      </a:r>
                      <a:br>
                        <a:rPr kumimoji="1" lang="en-US" sz="1400" b="0" i="0" u="none" strike="noStrike" cap="none" normalizeH="0" baseline="0" dirty="0">
                          <a:ln>
                            <a:noFill/>
                          </a:ln>
                          <a:solidFill>
                            <a:srgbClr val="000000"/>
                          </a:solidFill>
                          <a:effectLst/>
                          <a:latin typeface="+mn-lt"/>
                          <a:ea typeface="HGP創英角ｺﾞｼｯｸUB" charset="0"/>
                          <a:cs typeface="Arial" charset="0"/>
                        </a:rPr>
                      </a:br>
                      <a:r>
                        <a:rPr kumimoji="1" lang="en-US" sz="1400" b="0" i="0" u="none" strike="noStrike" cap="none" normalizeH="0" baseline="0" dirty="0">
                          <a:ln>
                            <a:noFill/>
                          </a:ln>
                          <a:solidFill>
                            <a:srgbClr val="000000"/>
                          </a:solidFill>
                          <a:effectLst/>
                          <a:latin typeface="+mn-lt"/>
                          <a:ea typeface="HGP創英角ｺﾞｼｯｸUB" charset="0"/>
                          <a:cs typeface="Arial" charset="0"/>
                        </a:rPr>
                        <a:t>interfaces, and functionalities by the key user</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Functional test of interfaces </a:t>
                      </a:r>
                      <a:endParaRPr kumimoji="1" lang="en-US" sz="1400" b="0" i="0" u="none" strike="noStrike" cap="none" normalizeH="0" baseline="0" dirty="0" smtClean="0">
                        <a:ln>
                          <a:noFill/>
                        </a:ln>
                        <a:solidFill>
                          <a:srgbClr val="000000"/>
                        </a:solidFill>
                        <a:effectLst/>
                        <a:latin typeface="+mn-lt"/>
                        <a:ea typeface="HGP創英角ｺﾞｼｯｸUB" charset="0"/>
                        <a:cs typeface="Arial" charset="0"/>
                      </a:endParaRP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Go</a:t>
                      </a:r>
                      <a:r>
                        <a:rPr kumimoji="1" lang="en-US" sz="1400" b="0" i="0" u="none" strike="noStrike" cap="none" normalizeH="0" baseline="0" dirty="0">
                          <a:ln>
                            <a:noFill/>
                          </a:ln>
                          <a:solidFill>
                            <a:srgbClr val="000000"/>
                          </a:solidFill>
                          <a:effectLst/>
                          <a:latin typeface="+mn-lt"/>
                          <a:ea typeface="HGP創英角ｺﾞｼｯｸUB" charset="0"/>
                          <a:cs typeface="Arial" charset="0"/>
                        </a:rPr>
                        <a:t>-Live production environment</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Document </a:t>
                      </a:r>
                      <a:r>
                        <a:rPr kumimoji="1" lang="en-US" sz="1400" b="0" i="0" u="none" strike="noStrike" cap="none" normalizeH="0" baseline="0" dirty="0">
                          <a:ln>
                            <a:noFill/>
                          </a:ln>
                          <a:solidFill>
                            <a:srgbClr val="000000"/>
                          </a:solidFill>
                          <a:effectLst/>
                          <a:latin typeface="+mn-lt"/>
                          <a:ea typeface="HGP創英角ｺﾞｼｯｸUB" charset="0"/>
                          <a:cs typeface="Arial" charset="0"/>
                        </a:rPr>
                        <a:t>results for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sign</a:t>
                      </a:r>
                      <a:r>
                        <a:rPr kumimoji="1" lang="zh-CN" altLang="en-US" sz="1400" b="0" i="0" u="none" strike="noStrike" cap="none" normalizeH="0" baseline="0" dirty="0" smtClean="0">
                          <a:ln>
                            <a:noFill/>
                          </a:ln>
                          <a:solidFill>
                            <a:srgbClr val="000000"/>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off</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 </a:t>
                      </a: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Go</a:t>
                      </a:r>
                      <a:r>
                        <a:rPr kumimoji="1" lang="en-US" sz="1400" b="0" i="0" u="none" strike="noStrike" cap="none" normalizeH="0" baseline="0" dirty="0">
                          <a:ln>
                            <a:noFill/>
                          </a:ln>
                          <a:solidFill>
                            <a:srgbClr val="000000"/>
                          </a:solidFill>
                          <a:effectLst/>
                          <a:latin typeface="+mn-lt"/>
                          <a:ea typeface="HGP創英角ｺﾞｼｯｸUB" charset="0"/>
                          <a:cs typeface="Arial" charset="0"/>
                        </a:rPr>
                        <a:t>-</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Live</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p>
                      <a:pPr marL="109538" marR="0" lvl="0" indent="-109538" algn="l" defTabSz="914400" rtl="0" eaLnBrk="1" fontAlgn="base" latinLnBrk="0" hangingPunct="1">
                        <a:lnSpc>
                          <a:spcPct val="100000"/>
                        </a:lnSpc>
                        <a:spcBef>
                          <a:spcPts val="300"/>
                        </a:spcBef>
                        <a:spcAft>
                          <a:spcPct val="0"/>
                        </a:spcAft>
                        <a:buClr>
                          <a:srgbClr val="808080"/>
                        </a:buClr>
                        <a:buSzTx/>
                        <a:buFont typeface="Arial" charset="0"/>
                        <a:buChar char="•"/>
                        <a:tabLst/>
                      </a:pP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txBody>
                  <a:tcPr marL="96735" marR="96735" marT="91450" marB="39302" horzOverflow="overflow">
                    <a:lnL w="12700" cap="flat" cmpd="sng" algn="ctr">
                      <a:solidFill>
                        <a:srgbClr val="E8941A"/>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bl>
          </a:graphicData>
        </a:graphic>
      </p:graphicFrame>
      <p:sp>
        <p:nvSpPr>
          <p:cNvPr id="8" name="矩形 108"/>
          <p:cNvSpPr/>
          <p:nvPr/>
        </p:nvSpPr>
        <p:spPr>
          <a:xfrm>
            <a:off x="759178" y="153758"/>
            <a:ext cx="3582682" cy="461665"/>
          </a:xfrm>
          <a:prstGeom prst="rect">
            <a:avLst/>
          </a:prstGeom>
        </p:spPr>
        <p:txBody>
          <a:bodyPr wrap="none">
            <a:spAutoFit/>
          </a:bodyPr>
          <a:lstStyle/>
          <a:p>
            <a:r>
              <a:rPr lang="en-US" altLang="zh-CN" sz="2400" dirty="0">
                <a:solidFill>
                  <a:srgbClr val="4473C4"/>
                </a:solidFill>
                <a:latin typeface="Impact" charset="0"/>
                <a:ea typeface="Impact" charset="0"/>
                <a:cs typeface="Impact" charset="0"/>
                <a:sym typeface="Segoe UI" panose="020B0502040204020203" pitchFamily="34" charset="0"/>
              </a:rPr>
              <a:t>Project Schedule Activities</a:t>
            </a:r>
          </a:p>
        </p:txBody>
      </p:sp>
      <p:sp>
        <p:nvSpPr>
          <p:cNvPr id="9" name="矩形 109"/>
          <p:cNvSpPr/>
          <p:nvPr/>
        </p:nvSpPr>
        <p:spPr>
          <a:xfrm>
            <a:off x="2" y="2"/>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0" name="矩形 110"/>
          <p:cNvSpPr/>
          <p:nvPr/>
        </p:nvSpPr>
        <p:spPr>
          <a:xfrm>
            <a:off x="245328" y="240737"/>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2" name="文本框 112"/>
          <p:cNvSpPr txBox="1"/>
          <p:nvPr/>
        </p:nvSpPr>
        <p:spPr>
          <a:xfrm>
            <a:off x="748029" y="542266"/>
            <a:ext cx="1989779" cy="261610"/>
          </a:xfrm>
          <a:prstGeom prst="rect">
            <a:avLst/>
          </a:prstGeom>
          <a:noFill/>
        </p:spPr>
        <p:txBody>
          <a:bodyPr wrap="none" rtlCol="0">
            <a:spAutoFit/>
          </a:bodyPr>
          <a:lstStyle/>
          <a:p>
            <a:r>
              <a:rPr kumimoji="1" lang="en-US" altLang="zh-CN" sz="1100" dirty="0">
                <a:solidFill>
                  <a:prstClr val="white">
                    <a:lumMod val="50000"/>
                  </a:prstClr>
                </a:solidFill>
              </a:rPr>
              <a:t>Within the scope of this </a:t>
            </a:r>
            <a:r>
              <a:rPr kumimoji="1" lang="en-US" altLang="zh-CN" sz="1100" dirty="0" smtClean="0">
                <a:solidFill>
                  <a:prstClr val="white">
                    <a:lumMod val="50000"/>
                  </a:prstClr>
                </a:solidFill>
              </a:rPr>
              <a:t>project</a:t>
            </a:r>
            <a:endParaRPr kumimoji="1" lang="de-DE" altLang="zh-CN" sz="1100" dirty="0">
              <a:solidFill>
                <a:prstClr val="white">
                  <a:lumMod val="50000"/>
                </a:prstClr>
              </a:solidFill>
            </a:endParaRPr>
          </a:p>
        </p:txBody>
      </p:sp>
      <p:grpSp>
        <p:nvGrpSpPr>
          <p:cNvPr id="11" name="组 67"/>
          <p:cNvGrpSpPr/>
          <p:nvPr/>
        </p:nvGrpSpPr>
        <p:grpSpPr>
          <a:xfrm>
            <a:off x="9128221" y="6271020"/>
            <a:ext cx="3063779" cy="261610"/>
            <a:chOff x="9059092" y="6459634"/>
            <a:chExt cx="3063779" cy="297718"/>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15" name="文本框 14"/>
            <p:cNvSpPr txBox="1"/>
            <p:nvPr/>
          </p:nvSpPr>
          <p:spPr>
            <a:xfrm>
              <a:off x="10104961" y="6459634"/>
              <a:ext cx="2017910" cy="297718"/>
            </a:xfrm>
            <a:prstGeom prst="rect">
              <a:avLst/>
            </a:prstGeom>
            <a:noFill/>
          </p:spPr>
          <p:txBody>
            <a:bodyPr wrap="squar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Tree>
    <p:extLst>
      <p:ext uri="{BB962C8B-B14F-4D97-AF65-F5344CB8AC3E}">
        <p14:creationId xmlns:p14="http://schemas.microsoft.com/office/powerpoint/2010/main" val="20104790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Inhaltsplatzhalter 9"/>
          <p:cNvGraphicFramePr>
            <a:graphicFrameLocks noGrp="1"/>
          </p:cNvGraphicFramePr>
          <p:nvPr>
            <p:ph idx="1"/>
            <p:extLst/>
          </p:nvPr>
        </p:nvGraphicFramePr>
        <p:xfrm>
          <a:off x="909095" y="1270867"/>
          <a:ext cx="10343664" cy="3026269"/>
        </p:xfrm>
        <a:graphic>
          <a:graphicData uri="http://schemas.openxmlformats.org/drawingml/2006/table">
            <a:tbl>
              <a:tblPr/>
              <a:tblGrid>
                <a:gridCol w="1309077"/>
                <a:gridCol w="1873739"/>
                <a:gridCol w="1905001"/>
                <a:gridCol w="1744040"/>
                <a:gridCol w="1606806"/>
                <a:gridCol w="1905001"/>
              </a:tblGrid>
              <a:tr h="3111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Timeline</a:t>
                      </a:r>
                    </a:p>
                  </a:txBody>
                  <a:tcPr marL="96735" marR="96735" marT="39298" marB="39298" anchor="ctr" horzOverflow="overflow">
                    <a:lnL>
                      <a:noFill/>
                    </a:lnL>
                    <a:lnR w="12700" cap="flat" cmpd="sng" algn="ctr">
                      <a:solidFill>
                        <a:srgbClr val="F8F8F8"/>
                      </a:solidFill>
                      <a:prstDash val="solid"/>
                      <a:round/>
                      <a:headEnd type="none" w="med" len="med"/>
                      <a:tailEnd type="none" w="med" len="med"/>
                    </a:lnR>
                    <a:lnT>
                      <a:noFill/>
                    </a:lnT>
                    <a:lnB w="12700" cap="flat" cmpd="sng" algn="ctr">
                      <a:solidFill>
                        <a:srgbClr val="F8F8F8"/>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chemeClr val="tx1"/>
                          </a:solidFill>
                          <a:effectLst/>
                          <a:latin typeface="+mn-lt"/>
                          <a:ea typeface="HGP創英角ｺﾞｼｯｸUB" charset="0"/>
                          <a:cs typeface="Arial" charset="0"/>
                        </a:rPr>
                        <a:t>1 Week</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96735" marR="96735" marT="39302" marB="39302" anchor="ctr" horzOverflow="overflow">
                    <a:lnL w="12700" cap="flat" cmpd="sng" algn="ctr">
                      <a:solidFill>
                        <a:srgbClr val="F8F8F8"/>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smtClean="0">
                          <a:ln>
                            <a:noFill/>
                          </a:ln>
                          <a:solidFill>
                            <a:schemeClr val="tx1"/>
                          </a:solidFill>
                          <a:effectLst/>
                          <a:latin typeface="+mn-lt"/>
                          <a:ea typeface="HGP創英角ｺﾞｼｯｸUB" charset="0"/>
                          <a:cs typeface="Arial" charset="0"/>
                        </a:rPr>
                        <a:t>2-3 Week</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chemeClr val="tx1"/>
                          </a:solidFill>
                          <a:effectLst/>
                          <a:latin typeface="+mn-lt"/>
                          <a:ea typeface="HGP創英角ｺﾞｼｯｸUB" charset="0"/>
                          <a:cs typeface="Arial" charset="0"/>
                        </a:rPr>
                        <a:t>3 Week</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chemeClr val="tx1"/>
                          </a:solidFill>
                          <a:effectLst/>
                          <a:latin typeface="+mn-lt"/>
                          <a:ea typeface="HGP創英角ｺﾞｼｯｸUB" charset="0"/>
                          <a:cs typeface="Arial" charset="0"/>
                        </a:rPr>
                        <a:t>3-7 Week</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chemeClr val="tx1"/>
                          </a:solidFill>
                          <a:effectLst/>
                          <a:latin typeface="+mn-lt"/>
                          <a:ea typeface="HGP創英角ｺﾞｼｯｸUB" charset="0"/>
                          <a:cs typeface="Arial" charset="0"/>
                        </a:rPr>
                        <a:t>8 Week</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96735" marR="96735" marT="39302" marB="39302" anchor="ctr" horzOverflow="overflow">
                    <a:lnL w="12700" cap="flat" cmpd="sng" algn="ctr">
                      <a:solidFill>
                        <a:srgbClr val="E8941A"/>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338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Phase</a:t>
                      </a:r>
                    </a:p>
                  </a:txBody>
                  <a:tcPr marL="96735" marR="96735" marT="39298" marB="39298" anchor="ctr" horzOverflow="overflow">
                    <a:lnL>
                      <a:noFill/>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000000"/>
                          </a:solidFill>
                          <a:effectLst/>
                          <a:latin typeface="+mn-lt"/>
                          <a:ea typeface="HGP創英角ｺﾞｼｯｸUB" charset="0"/>
                          <a:cs typeface="Arial" charset="0"/>
                        </a:rPr>
                        <a:t>Scoping</a:t>
                      </a:r>
                    </a:p>
                  </a:txBody>
                  <a:tcPr marL="96736" marR="96736" marT="39299" marB="39299" anchor="ctr" horzOverflow="overflow">
                    <a:lnL w="12700" cap="flat" cmpd="sng" algn="ctr">
                      <a:solidFill>
                        <a:srgbClr val="F8F8F8"/>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crgbClr r="0" g="0" b="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000000"/>
                          </a:solidFill>
                          <a:effectLst/>
                          <a:latin typeface="+mn-lt"/>
                          <a:ea typeface="HGP創英角ｺﾞｼｯｸUB" charset="0"/>
                          <a:cs typeface="Arial" charset="0"/>
                        </a:rPr>
                        <a:t>System Proposal</a:t>
                      </a:r>
                    </a:p>
                  </a:txBody>
                  <a:tcPr marL="96736" marR="96736" marT="39299" marB="39299"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crgbClr r="0" g="0" b="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000000"/>
                          </a:solidFill>
                          <a:effectLst/>
                          <a:latin typeface="+mn-lt"/>
                          <a:ea typeface="HGP創英角ｺﾞｼｯｸUB" charset="0"/>
                          <a:cs typeface="Arial" charset="0"/>
                        </a:rPr>
                        <a:t>IT Proposal</a:t>
                      </a:r>
                    </a:p>
                  </a:txBody>
                  <a:tcPr marL="96736" marR="96736" marT="39299" marB="39299"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crgbClr r="0" g="0" b="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kern="1200" cap="none" normalizeH="0" baseline="0" dirty="0">
                          <a:ln>
                            <a:noFill/>
                          </a:ln>
                          <a:solidFill>
                            <a:schemeClr val="tx1"/>
                          </a:solidFill>
                          <a:effectLst/>
                          <a:latin typeface="+mn-lt"/>
                          <a:ea typeface="HGP創英角ｺﾞｼｯｸUB" charset="0"/>
                          <a:cs typeface="Arial" charset="0"/>
                        </a:rPr>
                        <a:t>Implementation</a:t>
                      </a:r>
                    </a:p>
                  </a:txBody>
                  <a:tcPr marL="96736" marR="96736" marT="39299" marB="39299" anchor="ctr"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crgbClr r="0" g="0" b="0"/>
                      </a:solidFill>
                      <a:prstDash val="sysDot"/>
                      <a:round/>
                      <a:headEnd type="none" w="med" len="med"/>
                      <a:tailEnd type="none" w="med" len="med"/>
                    </a:lnB>
                    <a:lnTlToBr>
                      <a:noFill/>
                    </a:lnTlToBr>
                    <a:lnBlToTr>
                      <a:noFill/>
                    </a:lnBlToTr>
                    <a:solidFill>
                      <a:srgbClr val="FAFA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000000"/>
                          </a:solidFill>
                          <a:effectLst/>
                          <a:latin typeface="+mn-lt"/>
                          <a:ea typeface="HGP創英角ｺﾞｼｯｸUB" charset="0"/>
                          <a:cs typeface="Arial" charset="0"/>
                        </a:rPr>
                        <a:t>Test and Run</a:t>
                      </a:r>
                    </a:p>
                  </a:txBody>
                  <a:tcPr marL="96736" marR="96736" marT="39299" marB="39299" anchor="ctr" horzOverflow="overflow">
                    <a:lnL w="12700" cap="flat" cmpd="sng" algn="ctr">
                      <a:solidFill>
                        <a:srgbClr val="E8941A"/>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crgbClr r="0" g="0" b="0"/>
                      </a:solidFill>
                      <a:prstDash val="sysDot"/>
                      <a:round/>
                      <a:headEnd type="none" w="med" len="med"/>
                      <a:tailEnd type="none" w="med" len="med"/>
                    </a:lnB>
                    <a:lnTlToBr>
                      <a:noFill/>
                    </a:lnTlToBr>
                    <a:lnBlToTr>
                      <a:noFill/>
                    </a:lnBlToTr>
                    <a:solidFill>
                      <a:srgbClr val="FAFAFA"/>
                    </a:solidFill>
                  </a:tcPr>
                </a:tc>
              </a:tr>
              <a:tr h="804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a:ln>
                            <a:noFill/>
                          </a:ln>
                          <a:solidFill>
                            <a:srgbClr val="F8F8F8"/>
                          </a:solidFill>
                          <a:effectLst/>
                          <a:latin typeface="+mn-lt"/>
                          <a:ea typeface="HGP創英角ｺﾞｼｯｸUB" charset="0"/>
                          <a:cs typeface="Arial" charset="0"/>
                        </a:rPr>
                        <a:t>Methods/</a:t>
                      </a:r>
                      <a:br>
                        <a:rPr kumimoji="1" lang="en-US" sz="1400" b="1" i="0" u="none" strike="noStrike" cap="none" normalizeH="0" baseline="0">
                          <a:ln>
                            <a:noFill/>
                          </a:ln>
                          <a:solidFill>
                            <a:srgbClr val="F8F8F8"/>
                          </a:solidFill>
                          <a:effectLst/>
                          <a:latin typeface="+mn-lt"/>
                          <a:ea typeface="HGP創英角ｺﾞｼｯｸUB" charset="0"/>
                          <a:cs typeface="Arial" charset="0"/>
                        </a:rPr>
                      </a:br>
                      <a:r>
                        <a:rPr kumimoji="1" lang="en-US" sz="1400" b="1" i="0" u="none" strike="noStrike" cap="none" normalizeH="0" baseline="0">
                          <a:ln>
                            <a:noFill/>
                          </a:ln>
                          <a:solidFill>
                            <a:srgbClr val="F8F8F8"/>
                          </a:solidFill>
                          <a:effectLst/>
                          <a:latin typeface="+mn-lt"/>
                          <a:ea typeface="HGP創英角ｺﾞｼｯｸUB" charset="0"/>
                          <a:cs typeface="Arial" charset="0"/>
                        </a:rPr>
                        <a:t>Approach</a:t>
                      </a:r>
                    </a:p>
                  </a:txBody>
                  <a:tcPr marL="96736" marR="96736" marT="39299" marB="39299" anchor="ctr" horzOverflow="overflow">
                    <a:lnL>
                      <a:noFill/>
                    </a:lnL>
                    <a:lnR>
                      <a:noFill/>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rgbClr val="7F7F7F"/>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Interviews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 Meeting</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Process </a:t>
                      </a:r>
                      <a:r>
                        <a:rPr kumimoji="1" lang="en-US" sz="1400" b="0" i="0" u="none" strike="noStrike" kern="1200" cap="none" normalizeH="0" baseline="0" dirty="0">
                          <a:ln>
                            <a:noFill/>
                          </a:ln>
                          <a:solidFill>
                            <a:srgbClr val="000000"/>
                          </a:solidFill>
                          <a:effectLst/>
                          <a:latin typeface="+mn-lt"/>
                          <a:ea typeface="HGP創英角ｺﾞｼｯｸUB" charset="0"/>
                          <a:cs typeface="Arial" charset="0"/>
                        </a:rPr>
                        <a:t>mapping</a:t>
                      </a: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Data Validation</a:t>
                      </a:r>
                    </a:p>
                  </a:txBody>
                  <a:tcPr marL="96736" marR="96736" marT="39299" marB="39299" horzOverflow="overflow">
                    <a:lnL>
                      <a:noFill/>
                    </a:lnL>
                    <a:lnR w="12700" cap="flat" cmpd="sng" algn="ctr">
                      <a:solidFill>
                        <a:srgbClr val="E8941A"/>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Interviews/Meeting</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Adjusting </a:t>
                      </a:r>
                    </a:p>
                  </a:txBody>
                  <a:tcPr marL="96736" marR="96736" marT="39299" marB="39299"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Interviews/Meeting</a:t>
                      </a: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Adjusting </a:t>
                      </a:r>
                    </a:p>
                  </a:txBody>
                  <a:tcPr marL="96736" marR="96736" marT="39299" marB="39299"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a:ln>
                            <a:noFill/>
                          </a:ln>
                          <a:solidFill>
                            <a:srgbClr val="000000"/>
                          </a:solidFill>
                          <a:effectLst/>
                          <a:latin typeface="+mn-lt"/>
                          <a:ea typeface="HGP創英角ｺﾞｼｯｸUB" charset="0"/>
                          <a:cs typeface="Arial" charset="0"/>
                        </a:rPr>
                        <a:t>Programming</a:t>
                      </a:r>
                    </a:p>
                  </a:txBody>
                  <a:tcPr marL="96736" marR="96736" marT="39299" marB="39299"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Testing methodology</a:t>
                      </a: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Adjusting/fine-tuning</a:t>
                      </a:r>
                    </a:p>
                  </a:txBody>
                  <a:tcPr marL="96736" marR="96736" marT="39299" marB="39299" horzOverflow="overflow">
                    <a:lnL w="12700" cap="flat" cmpd="sng" algn="ctr">
                      <a:solidFill>
                        <a:srgbClr val="E8941A"/>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1298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rgbClr val="F8F8F8"/>
                          </a:solidFill>
                          <a:effectLst/>
                          <a:latin typeface="+mn-lt"/>
                          <a:ea typeface="HGP創英角ｺﾞｼｯｸUB" charset="0"/>
                          <a:cs typeface="Arial" charset="0"/>
                        </a:rPr>
                        <a:t>Milestone</a:t>
                      </a:r>
                      <a:endParaRPr kumimoji="1" lang="en-US" sz="1400" b="1" i="0" u="none" strike="noStrike" cap="none" normalizeH="0" baseline="0" dirty="0">
                        <a:ln>
                          <a:noFill/>
                        </a:ln>
                        <a:solidFill>
                          <a:srgbClr val="F8F8F8"/>
                        </a:solidFill>
                        <a:effectLst/>
                        <a:latin typeface="+mn-lt"/>
                        <a:ea typeface="HGP創英角ｺﾞｼｯｸUB" charset="0"/>
                        <a:cs typeface="Arial" charset="0"/>
                      </a:endParaRPr>
                    </a:p>
                  </a:txBody>
                  <a:tcPr marL="96736" marR="96736" marT="39299" marB="39299" anchor="ctr" horzOverflow="overflow">
                    <a:lnL>
                      <a:noFill/>
                    </a:lnL>
                    <a:lnR>
                      <a:noFill/>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rgbClr val="7F7F7F"/>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Validate IT and business requirement</a:t>
                      </a: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Define Project Plan, fix next steps</a:t>
                      </a: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Set up project management</a:t>
                      </a:r>
                    </a:p>
                  </a:txBody>
                  <a:tcPr marL="96736" marR="96736" marT="39299" marB="39299" horzOverflow="overflow">
                    <a:lnL>
                      <a:noFill/>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Validate system proposal</a:t>
                      </a: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Sign-off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EVMS</a:t>
                      </a:r>
                      <a:r>
                        <a:rPr kumimoji="1" lang="zh-CN" altLang="en-US" sz="1400" b="0" i="0" u="none" strike="noStrike" cap="none" normalizeH="0" baseline="0" dirty="0" smtClean="0">
                          <a:ln>
                            <a:noFill/>
                          </a:ln>
                          <a:solidFill>
                            <a:srgbClr val="000000"/>
                          </a:solidFill>
                          <a:effectLst/>
                          <a:latin typeface="+mn-lt"/>
                          <a:ea typeface="HGP創英角ｺﾞｼｯｸUB" charset="0"/>
                          <a:cs typeface="Arial" charset="0"/>
                        </a:rPr>
                        <a:t>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Specifications</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Begin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EVMS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Prototype </a:t>
                      </a:r>
                      <a:r>
                        <a:rPr kumimoji="1" lang="en-US" sz="1400" b="0" i="0" u="none" strike="noStrike" cap="none" normalizeH="0" baseline="0" dirty="0">
                          <a:ln>
                            <a:noFill/>
                          </a:ln>
                          <a:solidFill>
                            <a:srgbClr val="000000"/>
                          </a:solidFill>
                          <a:effectLst/>
                          <a:latin typeface="+mn-lt"/>
                          <a:ea typeface="HGP創英角ｺﾞｼｯｸUB" charset="0"/>
                          <a:cs typeface="Arial" charset="0"/>
                        </a:rPr>
                        <a:t>build</a:t>
                      </a:r>
                    </a:p>
                  </a:txBody>
                  <a:tcPr marL="96736" marR="96736" marT="39299" marB="39299"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Validate IT system proposal and IT architecture</a:t>
                      </a: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Feedback </a:t>
                      </a:r>
                      <a:endParaRPr kumimoji="1" lang="en-US" sz="1400" b="0" i="0" u="none" strike="noStrike" cap="none" normalizeH="0" baseline="0" dirty="0">
                        <a:ln>
                          <a:noFill/>
                        </a:ln>
                        <a:solidFill>
                          <a:srgbClr val="FF0000"/>
                        </a:solidFill>
                        <a:effectLst/>
                        <a:latin typeface="+mn-lt"/>
                        <a:ea typeface="HGP創英角ｺﾞｼｯｸUB" charset="0"/>
                        <a:cs typeface="Arial" charset="0"/>
                      </a:endParaRP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EVMS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prototype</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Lock down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EVMS</a:t>
                      </a:r>
                      <a:r>
                        <a:rPr kumimoji="1" lang="zh-CN" altLang="en-US" sz="1400" b="0" i="0" u="none" strike="noStrike" cap="none" normalizeH="0" baseline="0" dirty="0" smtClean="0">
                          <a:ln>
                            <a:noFill/>
                          </a:ln>
                          <a:solidFill>
                            <a:srgbClr val="000000"/>
                          </a:solidFill>
                          <a:effectLst/>
                          <a:latin typeface="+mn-lt"/>
                          <a:ea typeface="HGP創英角ｺﾞｼｯｸUB" charset="0"/>
                          <a:cs typeface="Arial" charset="0"/>
                        </a:rPr>
                        <a:t>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Changes</a:t>
                      </a:r>
                      <a:endParaRPr kumimoji="1" lang="en-US" sz="1400" b="0" i="0" u="none" strike="noStrike" cap="none" normalizeH="0" baseline="0" dirty="0">
                        <a:ln>
                          <a:noFill/>
                        </a:ln>
                        <a:solidFill>
                          <a:srgbClr val="000000"/>
                        </a:solidFill>
                        <a:effectLst/>
                        <a:latin typeface="+mn-lt"/>
                        <a:ea typeface="HGP創英角ｺﾞｼｯｸUB" charset="0"/>
                        <a:cs typeface="Arial" charset="0"/>
                      </a:endParaRPr>
                    </a:p>
                  </a:txBody>
                  <a:tcPr marL="96736" marR="96736" marT="39299" marB="39299"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Validate Integration environment</a:t>
                      </a:r>
                    </a:p>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Deliver </a:t>
                      </a:r>
                      <a:r>
                        <a:rPr kumimoji="1" lang="en-US" altLang="zh-CN" sz="1400" b="0" i="0" u="none" strike="noStrike" cap="none" normalizeH="0" baseline="0" dirty="0" smtClean="0">
                          <a:ln>
                            <a:noFill/>
                          </a:ln>
                          <a:solidFill>
                            <a:srgbClr val="000000"/>
                          </a:solidFill>
                          <a:effectLst/>
                          <a:latin typeface="+mn-lt"/>
                          <a:ea typeface="HGP創英角ｺﾞｼｯｸUB" charset="0"/>
                          <a:cs typeface="Arial" charset="0"/>
                        </a:rPr>
                        <a:t>EVMS </a:t>
                      </a:r>
                      <a:r>
                        <a:rPr kumimoji="1" lang="en-US" sz="1400" b="0" i="0" u="none" strike="noStrike" cap="none" normalizeH="0" baseline="0" dirty="0" smtClean="0">
                          <a:ln>
                            <a:noFill/>
                          </a:ln>
                          <a:solidFill>
                            <a:srgbClr val="000000"/>
                          </a:solidFill>
                          <a:effectLst/>
                          <a:latin typeface="+mn-lt"/>
                          <a:ea typeface="HGP創英角ｺﾞｼｯｸUB" charset="0"/>
                          <a:cs typeface="Arial" charset="0"/>
                        </a:rPr>
                        <a:t>Final </a:t>
                      </a:r>
                      <a:r>
                        <a:rPr kumimoji="1" lang="en-US" sz="1400" b="0" i="0" u="none" strike="noStrike" cap="none" normalizeH="0" baseline="0" dirty="0">
                          <a:ln>
                            <a:noFill/>
                          </a:ln>
                          <a:solidFill>
                            <a:srgbClr val="000000"/>
                          </a:solidFill>
                          <a:effectLst/>
                          <a:latin typeface="+mn-lt"/>
                          <a:ea typeface="HGP創英角ｺﾞｼｯｸUB" charset="0"/>
                          <a:cs typeface="Arial" charset="0"/>
                        </a:rPr>
                        <a:t>Prototype (Prod version)</a:t>
                      </a:r>
                    </a:p>
                  </a:txBody>
                  <a:tcPr marL="96736" marR="96736" marT="39299" marB="39299" horzOverflow="overflow">
                    <a:lnL w="12700" cap="flat" cmpd="sng" algn="ctr">
                      <a:solidFill>
                        <a:srgbClr val="E8941A"/>
                      </a:solidFill>
                      <a:prstDash val="solid"/>
                      <a:round/>
                      <a:headEnd type="none" w="med" len="med"/>
                      <a:tailEnd type="none" w="med" len="med"/>
                    </a:lnL>
                    <a:lnR w="12700" cap="flat" cmpd="sng" algn="ctr">
                      <a:solidFill>
                        <a:srgbClr val="E8941A"/>
                      </a:solidFill>
                      <a:prstDash val="solid"/>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c>
                  <a:txBody>
                    <a:bodyPr/>
                    <a:lstStyle/>
                    <a:p>
                      <a:pPr marL="109538" marR="0" lvl="0" indent="-109538" algn="l" defTabSz="914400" rtl="0" eaLnBrk="1" fontAlgn="base" latinLnBrk="0" hangingPunct="1">
                        <a:lnSpc>
                          <a:spcPct val="100000"/>
                        </a:lnSpc>
                        <a:spcBef>
                          <a:spcPct val="0"/>
                        </a:spcBef>
                        <a:spcAft>
                          <a:spcPct val="0"/>
                        </a:spcAft>
                        <a:buClr>
                          <a:srgbClr val="808080"/>
                        </a:buClr>
                        <a:buSzTx/>
                        <a:buFont typeface="Arial" charset="0"/>
                        <a:buChar char="•"/>
                        <a:tabLst/>
                      </a:pPr>
                      <a:r>
                        <a:rPr kumimoji="1" lang="en-US" sz="1400" b="0" i="0" u="none" strike="noStrike" cap="none" normalizeH="0" baseline="0" dirty="0">
                          <a:ln>
                            <a:noFill/>
                          </a:ln>
                          <a:solidFill>
                            <a:srgbClr val="000000"/>
                          </a:solidFill>
                          <a:effectLst/>
                          <a:latin typeface="+mn-lt"/>
                          <a:ea typeface="HGP創英角ｺﾞｼｯｸUB" charset="0"/>
                          <a:cs typeface="Arial" charset="0"/>
                        </a:rPr>
                        <a:t>Go-Live </a:t>
                      </a:r>
                    </a:p>
                  </a:txBody>
                  <a:tcPr marL="96736" marR="96736" marT="39299" marB="39299" horzOverflow="overflow">
                    <a:lnL w="12700" cap="flat" cmpd="sng" algn="ctr">
                      <a:solidFill>
                        <a:srgbClr val="E8941A"/>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bl>
          </a:graphicData>
        </a:graphic>
      </p:graphicFrame>
      <p:sp>
        <p:nvSpPr>
          <p:cNvPr id="7" name="矩形 108"/>
          <p:cNvSpPr/>
          <p:nvPr/>
        </p:nvSpPr>
        <p:spPr>
          <a:xfrm>
            <a:off x="759178" y="153758"/>
            <a:ext cx="3582682" cy="461665"/>
          </a:xfrm>
          <a:prstGeom prst="rect">
            <a:avLst/>
          </a:prstGeom>
        </p:spPr>
        <p:txBody>
          <a:bodyPr wrap="none">
            <a:spAutoFit/>
          </a:bodyPr>
          <a:lstStyle/>
          <a:p>
            <a:r>
              <a:rPr lang="en-US" altLang="zh-CN" sz="2400" dirty="0">
                <a:solidFill>
                  <a:srgbClr val="4473C4"/>
                </a:solidFill>
                <a:latin typeface="Impact" charset="0"/>
                <a:ea typeface="Impact" charset="0"/>
                <a:cs typeface="Impact" charset="0"/>
                <a:sym typeface="Segoe UI" panose="020B0502040204020203" pitchFamily="34" charset="0"/>
              </a:rPr>
              <a:t>Project Schedule Activities</a:t>
            </a:r>
          </a:p>
        </p:txBody>
      </p:sp>
      <p:sp>
        <p:nvSpPr>
          <p:cNvPr id="8" name="矩形 109"/>
          <p:cNvSpPr/>
          <p:nvPr/>
        </p:nvSpPr>
        <p:spPr>
          <a:xfrm>
            <a:off x="2" y="2"/>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9" name="矩形 110"/>
          <p:cNvSpPr/>
          <p:nvPr/>
        </p:nvSpPr>
        <p:spPr>
          <a:xfrm>
            <a:off x="245328" y="240737"/>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0" name="文本框 112"/>
          <p:cNvSpPr txBox="1"/>
          <p:nvPr/>
        </p:nvSpPr>
        <p:spPr>
          <a:xfrm>
            <a:off x="748027" y="542268"/>
            <a:ext cx="1989779" cy="430887"/>
          </a:xfrm>
          <a:prstGeom prst="rect">
            <a:avLst/>
          </a:prstGeom>
          <a:noFill/>
        </p:spPr>
        <p:txBody>
          <a:bodyPr wrap="none" rtlCol="0">
            <a:spAutoFit/>
          </a:bodyPr>
          <a:lstStyle/>
          <a:p>
            <a:r>
              <a:rPr kumimoji="1" lang="en-US" altLang="zh-CN" sz="1100" dirty="0">
                <a:solidFill>
                  <a:prstClr val="white">
                    <a:lumMod val="50000"/>
                  </a:prstClr>
                </a:solidFill>
              </a:rPr>
              <a:t>Within the scope of this </a:t>
            </a:r>
            <a:r>
              <a:rPr kumimoji="1" lang="en-US" altLang="zh-CN" sz="1100" dirty="0" smtClean="0">
                <a:solidFill>
                  <a:prstClr val="white">
                    <a:lumMod val="50000"/>
                  </a:prstClr>
                </a:solidFill>
              </a:rPr>
              <a:t>project</a:t>
            </a:r>
            <a:endParaRPr kumimoji="1" lang="en-US" altLang="zh-CN" sz="1100" dirty="0">
              <a:solidFill>
                <a:prstClr val="white">
                  <a:lumMod val="50000"/>
                </a:prstClr>
              </a:solidFill>
            </a:endParaRPr>
          </a:p>
          <a:p>
            <a:endParaRPr kumimoji="1" lang="de-DE" altLang="zh-CN" sz="1100" dirty="0">
              <a:solidFill>
                <a:prstClr val="white">
                  <a:lumMod val="50000"/>
                </a:prstClr>
              </a:solidFill>
            </a:endParaRPr>
          </a:p>
        </p:txBody>
      </p:sp>
      <p:grpSp>
        <p:nvGrpSpPr>
          <p:cNvPr id="11" name="组 67"/>
          <p:cNvGrpSpPr/>
          <p:nvPr/>
        </p:nvGrpSpPr>
        <p:grpSpPr>
          <a:xfrm>
            <a:off x="9128221" y="6271020"/>
            <a:ext cx="3063779" cy="261610"/>
            <a:chOff x="9059092" y="6459634"/>
            <a:chExt cx="3063779" cy="297718"/>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14" name="文本框 13"/>
            <p:cNvSpPr txBox="1"/>
            <p:nvPr/>
          </p:nvSpPr>
          <p:spPr>
            <a:xfrm>
              <a:off x="10104961" y="6459634"/>
              <a:ext cx="2017910" cy="297718"/>
            </a:xfrm>
            <a:prstGeom prst="rect">
              <a:avLst/>
            </a:prstGeom>
            <a:noFill/>
          </p:spPr>
          <p:txBody>
            <a:bodyPr wrap="squar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Tree>
    <p:extLst>
      <p:ext uri="{BB962C8B-B14F-4D97-AF65-F5344CB8AC3E}">
        <p14:creationId xmlns:p14="http://schemas.microsoft.com/office/powerpoint/2010/main" val="270636218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矩形 131"/>
          <p:cNvSpPr/>
          <p:nvPr/>
        </p:nvSpPr>
        <p:spPr>
          <a:xfrm>
            <a:off x="759178" y="153756"/>
            <a:ext cx="4235455"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Assumptions and Dependencies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133" name="矩形 132"/>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34" name="矩形 133"/>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68" name="组 67"/>
          <p:cNvGrpSpPr/>
          <p:nvPr/>
        </p:nvGrpSpPr>
        <p:grpSpPr>
          <a:xfrm>
            <a:off x="9128221" y="6271019"/>
            <a:ext cx="3063779" cy="261610"/>
            <a:chOff x="9059092" y="6459634"/>
            <a:chExt cx="3063779" cy="297718"/>
          </a:xfrm>
        </p:grpSpPr>
        <p:pic>
          <p:nvPicPr>
            <p:cNvPr id="70" name="图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9092" y="6513806"/>
              <a:ext cx="1045869" cy="153266"/>
            </a:xfrm>
            <a:prstGeom prst="rect">
              <a:avLst/>
            </a:prstGeom>
          </p:spPr>
        </p:pic>
        <p:sp>
          <p:nvSpPr>
            <p:cNvPr id="71" name="文本框 70"/>
            <p:cNvSpPr txBox="1"/>
            <p:nvPr/>
          </p:nvSpPr>
          <p:spPr>
            <a:xfrm>
              <a:off x="10104961" y="6459634"/>
              <a:ext cx="2017910" cy="297718"/>
            </a:xfrm>
            <a:prstGeom prst="rect">
              <a:avLst/>
            </a:prstGeom>
            <a:noFill/>
          </p:spPr>
          <p:txBody>
            <a:bodyPr wrap="squar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pSp>
      <p:sp>
        <p:nvSpPr>
          <p:cNvPr id="34" name="文本框 33"/>
          <p:cNvSpPr txBox="1"/>
          <p:nvPr/>
        </p:nvSpPr>
        <p:spPr>
          <a:xfrm>
            <a:off x="748027" y="542266"/>
            <a:ext cx="2209259"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de-DE" altLang="zh-CN" sz="1100" kern="0" noProof="0" dirty="0" smtClean="0">
                <a:solidFill>
                  <a:prstClr val="white">
                    <a:lumMod val="50000"/>
                  </a:prstClr>
                </a:solidFill>
              </a:rPr>
              <a:t>Our understanding for assumptions</a:t>
            </a:r>
            <a:endParaRPr kumimoji="1" lang="de-DE" altLang="zh-CN" sz="1100" b="0" i="0" u="none" strike="noStrike" kern="0" cap="none" spc="0" normalizeH="0" baseline="0" noProof="0" dirty="0" smtClean="0">
              <a:ln>
                <a:noFill/>
              </a:ln>
              <a:solidFill>
                <a:prstClr val="white">
                  <a:lumMod val="50000"/>
                </a:prstClr>
              </a:solidFill>
              <a:effectLst/>
              <a:uLnTx/>
              <a:uFillTx/>
            </a:endParaRPr>
          </a:p>
        </p:txBody>
      </p:sp>
      <p:sp>
        <p:nvSpPr>
          <p:cNvPr id="27" name="圆角矩形 26"/>
          <p:cNvSpPr/>
          <p:nvPr/>
        </p:nvSpPr>
        <p:spPr>
          <a:xfrm>
            <a:off x="531023" y="1148688"/>
            <a:ext cx="11102571" cy="3539426"/>
          </a:xfrm>
          <a:prstGeom prst="roundRect">
            <a:avLst>
              <a:gd name="adj" fmla="val 4244"/>
            </a:avLst>
          </a:prstGeom>
          <a:noFill/>
          <a:ln w="25400" cap="flat" cmpd="sng" algn="ctr">
            <a:solidFill>
              <a:srgbClr val="0080B1"/>
            </a:solidFill>
            <a:prstDash val="solid"/>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zh-CN" altLang="en-US" sz="1800" b="0" i="0" u="none" strike="noStrike" kern="0" cap="none" spc="0" normalizeH="0" baseline="0" noProof="0" dirty="0" err="1" smtClean="0">
              <a:ln>
                <a:noFill/>
              </a:ln>
              <a:solidFill>
                <a:prstClr val="white"/>
              </a:solidFill>
              <a:effectLst/>
              <a:uLnTx/>
              <a:uFillTx/>
              <a:latin typeface="Arial"/>
              <a:ea typeface="黑体" panose="02010609060101010101" pitchFamily="49" charset="-122"/>
              <a:cs typeface="+mn-cs"/>
            </a:endParaRPr>
          </a:p>
        </p:txBody>
      </p:sp>
      <p:sp>
        <p:nvSpPr>
          <p:cNvPr id="35" name="文本框 34"/>
          <p:cNvSpPr txBox="1"/>
          <p:nvPr/>
        </p:nvSpPr>
        <p:spPr>
          <a:xfrm>
            <a:off x="809316" y="1905000"/>
            <a:ext cx="10515600" cy="2507343"/>
          </a:xfrm>
          <a:prstGeom prst="rect">
            <a:avLst/>
          </a:prstGeom>
          <a:noFill/>
        </p:spPr>
        <p:txBody>
          <a:bodyPr wrap="square" lIns="0" tIns="0" rIns="0" bIns="0" rtlCol="0">
            <a:noAutofit/>
          </a:bodyPr>
          <a:lstStyle/>
          <a:p>
            <a:pPr marL="241240" indent="-241240">
              <a:spcAft>
                <a:spcPts val="800"/>
              </a:spcAft>
              <a:buFont typeface="Arial" pitchFamily="34" charset="0"/>
              <a:buChar char="•"/>
            </a:pPr>
            <a:r>
              <a:rPr lang="de-DE" altLang="zh-CN" sz="1400" dirty="0" smtClean="0">
                <a:ea typeface="黑体" panose="02010609060101010101" pitchFamily="49" charset="-122"/>
                <a:cs typeface="Arial" pitchFamily="34" charset="0"/>
              </a:rPr>
              <a:t>Purchase order should be ready no later than Apr.1st, 2019.</a:t>
            </a:r>
            <a:endParaRPr lang="de-DE" altLang="zh-CN" sz="1400" dirty="0">
              <a:ea typeface="黑体" panose="02010609060101010101" pitchFamily="49" charset="-122"/>
            </a:endParaRPr>
          </a:p>
          <a:p>
            <a:pPr marL="241240" indent="-241240">
              <a:spcAft>
                <a:spcPts val="800"/>
              </a:spcAft>
              <a:buFont typeface="Arial" pitchFamily="34" charset="0"/>
              <a:buChar char="•"/>
            </a:pPr>
            <a:r>
              <a:rPr lang="de-DE" altLang="zh-CN" sz="1400" dirty="0" smtClean="0">
                <a:ea typeface="黑体" panose="02010609060101010101" pitchFamily="49" charset="-122"/>
              </a:rPr>
              <a:t>BRD of EVMS should be frozen no later than Apr.1st, 2019.</a:t>
            </a:r>
            <a:endParaRPr lang="de-DE" altLang="zh-CN" sz="1400" dirty="0">
              <a:ea typeface="黑体" panose="02010609060101010101" pitchFamily="49" charset="-122"/>
            </a:endParaRPr>
          </a:p>
          <a:p>
            <a:pPr marL="241240" indent="-241240">
              <a:spcAft>
                <a:spcPts val="800"/>
              </a:spcAft>
              <a:buFont typeface="Arial" pitchFamily="34" charset="0"/>
              <a:buChar char="•"/>
            </a:pPr>
            <a:r>
              <a:rPr lang="de-DE" altLang="zh-CN" sz="1400" dirty="0" smtClean="0">
                <a:ea typeface="黑体" panose="02010609060101010101" pitchFamily="49" charset="-122"/>
              </a:rPr>
              <a:t>Daimler should provide standard and crteria of quality gate.</a:t>
            </a:r>
          </a:p>
          <a:p>
            <a:pPr marL="241240" indent="-241240">
              <a:spcAft>
                <a:spcPts val="800"/>
              </a:spcAft>
              <a:buFont typeface="Arial" pitchFamily="34" charset="0"/>
              <a:buChar char="•"/>
            </a:pPr>
            <a:r>
              <a:rPr lang="de-DE" altLang="zh-CN" sz="1400" dirty="0" smtClean="0">
                <a:ea typeface="黑体" panose="02010609060101010101" pitchFamily="49" charset="-122"/>
              </a:rPr>
              <a:t>Daimler should provide accounts of Git.</a:t>
            </a:r>
          </a:p>
          <a:p>
            <a:pPr marL="241240" indent="-241240">
              <a:spcAft>
                <a:spcPts val="800"/>
              </a:spcAft>
              <a:buFont typeface="Arial" pitchFamily="34" charset="0"/>
              <a:buChar char="•"/>
            </a:pPr>
            <a:r>
              <a:rPr lang="de-DE" altLang="zh-CN" sz="1400" dirty="0" smtClean="0">
                <a:ea typeface="黑体" panose="02010609060101010101" pitchFamily="49" charset="-122"/>
              </a:rPr>
              <a:t>Daimler should provide platform of DevOps.</a:t>
            </a:r>
          </a:p>
          <a:p>
            <a:pPr marL="285750" indent="-285750">
              <a:spcAft>
                <a:spcPts val="800"/>
              </a:spcAft>
              <a:buFont typeface="Arial" panose="020B0604020202020204" pitchFamily="34" charset="0"/>
              <a:buChar char="•"/>
            </a:pPr>
            <a:r>
              <a:rPr lang="de-DE" altLang="zh-CN" sz="1400" dirty="0" smtClean="0">
                <a:ea typeface="黑体" panose="02010609060101010101" pitchFamily="49" charset="-122"/>
              </a:rPr>
              <a:t>Daimler </a:t>
            </a:r>
            <a:r>
              <a:rPr lang="de-DE" altLang="zh-CN" sz="1400" dirty="0">
                <a:ea typeface="黑体" panose="02010609060101010101" pitchFamily="49" charset="-122"/>
              </a:rPr>
              <a:t>should provide hardware and instruments for </a:t>
            </a:r>
            <a:r>
              <a:rPr lang="de-DE" altLang="zh-CN" sz="1400" dirty="0" smtClean="0">
                <a:ea typeface="黑体" panose="02010609060101010101" pitchFamily="49" charset="-122"/>
              </a:rPr>
              <a:t>INT </a:t>
            </a:r>
            <a:r>
              <a:rPr lang="de-DE" altLang="zh-CN" sz="1400" dirty="0">
                <a:ea typeface="黑体" panose="02010609060101010101" pitchFamily="49" charset="-122"/>
              </a:rPr>
              <a:t>/ UAT / production environment, </a:t>
            </a:r>
            <a:r>
              <a:rPr lang="de-DE" altLang="zh-CN" sz="1400" dirty="0" smtClean="0">
                <a:ea typeface="黑体" panose="02010609060101010101" pitchFamily="49" charset="-122"/>
              </a:rPr>
              <a:t>relative </a:t>
            </a:r>
            <a:r>
              <a:rPr lang="de-DE" altLang="zh-CN" sz="1400" dirty="0">
                <a:ea typeface="黑体" panose="02010609060101010101" pitchFamily="49" charset="-122"/>
              </a:rPr>
              <a:t>hardware of jump machine</a:t>
            </a:r>
            <a:r>
              <a:rPr lang="de-DE" altLang="zh-CN" sz="1400" dirty="0" smtClean="0">
                <a:ea typeface="黑体" panose="02010609060101010101" pitchFamily="49" charset="-122"/>
              </a:rPr>
              <a:t>, and relative accounts to access those environment and jump machine.</a:t>
            </a:r>
          </a:p>
          <a:p>
            <a:pPr marL="285750" indent="-285750">
              <a:spcAft>
                <a:spcPts val="800"/>
              </a:spcAft>
              <a:buFont typeface="Arial" panose="020B0604020202020204" pitchFamily="34" charset="0"/>
              <a:buChar char="•"/>
            </a:pPr>
            <a:r>
              <a:rPr lang="de-DE" altLang="zh-CN" sz="1400" dirty="0" smtClean="0">
                <a:ea typeface="黑体" panose="02010609060101010101" pitchFamily="49" charset="-122"/>
              </a:rPr>
              <a:t>Our assumption for UI / UX design is: it could be frozen within two releases.</a:t>
            </a:r>
          </a:p>
          <a:p>
            <a:pPr marL="241240" indent="-241240">
              <a:spcAft>
                <a:spcPts val="800"/>
              </a:spcAft>
              <a:buFont typeface="Arial" pitchFamily="34" charset="0"/>
              <a:buChar char="•"/>
            </a:pPr>
            <a:endParaRPr lang="de-DE" altLang="zh-CN" sz="1400" dirty="0">
              <a:ea typeface="黑体" panose="02010609060101010101" pitchFamily="49" charset="-122"/>
            </a:endParaRPr>
          </a:p>
        </p:txBody>
      </p:sp>
      <p:grpSp>
        <p:nvGrpSpPr>
          <p:cNvPr id="42" name="组合 41"/>
          <p:cNvGrpSpPr/>
          <p:nvPr/>
        </p:nvGrpSpPr>
        <p:grpSpPr>
          <a:xfrm>
            <a:off x="749192" y="1418446"/>
            <a:ext cx="6663037" cy="317571"/>
            <a:chOff x="2029988" y="1420682"/>
            <a:chExt cx="1978467" cy="773965"/>
          </a:xfrm>
        </p:grpSpPr>
        <p:sp>
          <p:nvSpPr>
            <p:cNvPr id="43" name="燕尾形 42"/>
            <p:cNvSpPr/>
            <p:nvPr/>
          </p:nvSpPr>
          <p:spPr>
            <a:xfrm>
              <a:off x="2029988" y="1420682"/>
              <a:ext cx="1978467" cy="773965"/>
            </a:xfrm>
            <a:prstGeom prst="chevron">
              <a:avLst/>
            </a:prstGeom>
            <a:solidFill>
              <a:srgbClr val="FFDC57"/>
            </a:solidFill>
            <a:ln w="25400" cap="flat" cmpd="sng" algn="ctr">
              <a:solidFill>
                <a:sysClr val="window" lastClr="FFFFFF">
                  <a:alpha val="90000"/>
                </a:sysClr>
              </a:solidFill>
              <a:prstDash val="solid"/>
            </a:ln>
            <a:effectLst/>
          </p:spPr>
        </p:sp>
        <p:sp>
          <p:nvSpPr>
            <p:cNvPr id="44" name="燕尾形 4"/>
            <p:cNvSpPr/>
            <p:nvPr/>
          </p:nvSpPr>
          <p:spPr>
            <a:xfrm>
              <a:off x="2131792" y="1420682"/>
              <a:ext cx="1711909" cy="773965"/>
            </a:xfrm>
            <a:prstGeom prst="rect">
              <a:avLst/>
            </a:prstGeom>
            <a:noFill/>
            <a:ln>
              <a:noFill/>
            </a:ln>
            <a:effectLst/>
          </p:spPr>
          <p:txBody>
            <a:bodyPr spcFirstLastPara="0" vert="horz" wrap="square" lIns="20320" tIns="10160" rIns="0" bIns="10160" numCol="1" spcCol="1270" anchor="ctr" anchorCtr="0">
              <a:noAutofit/>
            </a:bodyPr>
            <a:lstStyle/>
            <a:p>
              <a:pPr marL="0" marR="0" lvl="0" indent="0" defTabSz="711200" eaLnBrk="1" fontAlgn="auto" latinLnBrk="0" hangingPunct="1">
                <a:lnSpc>
                  <a:spcPct val="90000"/>
                </a:lnSpc>
                <a:spcBef>
                  <a:spcPct val="0"/>
                </a:spcBef>
                <a:spcAft>
                  <a:spcPct val="35000"/>
                </a:spcAft>
                <a:buClrTx/>
                <a:buSzTx/>
                <a:buFontTx/>
                <a:buNone/>
                <a:tabLst/>
                <a:defRPr/>
              </a:pPr>
              <a:r>
                <a:rPr kumimoji="0" lang="de-DE" sz="1300" b="1" i="0" u="none" strike="noStrike" kern="1200" cap="none" spc="0" normalizeH="0" baseline="0" noProof="0" dirty="0" smtClean="0">
                  <a:ln>
                    <a:noFill/>
                  </a:ln>
                  <a:solidFill>
                    <a:schemeClr val="tx1">
                      <a:lumMod val="85000"/>
                      <a:lumOff val="15000"/>
                    </a:schemeClr>
                  </a:solidFill>
                  <a:effectLst/>
                  <a:uLnTx/>
                  <a:uFillTx/>
                  <a:latin typeface="Verdana" panose="020B0604030504040204" pitchFamily="34" charset="0"/>
                  <a:ea typeface="Verdana" panose="020B0604030504040204" pitchFamily="34" charset="0"/>
                  <a:cs typeface="Verdana" panose="020B0604030504040204" pitchFamily="34" charset="0"/>
                </a:rPr>
                <a:t>Assumptions and Dependencies</a:t>
              </a:r>
              <a:r>
                <a:rPr kumimoji="0" lang="de-DE" sz="1300" b="1" i="0" u="none" strike="noStrike" kern="1200" cap="none" spc="0" normalizeH="0" noProof="0" dirty="0" smtClean="0">
                  <a:ln>
                    <a:noFill/>
                  </a:ln>
                  <a:solidFill>
                    <a:schemeClr val="tx1">
                      <a:lumMod val="85000"/>
                      <a:lumOff val="15000"/>
                    </a:schemeClr>
                  </a:solidFill>
                  <a:effectLst/>
                  <a:uLnTx/>
                  <a:uFillTx/>
                  <a:latin typeface="Verdana" panose="020B0604030504040204" pitchFamily="34" charset="0"/>
                  <a:ea typeface="Verdana" panose="020B0604030504040204" pitchFamily="34" charset="0"/>
                  <a:cs typeface="Verdana" panose="020B0604030504040204" pitchFamily="34" charset="0"/>
                </a:rPr>
                <a:t> on Daimler</a:t>
              </a:r>
              <a:endParaRPr kumimoji="0" lang="en-US" sz="1300" b="1" i="0" u="none" strike="noStrike" kern="1200" cap="none" spc="0" normalizeH="0" baseline="0" noProof="0" dirty="0">
                <a:ln>
                  <a:noFill/>
                </a:ln>
                <a:solidFill>
                  <a:schemeClr val="tx1">
                    <a:lumMod val="85000"/>
                    <a:lumOff val="1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3115043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3020292" y="3156564"/>
            <a:ext cx="6096414" cy="646331"/>
          </a:xfrm>
          <a:prstGeom prst="rect">
            <a:avLst/>
          </a:prstGeom>
          <a:noFill/>
        </p:spPr>
        <p:txBody>
          <a:bodyPr wrap="square" rtlCol="0">
            <a:spAutoFit/>
            <a:scene3d>
              <a:camera prst="orthographicFront"/>
              <a:lightRig rig="threePt" dir="t"/>
            </a:scene3d>
            <a:sp3d/>
          </a:bodyPr>
          <a:lstStyle/>
          <a:p>
            <a:pPr algn="ctr"/>
            <a:r>
              <a:rPr lang="en-US" altLang="zh-CN" sz="3600" dirty="0" smtClean="0">
                <a:gradFill flip="none" rotWithShape="1">
                  <a:gsLst>
                    <a:gs pos="0">
                      <a:srgbClr val="62FFFF"/>
                    </a:gs>
                    <a:gs pos="100000">
                      <a:srgbClr val="0D69FF"/>
                    </a:gs>
                  </a:gsLst>
                  <a:lin ang="2700000" scaled="1"/>
                  <a:tileRect/>
                </a:gradFill>
                <a:latin typeface="Impact" charset="0"/>
                <a:ea typeface="Impact" charset="0"/>
                <a:cs typeface="Impact" charset="0"/>
              </a:rPr>
              <a:t>Team Structure</a:t>
            </a:r>
            <a:endParaRPr lang="en-US" altLang="zh-CN" sz="3600" dirty="0">
              <a:gradFill flip="none" rotWithShape="1">
                <a:gsLst>
                  <a:gs pos="0">
                    <a:srgbClr val="62FFFF"/>
                  </a:gs>
                  <a:gs pos="100000">
                    <a:srgbClr val="0D69FF"/>
                  </a:gs>
                </a:gsLst>
                <a:lin ang="2700000" scaled="1"/>
                <a:tileRect/>
              </a:gradFill>
              <a:latin typeface="Impact" charset="0"/>
              <a:ea typeface="Impact" charset="0"/>
              <a:cs typeface="Impact" charset="0"/>
            </a:endParaRPr>
          </a:p>
        </p:txBody>
      </p:sp>
      <p:sp>
        <p:nvSpPr>
          <p:cNvPr id="12" name="任意多边形: 形状 5">
            <a:extLst>
              <a:ext uri="{FF2B5EF4-FFF2-40B4-BE49-F238E27FC236}">
                <a16:creationId xmlns:a16="http://schemas.microsoft.com/office/drawing/2014/main" xmlns="" id="{18FC6658-933E-46D8-B4C1-1A16071D45B6}"/>
              </a:ext>
            </a:extLst>
          </p:cNvPr>
          <p:cNvSpPr/>
          <p:nvPr/>
        </p:nvSpPr>
        <p:spPr>
          <a:xfrm>
            <a:off x="5569323" y="1910195"/>
            <a:ext cx="1053350" cy="105335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gradFill>
            <a:gsLst>
              <a:gs pos="0">
                <a:srgbClr val="58FDFF"/>
              </a:gs>
              <a:gs pos="100000">
                <a:srgbClr val="1B9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prstClr val="white"/>
                </a:solidFill>
              </a:rPr>
              <a:t>08</a:t>
            </a:r>
            <a:endParaRPr lang="zh-CN" altLang="en-US" sz="4000" dirty="0">
              <a:solidFill>
                <a:prstClr val="white"/>
              </a:solidFill>
            </a:endParaRPr>
          </a:p>
        </p:txBody>
      </p:sp>
      <p:grpSp>
        <p:nvGrpSpPr>
          <p:cNvPr id="9" name="组 8"/>
          <p:cNvGrpSpPr/>
          <p:nvPr/>
        </p:nvGrpSpPr>
        <p:grpSpPr>
          <a:xfrm>
            <a:off x="8976589" y="6459634"/>
            <a:ext cx="3099148" cy="261610"/>
            <a:chOff x="8759772" y="6459634"/>
            <a:chExt cx="3099148" cy="261610"/>
          </a:xfrm>
          <a:effectLst>
            <a:reflection endPos="65000" dist="50800" dir="5400000" sy="-100000" algn="bl" rotWithShape="0"/>
          </a:effectLst>
        </p:grpSpPr>
        <p:sp>
          <p:nvSpPr>
            <p:cNvPr id="11" name="文本框 10"/>
            <p:cNvSpPr txBox="1"/>
            <p:nvPr/>
          </p:nvSpPr>
          <p:spPr>
            <a:xfrm>
              <a:off x="9812729" y="6459634"/>
              <a:ext cx="2046191" cy="261610"/>
            </a:xfrm>
            <a:prstGeom prst="rect">
              <a:avLst/>
            </a:prstGeom>
            <a:noFill/>
            <a:effectLst/>
          </p:spPr>
          <p:txBody>
            <a:bodyPr wrap="square" rtlCol="0">
              <a:spAutoFit/>
            </a:bodyPr>
            <a:lstStyle/>
            <a:p>
              <a:r>
                <a:rPr kumimoji="1" lang="de-DE" altLang="zh-CN" sz="1100" dirty="0" smtClean="0">
                  <a:solidFill>
                    <a:prstClr val="white">
                      <a:alpha val="50000"/>
                    </a:prstClr>
                  </a:solidFill>
                </a:rPr>
                <a:t>©</a:t>
              </a:r>
              <a:r>
                <a:rPr kumimoji="1" lang="en-US" altLang="zh-CN" sz="1100" dirty="0" smtClean="0">
                  <a:solidFill>
                    <a:prstClr val="white">
                      <a:alpha val="50000"/>
                    </a:prstClr>
                  </a:solidFill>
                </a:rPr>
                <a:t>2019</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NTT</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DATA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China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Co.Ltd.</a:t>
              </a:r>
              <a:endParaRPr kumimoji="1" lang="de-DE" altLang="zh-CN" sz="1100" dirty="0">
                <a:solidFill>
                  <a:prstClr val="white">
                    <a:alpha val="50000"/>
                  </a:prstClr>
                </a:solidFill>
              </a:endParaRPr>
            </a:p>
          </p:txBody>
        </p:sp>
        <p:pic>
          <p:nvPicPr>
            <p:cNvPr id="13" name="图片 12"/>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8759772" y="6512064"/>
              <a:ext cx="1052958" cy="154305"/>
            </a:xfrm>
            <a:prstGeom prst="rect">
              <a:avLst/>
            </a:prstGeom>
          </p:spPr>
        </p:pic>
      </p:grpSp>
    </p:spTree>
    <p:extLst>
      <p:ext uri="{BB962C8B-B14F-4D97-AF65-F5344CB8AC3E}">
        <p14:creationId xmlns:p14="http://schemas.microsoft.com/office/powerpoint/2010/main" val="244305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4978286"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Team Structure of Project and Support</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sp>
        <p:nvSpPr>
          <p:cNvPr id="445" name="文本框 444"/>
          <p:cNvSpPr txBox="1"/>
          <p:nvPr/>
        </p:nvSpPr>
        <p:spPr>
          <a:xfrm>
            <a:off x="1870716" y="5858992"/>
            <a:ext cx="1793187" cy="236928"/>
          </a:xfrm>
          <a:prstGeom prst="rect">
            <a:avLst/>
          </a:prstGeom>
          <a:noFill/>
        </p:spPr>
        <p:txBody>
          <a:bodyPr wrap="none" lIns="0" tIns="0" rIns="0" bIns="0" rtlCol="0">
            <a:noAutofit/>
          </a:bodyPr>
          <a:lstStyle>
            <a:defPPr>
              <a:defRPr lang="de-DE"/>
            </a:defPPr>
            <a:lvl1pPr>
              <a:defRPr sz="1400" b="1">
                <a:solidFill>
                  <a:schemeClr val="bg1"/>
                </a:solidFill>
              </a:defRPr>
            </a:lvl1pPr>
          </a:lstStyle>
          <a:p>
            <a:pPr>
              <a:defRPr/>
            </a:pPr>
            <a:r>
              <a:rPr lang="en-US" kern="0" dirty="0" smtClean="0">
                <a:solidFill>
                  <a:srgbClr val="333333"/>
                </a:solidFill>
              </a:rPr>
              <a:t>Front-end Developers</a:t>
            </a:r>
          </a:p>
          <a:p>
            <a:pPr>
              <a:defRPr/>
            </a:pPr>
            <a:endParaRPr lang="en-US" kern="0" dirty="0">
              <a:solidFill>
                <a:srgbClr val="333333"/>
              </a:solidFill>
            </a:endParaRPr>
          </a:p>
        </p:txBody>
      </p:sp>
      <p:sp>
        <p:nvSpPr>
          <p:cNvPr id="446" name="文本框 445"/>
          <p:cNvSpPr txBox="1"/>
          <p:nvPr/>
        </p:nvSpPr>
        <p:spPr>
          <a:xfrm>
            <a:off x="5316912" y="4797131"/>
            <a:ext cx="1385965" cy="267890"/>
          </a:xfrm>
          <a:prstGeom prst="rect">
            <a:avLst/>
          </a:prstGeom>
          <a:noFill/>
        </p:spPr>
        <p:txBody>
          <a:bodyPr wrap="none" lIns="0" tIns="0" rIns="0" bIns="0" rtlCol="0">
            <a:noAutofit/>
          </a:bodyPr>
          <a:lstStyle>
            <a:defPPr>
              <a:defRPr lang="de-DE"/>
            </a:defPPr>
            <a:lvl1pPr>
              <a:defRPr sz="1400" b="1">
                <a:solidFill>
                  <a:schemeClr val="bg1"/>
                </a:solidFill>
              </a:defRPr>
            </a:lvl1pPr>
          </a:lstStyle>
          <a:p>
            <a:pPr>
              <a:defRPr/>
            </a:pPr>
            <a:r>
              <a:rPr lang="en-US" kern="0" dirty="0" smtClean="0">
                <a:solidFill>
                  <a:srgbClr val="333333"/>
                </a:solidFill>
              </a:rPr>
              <a:t>UI/UX </a:t>
            </a:r>
            <a:r>
              <a:rPr lang="en-US" kern="0" dirty="0">
                <a:solidFill>
                  <a:srgbClr val="333333"/>
                </a:solidFill>
              </a:rPr>
              <a:t>Designer</a:t>
            </a:r>
          </a:p>
        </p:txBody>
      </p:sp>
      <p:sp>
        <p:nvSpPr>
          <p:cNvPr id="447" name="文本框 446"/>
          <p:cNvSpPr txBox="1"/>
          <p:nvPr/>
        </p:nvSpPr>
        <p:spPr>
          <a:xfrm>
            <a:off x="4118631" y="4804019"/>
            <a:ext cx="839405" cy="215444"/>
          </a:xfrm>
          <a:prstGeom prst="rect">
            <a:avLst/>
          </a:prstGeom>
          <a:noFill/>
        </p:spPr>
        <p:txBody>
          <a:bodyPr wrap="square" lIns="0" tIns="0" rIns="0" bIns="0" rtlCol="0">
            <a:spAutoFit/>
          </a:bodyPr>
          <a:lstStyle>
            <a:defPPr>
              <a:defRPr lang="de-DE"/>
            </a:defPPr>
            <a:lvl1pPr>
              <a:defRPr sz="1400" b="1">
                <a:solidFill>
                  <a:schemeClr val="bg1"/>
                </a:solidFill>
              </a:defRPr>
            </a:lvl1pPr>
          </a:lstStyle>
          <a:p>
            <a:pPr>
              <a:defRPr/>
            </a:pPr>
            <a:r>
              <a:rPr lang="en-US" kern="0" dirty="0" smtClean="0">
                <a:solidFill>
                  <a:srgbClr val="333333"/>
                </a:solidFill>
              </a:rPr>
              <a:t>BA</a:t>
            </a:r>
            <a:endParaRPr lang="en-US" kern="0" dirty="0">
              <a:solidFill>
                <a:srgbClr val="333333"/>
              </a:solidFill>
            </a:endParaRPr>
          </a:p>
        </p:txBody>
      </p:sp>
      <p:grpSp>
        <p:nvGrpSpPr>
          <p:cNvPr id="448" name="组合 447"/>
          <p:cNvGrpSpPr/>
          <p:nvPr/>
        </p:nvGrpSpPr>
        <p:grpSpPr>
          <a:xfrm>
            <a:off x="1087494" y="1840873"/>
            <a:ext cx="992471" cy="637368"/>
            <a:chOff x="1328213" y="2151323"/>
            <a:chExt cx="1300962" cy="863954"/>
          </a:xfrm>
        </p:grpSpPr>
        <p:grpSp>
          <p:nvGrpSpPr>
            <p:cNvPr id="449" name="组合 448"/>
            <p:cNvGrpSpPr/>
            <p:nvPr/>
          </p:nvGrpSpPr>
          <p:grpSpPr>
            <a:xfrm>
              <a:off x="1328213" y="2324905"/>
              <a:ext cx="1300962" cy="690372"/>
              <a:chOff x="1122707" y="2092607"/>
              <a:chExt cx="1300962" cy="690372"/>
            </a:xfrm>
          </p:grpSpPr>
          <p:sp>
            <p:nvSpPr>
              <p:cNvPr id="535" name="Ellipse 521"/>
              <p:cNvSpPr/>
              <p:nvPr/>
            </p:nvSpPr>
            <p:spPr>
              <a:xfrm>
                <a:off x="1122707" y="2092607"/>
                <a:ext cx="1289939" cy="690372"/>
              </a:xfrm>
              <a:prstGeom prst="ellipse">
                <a:avLst/>
              </a:prstGeom>
              <a:solidFill>
                <a:srgbClr val="50BF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333333"/>
                  </a:solidFill>
                  <a:latin typeface="Arial"/>
                </a:endParaRPr>
              </a:p>
            </p:txBody>
          </p:sp>
          <p:sp>
            <p:nvSpPr>
              <p:cNvPr id="536" name="Freeform 866"/>
              <p:cNvSpPr>
                <a:spLocks/>
              </p:cNvSpPr>
              <p:nvPr/>
            </p:nvSpPr>
            <p:spPr bwMode="auto">
              <a:xfrm>
                <a:off x="1861535" y="2155320"/>
                <a:ext cx="562134" cy="573664"/>
              </a:xfrm>
              <a:custGeom>
                <a:avLst/>
                <a:gdLst>
                  <a:gd name="T0" fmla="*/ 4 w 60"/>
                  <a:gd name="T1" fmla="*/ 34 h 65"/>
                  <a:gd name="T2" fmla="*/ 1 w 60"/>
                  <a:gd name="T3" fmla="*/ 39 h 65"/>
                  <a:gd name="T4" fmla="*/ 0 w 60"/>
                  <a:gd name="T5" fmla="*/ 40 h 65"/>
                  <a:gd name="T6" fmla="*/ 0 w 60"/>
                  <a:gd name="T7" fmla="*/ 41 h 65"/>
                  <a:gd name="T8" fmla="*/ 0 w 60"/>
                  <a:gd name="T9" fmla="*/ 42 h 65"/>
                  <a:gd name="T10" fmla="*/ 0 w 60"/>
                  <a:gd name="T11" fmla="*/ 43 h 65"/>
                  <a:gd name="T12" fmla="*/ 0 w 60"/>
                  <a:gd name="T13" fmla="*/ 44 h 65"/>
                  <a:gd name="T14" fmla="*/ 0 w 60"/>
                  <a:gd name="T15" fmla="*/ 45 h 65"/>
                  <a:gd name="T16" fmla="*/ 1 w 60"/>
                  <a:gd name="T17" fmla="*/ 47 h 65"/>
                  <a:gd name="T18" fmla="*/ 29 w 60"/>
                  <a:gd name="T19" fmla="*/ 3 h 65"/>
                  <a:gd name="T20" fmla="*/ 28 w 60"/>
                  <a:gd name="T21" fmla="*/ 2 h 65"/>
                  <a:gd name="T22" fmla="*/ 26 w 60"/>
                  <a:gd name="T23" fmla="*/ 1 h 65"/>
                  <a:gd name="T24" fmla="*/ 24 w 60"/>
                  <a:gd name="T25" fmla="*/ 1 h 65"/>
                  <a:gd name="T26" fmla="*/ 21 w 60"/>
                  <a:gd name="T27" fmla="*/ 0 h 65"/>
                  <a:gd name="T28" fmla="*/ 17 w 60"/>
                  <a:gd name="T29" fmla="*/ 0 h 65"/>
                  <a:gd name="T30" fmla="*/ 12 w 60"/>
                  <a:gd name="T31" fmla="*/ 3 h 65"/>
                  <a:gd name="T32" fmla="*/ 10 w 60"/>
                  <a:gd name="T33" fmla="*/ 8 h 65"/>
                  <a:gd name="T34" fmla="*/ 10 w 60"/>
                  <a:gd name="T35" fmla="*/ 14 h 65"/>
                  <a:gd name="T36" fmla="*/ 10 w 60"/>
                  <a:gd name="T37" fmla="*/ 14 h 65"/>
                  <a:gd name="T38" fmla="*/ 10 w 60"/>
                  <a:gd name="T39" fmla="*/ 14 h 65"/>
                  <a:gd name="T40" fmla="*/ 10 w 60"/>
                  <a:gd name="T41" fmla="*/ 14 h 65"/>
                  <a:gd name="T42" fmla="*/ 10 w 60"/>
                  <a:gd name="T43" fmla="*/ 14 h 65"/>
                  <a:gd name="T44" fmla="*/ 10 w 60"/>
                  <a:gd name="T45" fmla="*/ 15 h 65"/>
                  <a:gd name="T46" fmla="*/ 10 w 60"/>
                  <a:gd name="T47" fmla="*/ 15 h 65"/>
                  <a:gd name="T48" fmla="*/ 10 w 60"/>
                  <a:gd name="T49" fmla="*/ 15 h 65"/>
                  <a:gd name="T50" fmla="*/ 10 w 60"/>
                  <a:gd name="T51" fmla="*/ 15 h 65"/>
                  <a:gd name="T52" fmla="*/ 10 w 60"/>
                  <a:gd name="T53" fmla="*/ 16 h 65"/>
                  <a:gd name="T54" fmla="*/ 10 w 60"/>
                  <a:gd name="T55" fmla="*/ 16 h 65"/>
                  <a:gd name="T56" fmla="*/ 10 w 60"/>
                  <a:gd name="T57" fmla="*/ 17 h 65"/>
                  <a:gd name="T58" fmla="*/ 10 w 60"/>
                  <a:gd name="T59" fmla="*/ 17 h 65"/>
                  <a:gd name="T60" fmla="*/ 10 w 60"/>
                  <a:gd name="T61" fmla="*/ 17 h 65"/>
                  <a:gd name="T62" fmla="*/ 10 w 60"/>
                  <a:gd name="T63" fmla="*/ 17 h 65"/>
                  <a:gd name="T64" fmla="*/ 10 w 60"/>
                  <a:gd name="T65" fmla="*/ 17 h 65"/>
                  <a:gd name="T66" fmla="*/ 10 w 60"/>
                  <a:gd name="T67" fmla="*/ 17 h 65"/>
                  <a:gd name="T68" fmla="*/ 10 w 60"/>
                  <a:gd name="T69" fmla="*/ 17 h 65"/>
                  <a:gd name="T70" fmla="*/ 10 w 60"/>
                  <a:gd name="T71" fmla="*/ 18 h 65"/>
                  <a:gd name="T72" fmla="*/ 10 w 60"/>
                  <a:gd name="T73" fmla="*/ 18 h 65"/>
                  <a:gd name="T74" fmla="*/ 10 w 60"/>
                  <a:gd name="T75" fmla="*/ 18 h 65"/>
                  <a:gd name="T76" fmla="*/ 10 w 60"/>
                  <a:gd name="T77" fmla="*/ 18 h 65"/>
                  <a:gd name="T78" fmla="*/ 10 w 60"/>
                  <a:gd name="T79" fmla="*/ 18 h 65"/>
                  <a:gd name="T80" fmla="*/ 10 w 60"/>
                  <a:gd name="T81" fmla="*/ 18 h 65"/>
                  <a:gd name="T82" fmla="*/ 10 w 60"/>
                  <a:gd name="T83" fmla="*/ 18 h 65"/>
                  <a:gd name="T84" fmla="*/ 10 w 60"/>
                  <a:gd name="T85" fmla="*/ 19 h 65"/>
                  <a:gd name="T86" fmla="*/ 10 w 60"/>
                  <a:gd name="T87" fmla="*/ 20 h 65"/>
                  <a:gd name="T88" fmla="*/ 11 w 60"/>
                  <a:gd name="T89" fmla="*/ 20 h 65"/>
                  <a:gd name="T90" fmla="*/ 11 w 60"/>
                  <a:gd name="T91" fmla="*/ 21 h 65"/>
                  <a:gd name="T92" fmla="*/ 11 w 60"/>
                  <a:gd name="T93" fmla="*/ 22 h 65"/>
                  <a:gd name="T94" fmla="*/ 12 w 60"/>
                  <a:gd name="T95" fmla="*/ 23 h 65"/>
                  <a:gd name="T96" fmla="*/ 12 w 60"/>
                  <a:gd name="T97" fmla="*/ 23 h 65"/>
                  <a:gd name="T98" fmla="*/ 13 w 60"/>
                  <a:gd name="T99" fmla="*/ 24 h 65"/>
                  <a:gd name="T100" fmla="*/ 13 w 60"/>
                  <a:gd name="T101" fmla="*/ 25 h 65"/>
                  <a:gd name="T102" fmla="*/ 14 w 60"/>
                  <a:gd name="T103" fmla="*/ 25 h 65"/>
                  <a:gd name="T104" fmla="*/ 14 w 60"/>
                  <a:gd name="T105" fmla="*/ 30 h 65"/>
                  <a:gd name="T106" fmla="*/ 14 w 60"/>
                  <a:gd name="T107" fmla="*/ 30 h 65"/>
                  <a:gd name="T108" fmla="*/ 14 w 60"/>
                  <a:gd name="T109" fmla="*/ 30 h 65"/>
                  <a:gd name="T110" fmla="*/ 14 w 60"/>
                  <a:gd name="T111" fmla="*/ 30 h 65"/>
                  <a:gd name="T112" fmla="*/ 14 w 60"/>
                  <a:gd name="T113" fmla="*/ 30 h 65"/>
                  <a:gd name="T114" fmla="*/ 13 w 60"/>
                  <a:gd name="T115" fmla="*/ 30 h 65"/>
                  <a:gd name="T116" fmla="*/ 13 w 60"/>
                  <a:gd name="T117" fmla="*/ 30 h 65"/>
                  <a:gd name="T118" fmla="*/ 12 w 60"/>
                  <a:gd name="T119" fmla="*/ 31 h 65"/>
                  <a:gd name="T120" fmla="*/ 11 w 60"/>
                  <a:gd name="T121" fmla="*/ 31 h 65"/>
                  <a:gd name="T122" fmla="*/ 11 w 60"/>
                  <a:gd name="T123" fmla="*/ 31 h 65"/>
                  <a:gd name="T124" fmla="*/ 11 w 60"/>
                  <a:gd name="T125"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65">
                    <a:moveTo>
                      <a:pt x="10" y="32"/>
                    </a:moveTo>
                    <a:cubicBezTo>
                      <a:pt x="10" y="32"/>
                      <a:pt x="10" y="32"/>
                      <a:pt x="10" y="32"/>
                    </a:cubicBezTo>
                    <a:cubicBezTo>
                      <a:pt x="10" y="31"/>
                      <a:pt x="10" y="31"/>
                      <a:pt x="10" y="31"/>
                    </a:cubicBezTo>
                    <a:cubicBezTo>
                      <a:pt x="7" y="33"/>
                      <a:pt x="7" y="33"/>
                      <a:pt x="7" y="33"/>
                    </a:cubicBezTo>
                    <a:cubicBezTo>
                      <a:pt x="7" y="33"/>
                      <a:pt x="7" y="33"/>
                      <a:pt x="7" y="33"/>
                    </a:cubicBezTo>
                    <a:cubicBezTo>
                      <a:pt x="7" y="33"/>
                      <a:pt x="7" y="33"/>
                      <a:pt x="6" y="33"/>
                    </a:cubicBezTo>
                    <a:cubicBezTo>
                      <a:pt x="6" y="33"/>
                      <a:pt x="6" y="33"/>
                      <a:pt x="6" y="33"/>
                    </a:cubicBezTo>
                    <a:cubicBezTo>
                      <a:pt x="6" y="33"/>
                      <a:pt x="5" y="34"/>
                      <a:pt x="5" y="34"/>
                    </a:cubicBezTo>
                    <a:cubicBezTo>
                      <a:pt x="5" y="34"/>
                      <a:pt x="5" y="34"/>
                      <a:pt x="5" y="34"/>
                    </a:cubicBezTo>
                    <a:cubicBezTo>
                      <a:pt x="4" y="34"/>
                      <a:pt x="4" y="34"/>
                      <a:pt x="4" y="34"/>
                    </a:cubicBezTo>
                    <a:cubicBezTo>
                      <a:pt x="4" y="34"/>
                      <a:pt x="4" y="34"/>
                      <a:pt x="3" y="35"/>
                    </a:cubicBezTo>
                    <a:cubicBezTo>
                      <a:pt x="3" y="35"/>
                      <a:pt x="3" y="35"/>
                      <a:pt x="3" y="35"/>
                    </a:cubicBezTo>
                    <a:cubicBezTo>
                      <a:pt x="3" y="35"/>
                      <a:pt x="3" y="35"/>
                      <a:pt x="2" y="35"/>
                    </a:cubicBezTo>
                    <a:cubicBezTo>
                      <a:pt x="2" y="35"/>
                      <a:pt x="2" y="36"/>
                      <a:pt x="2" y="36"/>
                    </a:cubicBezTo>
                    <a:cubicBezTo>
                      <a:pt x="2" y="36"/>
                      <a:pt x="2" y="36"/>
                      <a:pt x="2" y="36"/>
                    </a:cubicBezTo>
                    <a:cubicBezTo>
                      <a:pt x="2" y="36"/>
                      <a:pt x="1" y="36"/>
                      <a:pt x="1" y="37"/>
                    </a:cubicBezTo>
                    <a:cubicBezTo>
                      <a:pt x="1" y="37"/>
                      <a:pt x="1" y="37"/>
                      <a:pt x="1" y="37"/>
                    </a:cubicBezTo>
                    <a:cubicBezTo>
                      <a:pt x="1" y="37"/>
                      <a:pt x="1" y="37"/>
                      <a:pt x="1" y="38"/>
                    </a:cubicBezTo>
                    <a:cubicBezTo>
                      <a:pt x="1" y="38"/>
                      <a:pt x="1" y="38"/>
                      <a:pt x="1" y="38"/>
                    </a:cubicBezTo>
                    <a:cubicBezTo>
                      <a:pt x="1" y="38"/>
                      <a:pt x="1" y="39"/>
                      <a:pt x="1" y="39"/>
                    </a:cubicBezTo>
                    <a:cubicBezTo>
                      <a:pt x="0" y="39"/>
                      <a:pt x="0" y="39"/>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1" y="46"/>
                      <a:pt x="1" y="46"/>
                      <a:pt x="1" y="46"/>
                    </a:cubicBezTo>
                    <a:cubicBezTo>
                      <a:pt x="1" y="47"/>
                      <a:pt x="1" y="47"/>
                      <a:pt x="1" y="47"/>
                    </a:cubicBezTo>
                    <a:cubicBezTo>
                      <a:pt x="1" y="47"/>
                      <a:pt x="1" y="47"/>
                      <a:pt x="1" y="47"/>
                    </a:cubicBezTo>
                    <a:cubicBezTo>
                      <a:pt x="1" y="47"/>
                      <a:pt x="1" y="47"/>
                      <a:pt x="1" y="47"/>
                    </a:cubicBezTo>
                    <a:cubicBezTo>
                      <a:pt x="1" y="47"/>
                      <a:pt x="1" y="48"/>
                      <a:pt x="1" y="48"/>
                    </a:cubicBezTo>
                    <a:cubicBezTo>
                      <a:pt x="1" y="48"/>
                      <a:pt x="1" y="48"/>
                      <a:pt x="2" y="48"/>
                    </a:cubicBezTo>
                    <a:cubicBezTo>
                      <a:pt x="18" y="65"/>
                      <a:pt x="18" y="65"/>
                      <a:pt x="18" y="65"/>
                    </a:cubicBezTo>
                    <a:cubicBezTo>
                      <a:pt x="19" y="65"/>
                      <a:pt x="20" y="65"/>
                      <a:pt x="20" y="65"/>
                    </a:cubicBezTo>
                    <a:cubicBezTo>
                      <a:pt x="40" y="65"/>
                      <a:pt x="56" y="52"/>
                      <a:pt x="60" y="34"/>
                    </a:cubicBezTo>
                    <a:cubicBezTo>
                      <a:pt x="30" y="4"/>
                      <a:pt x="30" y="4"/>
                      <a:pt x="30" y="4"/>
                    </a:cubicBezTo>
                    <a:cubicBezTo>
                      <a:pt x="30" y="4"/>
                      <a:pt x="30" y="4"/>
                      <a:pt x="30" y="4"/>
                    </a:cubicBezTo>
                    <a:cubicBezTo>
                      <a:pt x="30" y="4"/>
                      <a:pt x="29" y="3"/>
                      <a:pt x="29" y="3"/>
                    </a:cubicBezTo>
                    <a:cubicBezTo>
                      <a:pt x="29" y="3"/>
                      <a:pt x="29" y="3"/>
                      <a:pt x="29" y="3"/>
                    </a:cubicBezTo>
                    <a:cubicBezTo>
                      <a:pt x="29" y="3"/>
                      <a:pt x="29" y="3"/>
                      <a:pt x="29" y="3"/>
                    </a:cubicBezTo>
                    <a:cubicBezTo>
                      <a:pt x="29" y="3"/>
                      <a:pt x="29" y="3"/>
                      <a:pt x="29" y="3"/>
                    </a:cubicBezTo>
                    <a:cubicBezTo>
                      <a:pt x="29" y="3"/>
                      <a:pt x="29" y="3"/>
                      <a:pt x="29" y="3"/>
                    </a:cubicBezTo>
                    <a:cubicBezTo>
                      <a:pt x="29" y="3"/>
                      <a:pt x="29" y="3"/>
                      <a:pt x="29" y="3"/>
                    </a:cubicBezTo>
                    <a:cubicBezTo>
                      <a:pt x="29" y="3"/>
                      <a:pt x="29" y="3"/>
                      <a:pt x="29" y="3"/>
                    </a:cubicBezTo>
                    <a:cubicBezTo>
                      <a:pt x="29" y="3"/>
                      <a:pt x="29" y="3"/>
                      <a:pt x="29" y="3"/>
                    </a:cubicBezTo>
                    <a:cubicBezTo>
                      <a:pt x="29" y="2"/>
                      <a:pt x="29" y="2"/>
                      <a:pt x="29" y="2"/>
                    </a:cubicBezTo>
                    <a:cubicBezTo>
                      <a:pt x="29" y="2"/>
                      <a:pt x="28" y="2"/>
                      <a:pt x="28" y="2"/>
                    </a:cubicBezTo>
                    <a:cubicBezTo>
                      <a:pt x="28" y="2"/>
                      <a:pt x="28" y="2"/>
                      <a:pt x="28" y="2"/>
                    </a:cubicBezTo>
                    <a:cubicBezTo>
                      <a:pt x="28" y="2"/>
                      <a:pt x="28" y="2"/>
                      <a:pt x="28" y="2"/>
                    </a:cubicBezTo>
                    <a:cubicBezTo>
                      <a:pt x="28" y="2"/>
                      <a:pt x="28" y="2"/>
                      <a:pt x="28" y="2"/>
                    </a:cubicBezTo>
                    <a:cubicBezTo>
                      <a:pt x="28" y="2"/>
                      <a:pt x="28" y="2"/>
                      <a:pt x="28" y="2"/>
                    </a:cubicBezTo>
                    <a:cubicBezTo>
                      <a:pt x="28" y="2"/>
                      <a:pt x="28" y="2"/>
                      <a:pt x="28" y="2"/>
                    </a:cubicBezTo>
                    <a:cubicBezTo>
                      <a:pt x="28" y="2"/>
                      <a:pt x="28" y="2"/>
                      <a:pt x="27" y="2"/>
                    </a:cubicBezTo>
                    <a:cubicBezTo>
                      <a:pt x="27" y="2"/>
                      <a:pt x="27" y="2"/>
                      <a:pt x="27" y="2"/>
                    </a:cubicBezTo>
                    <a:cubicBezTo>
                      <a:pt x="27" y="2"/>
                      <a:pt x="27" y="2"/>
                      <a:pt x="27" y="2"/>
                    </a:cubicBezTo>
                    <a:cubicBezTo>
                      <a:pt x="27" y="1"/>
                      <a:pt x="27" y="1"/>
                      <a:pt x="27" y="1"/>
                    </a:cubicBezTo>
                    <a:cubicBezTo>
                      <a:pt x="27" y="1"/>
                      <a:pt x="27" y="1"/>
                      <a:pt x="27" y="1"/>
                    </a:cubicBezTo>
                    <a:cubicBezTo>
                      <a:pt x="27" y="1"/>
                      <a:pt x="27" y="1"/>
                      <a:pt x="27" y="1"/>
                    </a:cubicBezTo>
                    <a:cubicBezTo>
                      <a:pt x="27" y="1"/>
                      <a:pt x="26" y="1"/>
                      <a:pt x="26" y="1"/>
                    </a:cubicBezTo>
                    <a:cubicBezTo>
                      <a:pt x="26" y="1"/>
                      <a:pt x="26" y="1"/>
                      <a:pt x="26" y="1"/>
                    </a:cubicBezTo>
                    <a:cubicBezTo>
                      <a:pt x="26" y="1"/>
                      <a:pt x="26" y="1"/>
                      <a:pt x="26" y="1"/>
                    </a:cubicBezTo>
                    <a:cubicBezTo>
                      <a:pt x="26" y="1"/>
                      <a:pt x="26" y="1"/>
                      <a:pt x="26" y="1"/>
                    </a:cubicBezTo>
                    <a:cubicBezTo>
                      <a:pt x="26" y="1"/>
                      <a:pt x="26" y="1"/>
                      <a:pt x="26" y="1"/>
                    </a:cubicBezTo>
                    <a:cubicBezTo>
                      <a:pt x="25" y="1"/>
                      <a:pt x="25" y="1"/>
                      <a:pt x="25" y="1"/>
                    </a:cubicBezTo>
                    <a:cubicBezTo>
                      <a:pt x="25" y="1"/>
                      <a:pt x="25" y="1"/>
                      <a:pt x="25" y="1"/>
                    </a:cubicBezTo>
                    <a:cubicBezTo>
                      <a:pt x="25" y="1"/>
                      <a:pt x="25" y="1"/>
                      <a:pt x="25" y="1"/>
                    </a:cubicBezTo>
                    <a:cubicBezTo>
                      <a:pt x="25" y="1"/>
                      <a:pt x="25" y="1"/>
                      <a:pt x="25" y="1"/>
                    </a:cubicBezTo>
                    <a:cubicBezTo>
                      <a:pt x="25" y="1"/>
                      <a:pt x="24" y="1"/>
                      <a:pt x="24" y="1"/>
                    </a:cubicBezTo>
                    <a:cubicBezTo>
                      <a:pt x="24" y="1"/>
                      <a:pt x="24" y="1"/>
                      <a:pt x="24" y="1"/>
                    </a:cubicBezTo>
                    <a:cubicBezTo>
                      <a:pt x="24" y="1"/>
                      <a:pt x="24" y="1"/>
                      <a:pt x="24" y="1"/>
                    </a:cubicBezTo>
                    <a:cubicBezTo>
                      <a:pt x="24" y="1"/>
                      <a:pt x="24" y="0"/>
                      <a:pt x="23" y="0"/>
                    </a:cubicBezTo>
                    <a:cubicBezTo>
                      <a:pt x="23" y="0"/>
                      <a:pt x="23" y="0"/>
                      <a:pt x="23" y="0"/>
                    </a:cubicBezTo>
                    <a:cubicBezTo>
                      <a:pt x="23" y="0"/>
                      <a:pt x="23" y="0"/>
                      <a:pt x="23" y="0"/>
                    </a:cubicBezTo>
                    <a:cubicBezTo>
                      <a:pt x="23" y="0"/>
                      <a:pt x="23" y="0"/>
                      <a:pt x="22" y="0"/>
                    </a:cubicBezTo>
                    <a:cubicBezTo>
                      <a:pt x="22" y="0"/>
                      <a:pt x="22" y="0"/>
                      <a:pt x="22" y="0"/>
                    </a:cubicBezTo>
                    <a:cubicBezTo>
                      <a:pt x="22" y="0"/>
                      <a:pt x="22" y="0"/>
                      <a:pt x="22" y="0"/>
                    </a:cubicBezTo>
                    <a:cubicBezTo>
                      <a:pt x="22" y="0"/>
                      <a:pt x="22" y="0"/>
                      <a:pt x="22" y="0"/>
                    </a:cubicBezTo>
                    <a:cubicBezTo>
                      <a:pt x="21" y="0"/>
                      <a:pt x="21" y="0"/>
                      <a:pt x="21" y="0"/>
                    </a:cubicBezTo>
                    <a:cubicBezTo>
                      <a:pt x="21" y="0"/>
                      <a:pt x="21" y="0"/>
                      <a:pt x="21" y="0"/>
                    </a:cubicBezTo>
                    <a:cubicBezTo>
                      <a:pt x="21" y="0"/>
                      <a:pt x="21" y="0"/>
                      <a:pt x="21" y="0"/>
                    </a:cubicBezTo>
                    <a:cubicBezTo>
                      <a:pt x="21" y="0"/>
                      <a:pt x="21" y="0"/>
                      <a:pt x="21" y="0"/>
                    </a:cubicBezTo>
                    <a:cubicBezTo>
                      <a:pt x="20" y="0"/>
                      <a:pt x="20" y="0"/>
                      <a:pt x="20" y="0"/>
                    </a:cubicBezTo>
                    <a:cubicBezTo>
                      <a:pt x="20" y="0"/>
                      <a:pt x="20" y="0"/>
                      <a:pt x="20" y="0"/>
                    </a:cubicBezTo>
                    <a:cubicBezTo>
                      <a:pt x="20" y="0"/>
                      <a:pt x="20" y="0"/>
                      <a:pt x="20" y="0"/>
                    </a:cubicBezTo>
                    <a:cubicBezTo>
                      <a:pt x="20" y="0"/>
                      <a:pt x="20" y="0"/>
                      <a:pt x="19" y="0"/>
                    </a:cubicBezTo>
                    <a:cubicBezTo>
                      <a:pt x="19" y="0"/>
                      <a:pt x="19" y="0"/>
                      <a:pt x="19" y="0"/>
                    </a:cubicBezTo>
                    <a:cubicBezTo>
                      <a:pt x="19" y="0"/>
                      <a:pt x="19" y="0"/>
                      <a:pt x="19" y="0"/>
                    </a:cubicBezTo>
                    <a:cubicBezTo>
                      <a:pt x="19" y="0"/>
                      <a:pt x="19" y="0"/>
                      <a:pt x="19" y="0"/>
                    </a:cubicBezTo>
                    <a:cubicBezTo>
                      <a:pt x="19" y="0"/>
                      <a:pt x="19" y="0"/>
                      <a:pt x="18" y="0"/>
                    </a:cubicBezTo>
                    <a:cubicBezTo>
                      <a:pt x="18" y="0"/>
                      <a:pt x="18" y="0"/>
                      <a:pt x="17" y="0"/>
                    </a:cubicBezTo>
                    <a:cubicBezTo>
                      <a:pt x="17" y="0"/>
                      <a:pt x="17" y="1"/>
                      <a:pt x="17" y="1"/>
                    </a:cubicBezTo>
                    <a:cubicBezTo>
                      <a:pt x="16" y="1"/>
                      <a:pt x="16" y="1"/>
                      <a:pt x="16" y="1"/>
                    </a:cubicBezTo>
                    <a:cubicBezTo>
                      <a:pt x="15" y="1"/>
                      <a:pt x="15" y="1"/>
                      <a:pt x="15" y="1"/>
                    </a:cubicBezTo>
                    <a:cubicBezTo>
                      <a:pt x="15" y="1"/>
                      <a:pt x="15" y="1"/>
                      <a:pt x="14" y="1"/>
                    </a:cubicBezTo>
                    <a:cubicBezTo>
                      <a:pt x="14" y="1"/>
                      <a:pt x="14" y="1"/>
                      <a:pt x="14" y="1"/>
                    </a:cubicBezTo>
                    <a:cubicBezTo>
                      <a:pt x="14" y="1"/>
                      <a:pt x="13" y="1"/>
                      <a:pt x="13" y="2"/>
                    </a:cubicBezTo>
                    <a:cubicBezTo>
                      <a:pt x="13" y="2"/>
                      <a:pt x="13" y="2"/>
                      <a:pt x="13" y="2"/>
                    </a:cubicBezTo>
                    <a:cubicBezTo>
                      <a:pt x="13" y="2"/>
                      <a:pt x="12" y="2"/>
                      <a:pt x="12" y="2"/>
                    </a:cubicBezTo>
                    <a:cubicBezTo>
                      <a:pt x="12" y="2"/>
                      <a:pt x="12" y="2"/>
                      <a:pt x="12" y="3"/>
                    </a:cubicBezTo>
                    <a:cubicBezTo>
                      <a:pt x="12" y="3"/>
                      <a:pt x="12" y="3"/>
                      <a:pt x="12" y="3"/>
                    </a:cubicBezTo>
                    <a:cubicBezTo>
                      <a:pt x="11" y="3"/>
                      <a:pt x="11" y="3"/>
                      <a:pt x="11" y="3"/>
                    </a:cubicBezTo>
                    <a:cubicBezTo>
                      <a:pt x="11" y="3"/>
                      <a:pt x="11" y="4"/>
                      <a:pt x="11" y="4"/>
                    </a:cubicBezTo>
                    <a:cubicBezTo>
                      <a:pt x="11" y="4"/>
                      <a:pt x="11" y="4"/>
                      <a:pt x="11" y="4"/>
                    </a:cubicBezTo>
                    <a:cubicBezTo>
                      <a:pt x="11" y="4"/>
                      <a:pt x="11" y="4"/>
                      <a:pt x="10" y="5"/>
                    </a:cubicBezTo>
                    <a:cubicBezTo>
                      <a:pt x="10" y="5"/>
                      <a:pt x="10" y="5"/>
                      <a:pt x="10" y="5"/>
                    </a:cubicBezTo>
                    <a:cubicBezTo>
                      <a:pt x="10" y="5"/>
                      <a:pt x="10" y="5"/>
                      <a:pt x="10" y="6"/>
                    </a:cubicBezTo>
                    <a:cubicBezTo>
                      <a:pt x="10" y="6"/>
                      <a:pt x="10" y="6"/>
                      <a:pt x="10" y="6"/>
                    </a:cubicBezTo>
                    <a:cubicBezTo>
                      <a:pt x="10" y="6"/>
                      <a:pt x="10" y="6"/>
                      <a:pt x="10" y="7"/>
                    </a:cubicBezTo>
                    <a:cubicBezTo>
                      <a:pt x="10" y="7"/>
                      <a:pt x="10" y="7"/>
                      <a:pt x="10" y="7"/>
                    </a:cubicBezTo>
                    <a:cubicBezTo>
                      <a:pt x="10" y="7"/>
                      <a:pt x="10" y="7"/>
                      <a:pt x="10" y="8"/>
                    </a:cubicBezTo>
                    <a:cubicBezTo>
                      <a:pt x="10" y="8"/>
                      <a:pt x="10" y="8"/>
                      <a:pt x="10" y="8"/>
                    </a:cubicBezTo>
                    <a:cubicBezTo>
                      <a:pt x="10" y="8"/>
                      <a:pt x="10" y="9"/>
                      <a:pt x="10" y="9"/>
                    </a:cubicBezTo>
                    <a:cubicBezTo>
                      <a:pt x="10" y="9"/>
                      <a:pt x="10" y="9"/>
                      <a:pt x="10" y="9"/>
                    </a:cubicBezTo>
                    <a:cubicBezTo>
                      <a:pt x="10" y="10"/>
                      <a:pt x="10" y="10"/>
                      <a:pt x="10" y="10"/>
                    </a:cubicBezTo>
                    <a:cubicBezTo>
                      <a:pt x="10" y="10"/>
                      <a:pt x="10" y="10"/>
                      <a:pt x="10" y="11"/>
                    </a:cubicBezTo>
                    <a:cubicBezTo>
                      <a:pt x="10" y="11"/>
                      <a:pt x="10" y="11"/>
                      <a:pt x="10" y="11"/>
                    </a:cubicBezTo>
                    <a:cubicBezTo>
                      <a:pt x="10" y="12"/>
                      <a:pt x="10" y="12"/>
                      <a:pt x="10" y="12"/>
                    </a:cubicBezTo>
                    <a:cubicBezTo>
                      <a:pt x="10" y="13"/>
                      <a:pt x="10" y="13"/>
                      <a:pt x="10" y="13"/>
                    </a:cubicBezTo>
                    <a:cubicBezTo>
                      <a:pt x="10" y="13"/>
                      <a:pt x="10" y="13"/>
                      <a:pt x="10" y="13"/>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20"/>
                      <a:pt x="10" y="20"/>
                      <a:pt x="10" y="20"/>
                    </a:cubicBezTo>
                    <a:cubicBezTo>
                      <a:pt x="10" y="20"/>
                      <a:pt x="10" y="20"/>
                      <a:pt x="10"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2" y="22"/>
                      <a:pt x="12" y="22"/>
                      <a:pt x="12" y="22"/>
                    </a:cubicBezTo>
                    <a:cubicBezTo>
                      <a:pt x="12" y="22"/>
                      <a:pt x="12" y="22"/>
                      <a:pt x="12" y="22"/>
                    </a:cubicBezTo>
                    <a:cubicBezTo>
                      <a:pt x="12" y="22"/>
                      <a:pt x="12" y="22"/>
                      <a:pt x="12" y="22"/>
                    </a:cubicBezTo>
                    <a:cubicBezTo>
                      <a:pt x="12" y="22"/>
                      <a:pt x="12" y="22"/>
                      <a:pt x="12" y="22"/>
                    </a:cubicBezTo>
                    <a:cubicBezTo>
                      <a:pt x="12" y="22"/>
                      <a:pt x="12" y="22"/>
                      <a:pt x="12" y="22"/>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4" y="25"/>
                      <a:pt x="14" y="25"/>
                      <a:pt x="14" y="25"/>
                    </a:cubicBezTo>
                    <a:cubicBezTo>
                      <a:pt x="14" y="26"/>
                      <a:pt x="14" y="26"/>
                      <a:pt x="14" y="26"/>
                    </a:cubicBezTo>
                    <a:cubicBezTo>
                      <a:pt x="14" y="26"/>
                      <a:pt x="14" y="26"/>
                      <a:pt x="14" y="26"/>
                    </a:cubicBezTo>
                    <a:cubicBezTo>
                      <a:pt x="14" y="26"/>
                      <a:pt x="14" y="26"/>
                      <a:pt x="14" y="26"/>
                    </a:cubicBezTo>
                    <a:cubicBezTo>
                      <a:pt x="14" y="26"/>
                      <a:pt x="14" y="26"/>
                      <a:pt x="14" y="26"/>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1"/>
                      <a:pt x="13" y="31"/>
                      <a:pt x="13" y="31"/>
                    </a:cubicBezTo>
                    <a:cubicBezTo>
                      <a:pt x="13" y="31"/>
                      <a:pt x="13" y="31"/>
                      <a:pt x="13"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2"/>
                      <a:pt x="11" y="32"/>
                      <a:pt x="11" y="32"/>
                    </a:cubicBezTo>
                    <a:cubicBezTo>
                      <a:pt x="11" y="32"/>
                      <a:pt x="11" y="32"/>
                      <a:pt x="11" y="32"/>
                    </a:cubicBezTo>
                    <a:cubicBezTo>
                      <a:pt x="10" y="32"/>
                      <a:pt x="10" y="32"/>
                      <a:pt x="10" y="32"/>
                    </a:cubicBezTo>
                    <a:close/>
                  </a:path>
                </a:pathLst>
              </a:custGeom>
              <a:solidFill>
                <a:srgbClr val="40A5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nvGrpSpPr>
            <p:cNvPr id="450" name="组合 449"/>
            <p:cNvGrpSpPr/>
            <p:nvPr/>
          </p:nvGrpSpPr>
          <p:grpSpPr>
            <a:xfrm>
              <a:off x="1588487" y="2151323"/>
              <a:ext cx="295275" cy="520700"/>
              <a:chOff x="6405372" y="4578366"/>
              <a:chExt cx="295275" cy="520700"/>
            </a:xfrm>
          </p:grpSpPr>
          <p:sp>
            <p:nvSpPr>
              <p:cNvPr id="496" name="Freeform 298"/>
              <p:cNvSpPr>
                <a:spLocks/>
              </p:cNvSpPr>
              <p:nvPr/>
            </p:nvSpPr>
            <p:spPr bwMode="auto">
              <a:xfrm>
                <a:off x="6537134" y="4578366"/>
                <a:ext cx="47625" cy="0"/>
              </a:xfrm>
              <a:custGeom>
                <a:avLst/>
                <a:gdLst>
                  <a:gd name="T0" fmla="*/ 6 w 6"/>
                  <a:gd name="T1" fmla="*/ 0 w 6"/>
                  <a:gd name="T2" fmla="*/ 3 w 6"/>
                  <a:gd name="T3" fmla="*/ 6 w 6"/>
                </a:gdLst>
                <a:ahLst/>
                <a:cxnLst>
                  <a:cxn ang="0">
                    <a:pos x="T0" y="0"/>
                  </a:cxn>
                  <a:cxn ang="0">
                    <a:pos x="T1" y="0"/>
                  </a:cxn>
                  <a:cxn ang="0">
                    <a:pos x="T2" y="0"/>
                  </a:cxn>
                  <a:cxn ang="0">
                    <a:pos x="T3" y="0"/>
                  </a:cxn>
                </a:cxnLst>
                <a:rect l="0" t="0" r="r" b="b"/>
                <a:pathLst>
                  <a:path w="6">
                    <a:moveTo>
                      <a:pt x="6" y="0"/>
                    </a:moveTo>
                    <a:cubicBezTo>
                      <a:pt x="0" y="0"/>
                      <a:pt x="0" y="0"/>
                      <a:pt x="0" y="0"/>
                    </a:cubicBezTo>
                    <a:cubicBezTo>
                      <a:pt x="1" y="0"/>
                      <a:pt x="2" y="0"/>
                      <a:pt x="3" y="0"/>
                    </a:cubicBezTo>
                    <a:cubicBezTo>
                      <a:pt x="4" y="0"/>
                      <a:pt x="5" y="0"/>
                      <a:pt x="6" y="0"/>
                    </a:cubicBezTo>
                    <a:close/>
                  </a:path>
                </a:pathLst>
              </a:custGeom>
              <a:solidFill>
                <a:srgbClr val="40A5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97" name="Rectangle 993"/>
              <p:cNvSpPr>
                <a:spLocks noChangeArrowheads="1"/>
              </p:cNvSpPr>
              <p:nvPr/>
            </p:nvSpPr>
            <p:spPr bwMode="auto">
              <a:xfrm>
                <a:off x="6514909" y="4905390"/>
                <a:ext cx="1588"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98" name="Rectangle 994"/>
              <p:cNvSpPr>
                <a:spLocks noChangeArrowheads="1"/>
              </p:cNvSpPr>
              <p:nvPr/>
            </p:nvSpPr>
            <p:spPr bwMode="auto">
              <a:xfrm>
                <a:off x="6499034" y="4889515"/>
                <a:ext cx="1588"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99" name="Rectangle 995"/>
              <p:cNvSpPr>
                <a:spLocks noChangeArrowheads="1"/>
              </p:cNvSpPr>
              <p:nvPr/>
            </p:nvSpPr>
            <p:spPr bwMode="auto">
              <a:xfrm>
                <a:off x="6499034" y="4873640"/>
                <a:ext cx="1588"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00" name="Rectangle 996"/>
              <p:cNvSpPr>
                <a:spLocks noChangeArrowheads="1"/>
              </p:cNvSpPr>
              <p:nvPr/>
            </p:nvSpPr>
            <p:spPr bwMode="auto">
              <a:xfrm>
                <a:off x="6491097" y="4865703"/>
                <a:ext cx="1588"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01" name="Rectangle 997"/>
              <p:cNvSpPr>
                <a:spLocks noChangeArrowheads="1"/>
              </p:cNvSpPr>
              <p:nvPr/>
            </p:nvSpPr>
            <p:spPr bwMode="auto">
              <a:xfrm>
                <a:off x="6491097" y="4843478"/>
                <a:ext cx="1588"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02" name="Freeform 998"/>
              <p:cNvSpPr>
                <a:spLocks/>
              </p:cNvSpPr>
              <p:nvPr/>
            </p:nvSpPr>
            <p:spPr bwMode="auto">
              <a:xfrm>
                <a:off x="6491097" y="484347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03" name="Rectangle 999"/>
              <p:cNvSpPr>
                <a:spLocks noChangeArrowheads="1"/>
              </p:cNvSpPr>
              <p:nvPr/>
            </p:nvSpPr>
            <p:spPr bwMode="auto">
              <a:xfrm>
                <a:off x="6491097" y="4843478"/>
                <a:ext cx="1588"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04" name="Rectangle 1000"/>
              <p:cNvSpPr>
                <a:spLocks noChangeArrowheads="1"/>
              </p:cNvSpPr>
              <p:nvPr/>
            </p:nvSpPr>
            <p:spPr bwMode="auto">
              <a:xfrm>
                <a:off x="6491097" y="4843478"/>
                <a:ext cx="1588"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05" name="Freeform 1001"/>
              <p:cNvSpPr>
                <a:spLocks/>
              </p:cNvSpPr>
              <p:nvPr/>
            </p:nvSpPr>
            <p:spPr bwMode="auto">
              <a:xfrm>
                <a:off x="6491097" y="484347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06" name="Freeform 1002"/>
              <p:cNvSpPr>
                <a:spLocks/>
              </p:cNvSpPr>
              <p:nvPr/>
            </p:nvSpPr>
            <p:spPr bwMode="auto">
              <a:xfrm>
                <a:off x="6491097" y="483554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07" name="Freeform 1003"/>
              <p:cNvSpPr>
                <a:spLocks/>
              </p:cNvSpPr>
              <p:nvPr/>
            </p:nvSpPr>
            <p:spPr bwMode="auto">
              <a:xfrm>
                <a:off x="6491097" y="483554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08" name="Freeform 1004"/>
              <p:cNvSpPr>
                <a:spLocks/>
              </p:cNvSpPr>
              <p:nvPr/>
            </p:nvSpPr>
            <p:spPr bwMode="auto">
              <a:xfrm>
                <a:off x="6491097" y="483554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09" name="Freeform 1005"/>
              <p:cNvSpPr>
                <a:spLocks/>
              </p:cNvSpPr>
              <p:nvPr/>
            </p:nvSpPr>
            <p:spPr bwMode="auto">
              <a:xfrm>
                <a:off x="6491097" y="483554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10" name="Freeform 1006"/>
              <p:cNvSpPr>
                <a:spLocks/>
              </p:cNvSpPr>
              <p:nvPr/>
            </p:nvSpPr>
            <p:spPr bwMode="auto">
              <a:xfrm>
                <a:off x="6491097" y="483554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11" name="Rectangle 1007"/>
              <p:cNvSpPr>
                <a:spLocks noChangeArrowheads="1"/>
              </p:cNvSpPr>
              <p:nvPr/>
            </p:nvSpPr>
            <p:spPr bwMode="auto">
              <a:xfrm>
                <a:off x="6491097" y="4835540"/>
                <a:ext cx="1588"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12" name="Rectangle 1008"/>
              <p:cNvSpPr>
                <a:spLocks noChangeArrowheads="1"/>
              </p:cNvSpPr>
              <p:nvPr/>
            </p:nvSpPr>
            <p:spPr bwMode="auto">
              <a:xfrm>
                <a:off x="6491097" y="4835540"/>
                <a:ext cx="1588"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13" name="Rectangle 1010"/>
              <p:cNvSpPr>
                <a:spLocks noChangeArrowheads="1"/>
              </p:cNvSpPr>
              <p:nvPr/>
            </p:nvSpPr>
            <p:spPr bwMode="auto">
              <a:xfrm>
                <a:off x="6491096" y="4835540"/>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14" name="Rectangle 1011"/>
              <p:cNvSpPr>
                <a:spLocks noChangeArrowheads="1"/>
              </p:cNvSpPr>
              <p:nvPr/>
            </p:nvSpPr>
            <p:spPr bwMode="auto">
              <a:xfrm>
                <a:off x="6491096" y="4827603"/>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15" name="Rectangle 1012"/>
              <p:cNvSpPr>
                <a:spLocks noChangeArrowheads="1"/>
              </p:cNvSpPr>
              <p:nvPr/>
            </p:nvSpPr>
            <p:spPr bwMode="auto">
              <a:xfrm>
                <a:off x="6491096" y="4827603"/>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16" name="Rectangle 1013"/>
              <p:cNvSpPr>
                <a:spLocks noChangeArrowheads="1"/>
              </p:cNvSpPr>
              <p:nvPr/>
            </p:nvSpPr>
            <p:spPr bwMode="auto">
              <a:xfrm>
                <a:off x="6491096" y="4827603"/>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17" name="Rectangle 1014"/>
              <p:cNvSpPr>
                <a:spLocks noChangeArrowheads="1"/>
              </p:cNvSpPr>
              <p:nvPr/>
            </p:nvSpPr>
            <p:spPr bwMode="auto">
              <a:xfrm>
                <a:off x="6491096" y="4827603"/>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18" name="Rectangle 1015"/>
              <p:cNvSpPr>
                <a:spLocks noChangeArrowheads="1"/>
              </p:cNvSpPr>
              <p:nvPr/>
            </p:nvSpPr>
            <p:spPr bwMode="auto">
              <a:xfrm>
                <a:off x="6491096" y="4827603"/>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19" name="Rectangle 1016"/>
              <p:cNvSpPr>
                <a:spLocks noChangeArrowheads="1"/>
              </p:cNvSpPr>
              <p:nvPr/>
            </p:nvSpPr>
            <p:spPr bwMode="auto">
              <a:xfrm>
                <a:off x="6491096" y="4827603"/>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20" name="Rectangle 1017"/>
              <p:cNvSpPr>
                <a:spLocks noChangeArrowheads="1"/>
              </p:cNvSpPr>
              <p:nvPr/>
            </p:nvSpPr>
            <p:spPr bwMode="auto">
              <a:xfrm>
                <a:off x="6491096" y="4827603"/>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21" name="Rectangle 1018"/>
              <p:cNvSpPr>
                <a:spLocks noChangeArrowheads="1"/>
              </p:cNvSpPr>
              <p:nvPr/>
            </p:nvSpPr>
            <p:spPr bwMode="auto">
              <a:xfrm>
                <a:off x="6529196" y="4765690"/>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22" name="Rectangle 1019"/>
              <p:cNvSpPr>
                <a:spLocks noChangeArrowheads="1"/>
              </p:cNvSpPr>
              <p:nvPr/>
            </p:nvSpPr>
            <p:spPr bwMode="auto">
              <a:xfrm>
                <a:off x="6537134" y="4781565"/>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23" name="Rectangle 1020"/>
              <p:cNvSpPr>
                <a:spLocks noChangeArrowheads="1"/>
              </p:cNvSpPr>
              <p:nvPr/>
            </p:nvSpPr>
            <p:spPr bwMode="auto">
              <a:xfrm>
                <a:off x="6622859" y="4889515"/>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24" name="Freeform 1021"/>
              <p:cNvSpPr>
                <a:spLocks/>
              </p:cNvSpPr>
              <p:nvPr/>
            </p:nvSpPr>
            <p:spPr bwMode="auto">
              <a:xfrm>
                <a:off x="6622859" y="48895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25" name="Freeform 1348"/>
              <p:cNvSpPr>
                <a:spLocks/>
              </p:cNvSpPr>
              <p:nvPr/>
            </p:nvSpPr>
            <p:spPr bwMode="auto">
              <a:xfrm>
                <a:off x="6499034" y="4843478"/>
                <a:ext cx="123825" cy="193675"/>
              </a:xfrm>
              <a:custGeom>
                <a:avLst/>
                <a:gdLst>
                  <a:gd name="T0" fmla="*/ 2 w 16"/>
                  <a:gd name="T1" fmla="*/ 0 h 25"/>
                  <a:gd name="T2" fmla="*/ 13 w 16"/>
                  <a:gd name="T3" fmla="*/ 0 h 25"/>
                  <a:gd name="T4" fmla="*/ 14 w 16"/>
                  <a:gd name="T5" fmla="*/ 13 h 25"/>
                  <a:gd name="T6" fmla="*/ 16 w 16"/>
                  <a:gd name="T7" fmla="*/ 15 h 25"/>
                  <a:gd name="T8" fmla="*/ 16 w 16"/>
                  <a:gd name="T9" fmla="*/ 15 h 25"/>
                  <a:gd name="T10" fmla="*/ 14 w 16"/>
                  <a:gd name="T11" fmla="*/ 19 h 25"/>
                  <a:gd name="T12" fmla="*/ 8 w 16"/>
                  <a:gd name="T13" fmla="*/ 25 h 25"/>
                  <a:gd name="T14" fmla="*/ 1 w 16"/>
                  <a:gd name="T15" fmla="*/ 18 h 25"/>
                  <a:gd name="T16" fmla="*/ 0 w 16"/>
                  <a:gd name="T17" fmla="*/ 15 h 25"/>
                  <a:gd name="T18" fmla="*/ 0 w 16"/>
                  <a:gd name="T19" fmla="*/ 14 h 25"/>
                  <a:gd name="T20" fmla="*/ 2 w 16"/>
                  <a:gd name="T21" fmla="*/ 13 h 25"/>
                  <a:gd name="T22" fmla="*/ 2 w 1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5">
                    <a:moveTo>
                      <a:pt x="2" y="0"/>
                    </a:moveTo>
                    <a:cubicBezTo>
                      <a:pt x="13" y="0"/>
                      <a:pt x="13" y="0"/>
                      <a:pt x="13" y="0"/>
                    </a:cubicBezTo>
                    <a:cubicBezTo>
                      <a:pt x="14" y="13"/>
                      <a:pt x="14" y="13"/>
                      <a:pt x="14" y="13"/>
                    </a:cubicBezTo>
                    <a:cubicBezTo>
                      <a:pt x="14" y="14"/>
                      <a:pt x="15" y="15"/>
                      <a:pt x="16" y="15"/>
                    </a:cubicBezTo>
                    <a:cubicBezTo>
                      <a:pt x="16" y="15"/>
                      <a:pt x="16" y="15"/>
                      <a:pt x="16" y="15"/>
                    </a:cubicBezTo>
                    <a:cubicBezTo>
                      <a:pt x="14" y="19"/>
                      <a:pt x="14" y="19"/>
                      <a:pt x="14" y="19"/>
                    </a:cubicBezTo>
                    <a:cubicBezTo>
                      <a:pt x="8" y="25"/>
                      <a:pt x="8" y="25"/>
                      <a:pt x="8" y="25"/>
                    </a:cubicBezTo>
                    <a:cubicBezTo>
                      <a:pt x="1" y="18"/>
                      <a:pt x="1" y="18"/>
                      <a:pt x="1" y="18"/>
                    </a:cubicBezTo>
                    <a:cubicBezTo>
                      <a:pt x="0" y="15"/>
                      <a:pt x="0" y="15"/>
                      <a:pt x="0" y="15"/>
                    </a:cubicBezTo>
                    <a:cubicBezTo>
                      <a:pt x="0" y="14"/>
                      <a:pt x="0" y="14"/>
                      <a:pt x="0" y="14"/>
                    </a:cubicBezTo>
                    <a:cubicBezTo>
                      <a:pt x="1" y="14"/>
                      <a:pt x="1" y="14"/>
                      <a:pt x="2" y="13"/>
                    </a:cubicBezTo>
                    <a:lnTo>
                      <a:pt x="2" y="0"/>
                    </a:lnTo>
                    <a:close/>
                  </a:path>
                </a:pathLst>
              </a:custGeom>
              <a:solidFill>
                <a:srgbClr val="E3CC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26" name="Freeform 1349"/>
              <p:cNvSpPr>
                <a:spLocks/>
              </p:cNvSpPr>
              <p:nvPr/>
            </p:nvSpPr>
            <p:spPr bwMode="auto">
              <a:xfrm>
                <a:off x="6499034" y="4859353"/>
                <a:ext cx="61913" cy="177800"/>
              </a:xfrm>
              <a:custGeom>
                <a:avLst/>
                <a:gdLst>
                  <a:gd name="T0" fmla="*/ 8 w 8"/>
                  <a:gd name="T1" fmla="*/ 23 h 23"/>
                  <a:gd name="T2" fmla="*/ 8 w 8"/>
                  <a:gd name="T3" fmla="*/ 23 h 23"/>
                  <a:gd name="T4" fmla="*/ 2 w 8"/>
                  <a:gd name="T5" fmla="*/ 19 h 23"/>
                  <a:gd name="T6" fmla="*/ 0 w 8"/>
                  <a:gd name="T7" fmla="*/ 13 h 23"/>
                  <a:gd name="T8" fmla="*/ 0 w 8"/>
                  <a:gd name="T9" fmla="*/ 12 h 23"/>
                  <a:gd name="T10" fmla="*/ 2 w 8"/>
                  <a:gd name="T11" fmla="*/ 11 h 23"/>
                  <a:gd name="T12" fmla="*/ 2 w 8"/>
                  <a:gd name="T13" fmla="*/ 0 h 23"/>
                  <a:gd name="T14" fmla="*/ 8 w 8"/>
                  <a:gd name="T15" fmla="*/ 0 h 23"/>
                  <a:gd name="T16" fmla="*/ 8 w 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23"/>
                    </a:moveTo>
                    <a:cubicBezTo>
                      <a:pt x="8" y="23"/>
                      <a:pt x="8" y="23"/>
                      <a:pt x="8" y="23"/>
                    </a:cubicBezTo>
                    <a:cubicBezTo>
                      <a:pt x="2" y="19"/>
                      <a:pt x="2" y="19"/>
                      <a:pt x="2" y="19"/>
                    </a:cubicBezTo>
                    <a:cubicBezTo>
                      <a:pt x="0" y="13"/>
                      <a:pt x="0" y="13"/>
                      <a:pt x="0" y="13"/>
                    </a:cubicBezTo>
                    <a:cubicBezTo>
                      <a:pt x="0" y="12"/>
                      <a:pt x="0" y="12"/>
                      <a:pt x="0" y="12"/>
                    </a:cubicBezTo>
                    <a:cubicBezTo>
                      <a:pt x="1" y="12"/>
                      <a:pt x="1" y="12"/>
                      <a:pt x="2" y="11"/>
                    </a:cubicBezTo>
                    <a:cubicBezTo>
                      <a:pt x="2" y="0"/>
                      <a:pt x="2" y="0"/>
                      <a:pt x="2" y="0"/>
                    </a:cubicBezTo>
                    <a:cubicBezTo>
                      <a:pt x="8" y="0"/>
                      <a:pt x="8" y="0"/>
                      <a:pt x="8" y="0"/>
                    </a:cubicBezTo>
                    <a:lnTo>
                      <a:pt x="8" y="23"/>
                    </a:lnTo>
                    <a:close/>
                  </a:path>
                </a:pathLst>
              </a:custGeom>
              <a:solidFill>
                <a:srgbClr val="D4C5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27" name="Freeform 1350"/>
              <p:cNvSpPr>
                <a:spLocks/>
              </p:cNvSpPr>
              <p:nvPr/>
            </p:nvSpPr>
            <p:spPr bwMode="auto">
              <a:xfrm>
                <a:off x="6514909" y="4913328"/>
                <a:ext cx="92075" cy="38100"/>
              </a:xfrm>
              <a:custGeom>
                <a:avLst/>
                <a:gdLst>
                  <a:gd name="T0" fmla="*/ 0 w 12"/>
                  <a:gd name="T1" fmla="*/ 0 h 5"/>
                  <a:gd name="T2" fmla="*/ 12 w 12"/>
                  <a:gd name="T3" fmla="*/ 0 h 5"/>
                  <a:gd name="T4" fmla="*/ 12 w 12"/>
                  <a:gd name="T5" fmla="*/ 1 h 5"/>
                  <a:gd name="T6" fmla="*/ 12 w 12"/>
                  <a:gd name="T7" fmla="*/ 1 h 5"/>
                  <a:gd name="T8" fmla="*/ 6 w 12"/>
                  <a:gd name="T9" fmla="*/ 5 h 5"/>
                  <a:gd name="T10" fmla="*/ 0 w 12"/>
                  <a:gd name="T11" fmla="*/ 1 h 5"/>
                  <a:gd name="T12" fmla="*/ 0 w 1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0" y="0"/>
                    </a:moveTo>
                    <a:cubicBezTo>
                      <a:pt x="12" y="0"/>
                      <a:pt x="12" y="0"/>
                      <a:pt x="12" y="0"/>
                    </a:cubicBezTo>
                    <a:cubicBezTo>
                      <a:pt x="12" y="1"/>
                      <a:pt x="12" y="1"/>
                      <a:pt x="12" y="1"/>
                    </a:cubicBezTo>
                    <a:cubicBezTo>
                      <a:pt x="12" y="1"/>
                      <a:pt x="12" y="1"/>
                      <a:pt x="12" y="1"/>
                    </a:cubicBezTo>
                    <a:cubicBezTo>
                      <a:pt x="10" y="4"/>
                      <a:pt x="8" y="5"/>
                      <a:pt x="6" y="5"/>
                    </a:cubicBezTo>
                    <a:cubicBezTo>
                      <a:pt x="4" y="5"/>
                      <a:pt x="2" y="4"/>
                      <a:pt x="0" y="1"/>
                    </a:cubicBezTo>
                    <a:cubicBezTo>
                      <a:pt x="0" y="1"/>
                      <a:pt x="0" y="1"/>
                      <a:pt x="0" y="0"/>
                    </a:cubicBezTo>
                    <a:close/>
                  </a:path>
                </a:pathLst>
              </a:custGeom>
              <a:solidFill>
                <a:srgbClr val="CCBC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28" name="Freeform 1351"/>
              <p:cNvSpPr>
                <a:spLocks/>
              </p:cNvSpPr>
              <p:nvPr/>
            </p:nvSpPr>
            <p:spPr bwMode="auto">
              <a:xfrm>
                <a:off x="6429184" y="4951428"/>
                <a:ext cx="263525" cy="147638"/>
              </a:xfrm>
              <a:custGeom>
                <a:avLst/>
                <a:gdLst>
                  <a:gd name="T0" fmla="*/ 10 w 34"/>
                  <a:gd name="T1" fmla="*/ 0 h 19"/>
                  <a:gd name="T2" fmla="*/ 24 w 34"/>
                  <a:gd name="T3" fmla="*/ 0 h 19"/>
                  <a:gd name="T4" fmla="*/ 28 w 34"/>
                  <a:gd name="T5" fmla="*/ 1 h 19"/>
                  <a:gd name="T6" fmla="*/ 34 w 34"/>
                  <a:gd name="T7" fmla="*/ 15 h 19"/>
                  <a:gd name="T8" fmla="*/ 31 w 34"/>
                  <a:gd name="T9" fmla="*/ 19 h 19"/>
                  <a:gd name="T10" fmla="*/ 3 w 34"/>
                  <a:gd name="T11" fmla="*/ 19 h 19"/>
                  <a:gd name="T12" fmla="*/ 0 w 34"/>
                  <a:gd name="T13" fmla="*/ 15 h 19"/>
                  <a:gd name="T14" fmla="*/ 5 w 34"/>
                  <a:gd name="T15" fmla="*/ 1 h 19"/>
                  <a:gd name="T16" fmla="*/ 10 w 34"/>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9">
                    <a:moveTo>
                      <a:pt x="10" y="0"/>
                    </a:moveTo>
                    <a:cubicBezTo>
                      <a:pt x="14" y="4"/>
                      <a:pt x="19" y="5"/>
                      <a:pt x="24" y="0"/>
                    </a:cubicBezTo>
                    <a:cubicBezTo>
                      <a:pt x="25" y="0"/>
                      <a:pt x="27" y="1"/>
                      <a:pt x="28" y="1"/>
                    </a:cubicBezTo>
                    <a:cubicBezTo>
                      <a:pt x="34" y="4"/>
                      <a:pt x="34" y="10"/>
                      <a:pt x="34" y="15"/>
                    </a:cubicBezTo>
                    <a:cubicBezTo>
                      <a:pt x="34" y="17"/>
                      <a:pt x="33" y="19"/>
                      <a:pt x="31" y="19"/>
                    </a:cubicBezTo>
                    <a:cubicBezTo>
                      <a:pt x="3" y="19"/>
                      <a:pt x="3" y="19"/>
                      <a:pt x="3" y="19"/>
                    </a:cubicBezTo>
                    <a:cubicBezTo>
                      <a:pt x="1" y="19"/>
                      <a:pt x="0" y="17"/>
                      <a:pt x="0" y="15"/>
                    </a:cubicBezTo>
                    <a:cubicBezTo>
                      <a:pt x="0" y="10"/>
                      <a:pt x="0" y="4"/>
                      <a:pt x="5" y="1"/>
                    </a:cubicBezTo>
                    <a:cubicBezTo>
                      <a:pt x="7" y="1"/>
                      <a:pt x="8" y="0"/>
                      <a:pt x="10" y="0"/>
                    </a:cubicBez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29" name="Freeform 1352"/>
              <p:cNvSpPr>
                <a:spLocks/>
              </p:cNvSpPr>
              <p:nvPr/>
            </p:nvSpPr>
            <p:spPr bwMode="auto">
              <a:xfrm>
                <a:off x="6405372" y="4687903"/>
                <a:ext cx="295275" cy="225425"/>
              </a:xfrm>
              <a:custGeom>
                <a:avLst/>
                <a:gdLst>
                  <a:gd name="T0" fmla="*/ 12 w 38"/>
                  <a:gd name="T1" fmla="*/ 28 h 29"/>
                  <a:gd name="T2" fmla="*/ 19 w 38"/>
                  <a:gd name="T3" fmla="*/ 4 h 29"/>
                  <a:gd name="T4" fmla="*/ 20 w 38"/>
                  <a:gd name="T5" fmla="*/ 4 h 29"/>
                  <a:gd name="T6" fmla="*/ 28 w 38"/>
                  <a:gd name="T7" fmla="*/ 29 h 29"/>
                  <a:gd name="T8" fmla="*/ 26 w 38"/>
                  <a:gd name="T9" fmla="*/ 29 h 29"/>
                  <a:gd name="T10" fmla="*/ 26 w 38"/>
                  <a:gd name="T11" fmla="*/ 29 h 29"/>
                  <a:gd name="T12" fmla="*/ 28 w 38"/>
                  <a:gd name="T13" fmla="*/ 26 h 29"/>
                  <a:gd name="T14" fmla="*/ 28 w 38"/>
                  <a:gd name="T15" fmla="*/ 26 h 29"/>
                  <a:gd name="T16" fmla="*/ 28 w 38"/>
                  <a:gd name="T17" fmla="*/ 23 h 29"/>
                  <a:gd name="T18" fmla="*/ 29 w 38"/>
                  <a:gd name="T19" fmla="*/ 21 h 29"/>
                  <a:gd name="T20" fmla="*/ 29 w 38"/>
                  <a:gd name="T21" fmla="*/ 21 h 29"/>
                  <a:gd name="T22" fmla="*/ 29 w 38"/>
                  <a:gd name="T23" fmla="*/ 19 h 29"/>
                  <a:gd name="T24" fmla="*/ 29 w 38"/>
                  <a:gd name="T25" fmla="*/ 18 h 29"/>
                  <a:gd name="T26" fmla="*/ 29 w 38"/>
                  <a:gd name="T27" fmla="*/ 18 h 29"/>
                  <a:gd name="T28" fmla="*/ 29 w 38"/>
                  <a:gd name="T29" fmla="*/ 17 h 29"/>
                  <a:gd name="T30" fmla="*/ 23 w 38"/>
                  <a:gd name="T31" fmla="*/ 14 h 29"/>
                  <a:gd name="T32" fmla="*/ 16 w 38"/>
                  <a:gd name="T33" fmla="*/ 10 h 29"/>
                  <a:gd name="T34" fmla="*/ 16 w 38"/>
                  <a:gd name="T35" fmla="*/ 10 h 29"/>
                  <a:gd name="T36" fmla="*/ 11 w 38"/>
                  <a:gd name="T37" fmla="*/ 18 h 29"/>
                  <a:gd name="T38" fmla="*/ 11 w 38"/>
                  <a:gd name="T39" fmla="*/ 19 h 29"/>
                  <a:gd name="T40" fmla="*/ 11 w 38"/>
                  <a:gd name="T41" fmla="*/ 20 h 29"/>
                  <a:gd name="T42" fmla="*/ 11 w 38"/>
                  <a:gd name="T43" fmla="*/ 20 h 29"/>
                  <a:gd name="T44" fmla="*/ 14 w 38"/>
                  <a:gd name="T45" fmla="*/ 29 h 29"/>
                  <a:gd name="T46" fmla="*/ 12 w 38"/>
                  <a:gd name="T4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29">
                    <a:moveTo>
                      <a:pt x="12" y="28"/>
                    </a:moveTo>
                    <a:cubicBezTo>
                      <a:pt x="0" y="9"/>
                      <a:pt x="19" y="2"/>
                      <a:pt x="19" y="4"/>
                    </a:cubicBezTo>
                    <a:cubicBezTo>
                      <a:pt x="19" y="5"/>
                      <a:pt x="19" y="5"/>
                      <a:pt x="20" y="4"/>
                    </a:cubicBezTo>
                    <a:cubicBezTo>
                      <a:pt x="26" y="0"/>
                      <a:pt x="38" y="13"/>
                      <a:pt x="28" y="29"/>
                    </a:cubicBezTo>
                    <a:cubicBezTo>
                      <a:pt x="27" y="29"/>
                      <a:pt x="27" y="29"/>
                      <a:pt x="26" y="29"/>
                    </a:cubicBezTo>
                    <a:cubicBezTo>
                      <a:pt x="26" y="29"/>
                      <a:pt x="26" y="29"/>
                      <a:pt x="26" y="29"/>
                    </a:cubicBezTo>
                    <a:cubicBezTo>
                      <a:pt x="27" y="28"/>
                      <a:pt x="27" y="27"/>
                      <a:pt x="28" y="26"/>
                    </a:cubicBezTo>
                    <a:cubicBezTo>
                      <a:pt x="28" y="26"/>
                      <a:pt x="28" y="26"/>
                      <a:pt x="28" y="26"/>
                    </a:cubicBezTo>
                    <a:cubicBezTo>
                      <a:pt x="28" y="25"/>
                      <a:pt x="28" y="24"/>
                      <a:pt x="28" y="23"/>
                    </a:cubicBezTo>
                    <a:cubicBezTo>
                      <a:pt x="29" y="22"/>
                      <a:pt x="29" y="21"/>
                      <a:pt x="29" y="21"/>
                    </a:cubicBezTo>
                    <a:cubicBezTo>
                      <a:pt x="29" y="21"/>
                      <a:pt x="29" y="21"/>
                      <a:pt x="29" y="21"/>
                    </a:cubicBezTo>
                    <a:cubicBezTo>
                      <a:pt x="29" y="20"/>
                      <a:pt x="29" y="20"/>
                      <a:pt x="29" y="19"/>
                    </a:cubicBezTo>
                    <a:cubicBezTo>
                      <a:pt x="29" y="19"/>
                      <a:pt x="29" y="19"/>
                      <a:pt x="29" y="18"/>
                    </a:cubicBezTo>
                    <a:cubicBezTo>
                      <a:pt x="29" y="18"/>
                      <a:pt x="29" y="18"/>
                      <a:pt x="29" y="18"/>
                    </a:cubicBezTo>
                    <a:cubicBezTo>
                      <a:pt x="29" y="17"/>
                      <a:pt x="29" y="17"/>
                      <a:pt x="29" y="17"/>
                    </a:cubicBezTo>
                    <a:cubicBezTo>
                      <a:pt x="29" y="15"/>
                      <a:pt x="26" y="15"/>
                      <a:pt x="23" y="14"/>
                    </a:cubicBezTo>
                    <a:cubicBezTo>
                      <a:pt x="20" y="14"/>
                      <a:pt x="17" y="13"/>
                      <a:pt x="16" y="10"/>
                    </a:cubicBezTo>
                    <a:cubicBezTo>
                      <a:pt x="16" y="10"/>
                      <a:pt x="16" y="10"/>
                      <a:pt x="16" y="10"/>
                    </a:cubicBezTo>
                    <a:cubicBezTo>
                      <a:pt x="14" y="12"/>
                      <a:pt x="12" y="14"/>
                      <a:pt x="11" y="18"/>
                    </a:cubicBezTo>
                    <a:cubicBezTo>
                      <a:pt x="11" y="18"/>
                      <a:pt x="11" y="19"/>
                      <a:pt x="11" y="19"/>
                    </a:cubicBezTo>
                    <a:cubicBezTo>
                      <a:pt x="11" y="19"/>
                      <a:pt x="11" y="20"/>
                      <a:pt x="11" y="20"/>
                    </a:cubicBezTo>
                    <a:cubicBezTo>
                      <a:pt x="11" y="20"/>
                      <a:pt x="11" y="20"/>
                      <a:pt x="11" y="20"/>
                    </a:cubicBezTo>
                    <a:cubicBezTo>
                      <a:pt x="11" y="24"/>
                      <a:pt x="12" y="27"/>
                      <a:pt x="14" y="29"/>
                    </a:cubicBezTo>
                    <a:cubicBezTo>
                      <a:pt x="13" y="29"/>
                      <a:pt x="12" y="29"/>
                      <a:pt x="12" y="28"/>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30" name="Freeform 1353"/>
              <p:cNvSpPr>
                <a:spLocks/>
              </p:cNvSpPr>
              <p:nvPr/>
            </p:nvSpPr>
            <p:spPr bwMode="auto">
              <a:xfrm>
                <a:off x="6491097" y="4765691"/>
                <a:ext cx="139700" cy="177800"/>
              </a:xfrm>
              <a:custGeom>
                <a:avLst/>
                <a:gdLst>
                  <a:gd name="T0" fmla="*/ 17 w 18"/>
                  <a:gd name="T1" fmla="*/ 16 h 23"/>
                  <a:gd name="T2" fmla="*/ 17 w 18"/>
                  <a:gd name="T3" fmla="*/ 13 h 23"/>
                  <a:gd name="T4" fmla="*/ 18 w 18"/>
                  <a:gd name="T5" fmla="*/ 11 h 23"/>
                  <a:gd name="T6" fmla="*/ 18 w 18"/>
                  <a:gd name="T7" fmla="*/ 11 h 23"/>
                  <a:gd name="T8" fmla="*/ 18 w 18"/>
                  <a:gd name="T9" fmla="*/ 9 h 23"/>
                  <a:gd name="T10" fmla="*/ 18 w 18"/>
                  <a:gd name="T11" fmla="*/ 8 h 23"/>
                  <a:gd name="T12" fmla="*/ 18 w 18"/>
                  <a:gd name="T13" fmla="*/ 8 h 23"/>
                  <a:gd name="T14" fmla="*/ 18 w 18"/>
                  <a:gd name="T15" fmla="*/ 7 h 23"/>
                  <a:gd name="T16" fmla="*/ 12 w 18"/>
                  <a:gd name="T17" fmla="*/ 4 h 23"/>
                  <a:gd name="T18" fmla="*/ 5 w 18"/>
                  <a:gd name="T19" fmla="*/ 0 h 23"/>
                  <a:gd name="T20" fmla="*/ 5 w 18"/>
                  <a:gd name="T21" fmla="*/ 0 h 23"/>
                  <a:gd name="T22" fmla="*/ 0 w 18"/>
                  <a:gd name="T23" fmla="*/ 8 h 23"/>
                  <a:gd name="T24" fmla="*/ 0 w 18"/>
                  <a:gd name="T25" fmla="*/ 9 h 23"/>
                  <a:gd name="T26" fmla="*/ 0 w 18"/>
                  <a:gd name="T27" fmla="*/ 10 h 23"/>
                  <a:gd name="T28" fmla="*/ 0 w 18"/>
                  <a:gd name="T29" fmla="*/ 10 h 23"/>
                  <a:gd name="T30" fmla="*/ 3 w 18"/>
                  <a:gd name="T31" fmla="*/ 19 h 23"/>
                  <a:gd name="T32" fmla="*/ 3 w 18"/>
                  <a:gd name="T33" fmla="*/ 19 h 23"/>
                  <a:gd name="T34" fmla="*/ 9 w 18"/>
                  <a:gd name="T35" fmla="*/ 23 h 23"/>
                  <a:gd name="T36" fmla="*/ 13 w 18"/>
                  <a:gd name="T37" fmla="*/ 21 h 23"/>
                  <a:gd name="T38" fmla="*/ 13 w 18"/>
                  <a:gd name="T39" fmla="*/ 21 h 23"/>
                  <a:gd name="T40" fmla="*/ 17 w 18"/>
                  <a:gd name="T4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7" y="16"/>
                    </a:moveTo>
                    <a:cubicBezTo>
                      <a:pt x="17" y="15"/>
                      <a:pt x="17" y="14"/>
                      <a:pt x="17" y="13"/>
                    </a:cubicBezTo>
                    <a:cubicBezTo>
                      <a:pt x="18" y="12"/>
                      <a:pt x="18" y="11"/>
                      <a:pt x="18" y="11"/>
                    </a:cubicBezTo>
                    <a:cubicBezTo>
                      <a:pt x="18" y="11"/>
                      <a:pt x="18" y="11"/>
                      <a:pt x="18" y="11"/>
                    </a:cubicBezTo>
                    <a:cubicBezTo>
                      <a:pt x="18" y="10"/>
                      <a:pt x="18" y="10"/>
                      <a:pt x="18" y="9"/>
                    </a:cubicBezTo>
                    <a:cubicBezTo>
                      <a:pt x="18" y="9"/>
                      <a:pt x="18" y="9"/>
                      <a:pt x="18" y="8"/>
                    </a:cubicBezTo>
                    <a:cubicBezTo>
                      <a:pt x="18" y="8"/>
                      <a:pt x="18" y="8"/>
                      <a:pt x="18" y="8"/>
                    </a:cubicBezTo>
                    <a:cubicBezTo>
                      <a:pt x="18" y="7"/>
                      <a:pt x="18" y="7"/>
                      <a:pt x="18" y="7"/>
                    </a:cubicBezTo>
                    <a:cubicBezTo>
                      <a:pt x="18" y="5"/>
                      <a:pt x="15" y="5"/>
                      <a:pt x="12" y="4"/>
                    </a:cubicBezTo>
                    <a:cubicBezTo>
                      <a:pt x="9" y="4"/>
                      <a:pt x="6" y="3"/>
                      <a:pt x="5" y="0"/>
                    </a:cubicBezTo>
                    <a:cubicBezTo>
                      <a:pt x="5" y="0"/>
                      <a:pt x="5" y="0"/>
                      <a:pt x="5" y="0"/>
                    </a:cubicBezTo>
                    <a:cubicBezTo>
                      <a:pt x="3" y="2"/>
                      <a:pt x="1" y="4"/>
                      <a:pt x="0" y="8"/>
                    </a:cubicBezTo>
                    <a:cubicBezTo>
                      <a:pt x="0" y="8"/>
                      <a:pt x="0" y="9"/>
                      <a:pt x="0" y="9"/>
                    </a:cubicBezTo>
                    <a:cubicBezTo>
                      <a:pt x="0" y="9"/>
                      <a:pt x="0" y="10"/>
                      <a:pt x="0" y="10"/>
                    </a:cubicBezTo>
                    <a:cubicBezTo>
                      <a:pt x="0" y="10"/>
                      <a:pt x="0" y="10"/>
                      <a:pt x="0" y="10"/>
                    </a:cubicBezTo>
                    <a:cubicBezTo>
                      <a:pt x="0" y="14"/>
                      <a:pt x="1" y="17"/>
                      <a:pt x="3" y="19"/>
                    </a:cubicBezTo>
                    <a:cubicBezTo>
                      <a:pt x="3" y="19"/>
                      <a:pt x="3" y="19"/>
                      <a:pt x="3" y="19"/>
                    </a:cubicBezTo>
                    <a:cubicBezTo>
                      <a:pt x="5" y="21"/>
                      <a:pt x="7" y="23"/>
                      <a:pt x="9" y="23"/>
                    </a:cubicBezTo>
                    <a:cubicBezTo>
                      <a:pt x="11" y="23"/>
                      <a:pt x="12" y="22"/>
                      <a:pt x="13" y="21"/>
                    </a:cubicBezTo>
                    <a:cubicBezTo>
                      <a:pt x="13" y="21"/>
                      <a:pt x="13" y="21"/>
                      <a:pt x="13" y="21"/>
                    </a:cubicBezTo>
                    <a:cubicBezTo>
                      <a:pt x="15" y="20"/>
                      <a:pt x="16" y="18"/>
                      <a:pt x="17" y="16"/>
                    </a:cubicBezTo>
                    <a:close/>
                  </a:path>
                </a:pathLst>
              </a:custGeom>
              <a:solidFill>
                <a:srgbClr val="FFE7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31" name="Freeform 1354"/>
              <p:cNvSpPr>
                <a:spLocks/>
              </p:cNvSpPr>
              <p:nvPr/>
            </p:nvSpPr>
            <p:spPr bwMode="auto">
              <a:xfrm>
                <a:off x="6491097" y="4765691"/>
                <a:ext cx="69850" cy="177800"/>
              </a:xfrm>
              <a:custGeom>
                <a:avLst/>
                <a:gdLst>
                  <a:gd name="T0" fmla="*/ 9 w 9"/>
                  <a:gd name="T1" fmla="*/ 4 h 23"/>
                  <a:gd name="T2" fmla="*/ 5 w 9"/>
                  <a:gd name="T3" fmla="*/ 0 h 23"/>
                  <a:gd name="T4" fmla="*/ 5 w 9"/>
                  <a:gd name="T5" fmla="*/ 0 h 23"/>
                  <a:gd name="T6" fmla="*/ 0 w 9"/>
                  <a:gd name="T7" fmla="*/ 8 h 23"/>
                  <a:gd name="T8" fmla="*/ 0 w 9"/>
                  <a:gd name="T9" fmla="*/ 9 h 23"/>
                  <a:gd name="T10" fmla="*/ 0 w 9"/>
                  <a:gd name="T11" fmla="*/ 10 h 23"/>
                  <a:gd name="T12" fmla="*/ 0 w 9"/>
                  <a:gd name="T13" fmla="*/ 10 h 23"/>
                  <a:gd name="T14" fmla="*/ 3 w 9"/>
                  <a:gd name="T15" fmla="*/ 19 h 23"/>
                  <a:gd name="T16" fmla="*/ 3 w 9"/>
                  <a:gd name="T17" fmla="*/ 19 h 23"/>
                  <a:gd name="T18" fmla="*/ 9 w 9"/>
                  <a:gd name="T19" fmla="*/ 23 h 23"/>
                  <a:gd name="T20" fmla="*/ 9 w 9"/>
                  <a:gd name="T21"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3">
                    <a:moveTo>
                      <a:pt x="9" y="4"/>
                    </a:moveTo>
                    <a:cubicBezTo>
                      <a:pt x="7" y="3"/>
                      <a:pt x="5" y="2"/>
                      <a:pt x="5" y="0"/>
                    </a:cubicBezTo>
                    <a:cubicBezTo>
                      <a:pt x="5" y="0"/>
                      <a:pt x="5" y="0"/>
                      <a:pt x="5" y="0"/>
                    </a:cubicBezTo>
                    <a:cubicBezTo>
                      <a:pt x="3" y="2"/>
                      <a:pt x="1" y="4"/>
                      <a:pt x="0" y="8"/>
                    </a:cubicBezTo>
                    <a:cubicBezTo>
                      <a:pt x="0" y="8"/>
                      <a:pt x="0" y="9"/>
                      <a:pt x="0" y="9"/>
                    </a:cubicBezTo>
                    <a:cubicBezTo>
                      <a:pt x="0" y="9"/>
                      <a:pt x="0" y="10"/>
                      <a:pt x="0" y="10"/>
                    </a:cubicBezTo>
                    <a:cubicBezTo>
                      <a:pt x="0" y="10"/>
                      <a:pt x="0" y="10"/>
                      <a:pt x="0" y="10"/>
                    </a:cubicBezTo>
                    <a:cubicBezTo>
                      <a:pt x="0" y="14"/>
                      <a:pt x="1" y="17"/>
                      <a:pt x="3" y="19"/>
                    </a:cubicBezTo>
                    <a:cubicBezTo>
                      <a:pt x="3" y="19"/>
                      <a:pt x="3" y="19"/>
                      <a:pt x="3" y="19"/>
                    </a:cubicBezTo>
                    <a:cubicBezTo>
                      <a:pt x="5" y="21"/>
                      <a:pt x="7" y="23"/>
                      <a:pt x="9" y="23"/>
                    </a:cubicBezTo>
                    <a:lnTo>
                      <a:pt x="9" y="4"/>
                    </a:lnTo>
                    <a:close/>
                  </a:path>
                </a:pathLst>
              </a:custGeom>
              <a:solidFill>
                <a:srgbClr val="E8D6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32" name="Freeform 1355"/>
              <p:cNvSpPr>
                <a:spLocks/>
              </p:cNvSpPr>
              <p:nvPr/>
            </p:nvSpPr>
            <p:spPr bwMode="auto">
              <a:xfrm>
                <a:off x="6499034" y="4951428"/>
                <a:ext cx="123825" cy="47625"/>
              </a:xfrm>
              <a:custGeom>
                <a:avLst/>
                <a:gdLst>
                  <a:gd name="T0" fmla="*/ 0 w 16"/>
                  <a:gd name="T1" fmla="*/ 0 h 6"/>
                  <a:gd name="T2" fmla="*/ 8 w 16"/>
                  <a:gd name="T3" fmla="*/ 5 h 6"/>
                  <a:gd name="T4" fmla="*/ 16 w 16"/>
                  <a:gd name="T5" fmla="*/ 0 h 6"/>
                  <a:gd name="T6" fmla="*/ 16 w 16"/>
                  <a:gd name="T7" fmla="*/ 0 h 6"/>
                  <a:gd name="T8" fmla="*/ 8 w 16"/>
                  <a:gd name="T9" fmla="*/ 6 h 6"/>
                  <a:gd name="T10" fmla="*/ 0 w 16"/>
                  <a:gd name="T11" fmla="*/ 0 h 6"/>
                </a:gdLst>
                <a:ahLst/>
                <a:cxnLst>
                  <a:cxn ang="0">
                    <a:pos x="T0" y="T1"/>
                  </a:cxn>
                  <a:cxn ang="0">
                    <a:pos x="T2" y="T3"/>
                  </a:cxn>
                  <a:cxn ang="0">
                    <a:pos x="T4" y="T5"/>
                  </a:cxn>
                  <a:cxn ang="0">
                    <a:pos x="T6" y="T7"/>
                  </a:cxn>
                  <a:cxn ang="0">
                    <a:pos x="T8" y="T9"/>
                  </a:cxn>
                  <a:cxn ang="0">
                    <a:pos x="T10" y="T11"/>
                  </a:cxn>
                </a:cxnLst>
                <a:rect l="0" t="0" r="r" b="b"/>
                <a:pathLst>
                  <a:path w="16" h="6">
                    <a:moveTo>
                      <a:pt x="0" y="0"/>
                    </a:moveTo>
                    <a:cubicBezTo>
                      <a:pt x="1" y="3"/>
                      <a:pt x="4" y="5"/>
                      <a:pt x="8" y="5"/>
                    </a:cubicBezTo>
                    <a:cubicBezTo>
                      <a:pt x="12" y="5"/>
                      <a:pt x="15" y="3"/>
                      <a:pt x="16" y="0"/>
                    </a:cubicBezTo>
                    <a:cubicBezTo>
                      <a:pt x="16" y="0"/>
                      <a:pt x="16" y="0"/>
                      <a:pt x="16" y="0"/>
                    </a:cubicBezTo>
                    <a:cubicBezTo>
                      <a:pt x="15" y="3"/>
                      <a:pt x="12" y="6"/>
                      <a:pt x="8" y="6"/>
                    </a:cubicBezTo>
                    <a:cubicBezTo>
                      <a:pt x="4" y="6"/>
                      <a:pt x="1" y="3"/>
                      <a:pt x="0" y="0"/>
                    </a:cubicBez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33" name="Freeform 1356"/>
              <p:cNvSpPr>
                <a:spLocks/>
              </p:cNvSpPr>
              <p:nvPr/>
            </p:nvSpPr>
            <p:spPr bwMode="auto">
              <a:xfrm>
                <a:off x="6421247" y="4951428"/>
                <a:ext cx="279400" cy="147638"/>
              </a:xfrm>
              <a:custGeom>
                <a:avLst/>
                <a:gdLst>
                  <a:gd name="T0" fmla="*/ 10 w 36"/>
                  <a:gd name="T1" fmla="*/ 0 h 19"/>
                  <a:gd name="T2" fmla="*/ 18 w 36"/>
                  <a:gd name="T3" fmla="*/ 14 h 19"/>
                  <a:gd name="T4" fmla="*/ 26 w 36"/>
                  <a:gd name="T5" fmla="*/ 0 h 19"/>
                  <a:gd name="T6" fmla="*/ 30 w 36"/>
                  <a:gd name="T7" fmla="*/ 1 h 19"/>
                  <a:gd name="T8" fmla="*/ 30 w 36"/>
                  <a:gd name="T9" fmla="*/ 1 h 19"/>
                  <a:gd name="T10" fmla="*/ 30 w 36"/>
                  <a:gd name="T11" fmla="*/ 1 h 19"/>
                  <a:gd name="T12" fmla="*/ 35 w 36"/>
                  <a:gd name="T13" fmla="*/ 15 h 19"/>
                  <a:gd name="T14" fmla="*/ 32 w 36"/>
                  <a:gd name="T15" fmla="*/ 19 h 19"/>
                  <a:gd name="T16" fmla="*/ 4 w 36"/>
                  <a:gd name="T17" fmla="*/ 19 h 19"/>
                  <a:gd name="T18" fmla="*/ 1 w 36"/>
                  <a:gd name="T19" fmla="*/ 15 h 19"/>
                  <a:gd name="T20" fmla="*/ 6 w 36"/>
                  <a:gd name="T21" fmla="*/ 1 h 19"/>
                  <a:gd name="T22" fmla="*/ 6 w 36"/>
                  <a:gd name="T23" fmla="*/ 1 h 19"/>
                  <a:gd name="T24" fmla="*/ 6 w 36"/>
                  <a:gd name="T25" fmla="*/ 1 h 19"/>
                  <a:gd name="T26" fmla="*/ 10 w 36"/>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9">
                    <a:moveTo>
                      <a:pt x="10" y="0"/>
                    </a:moveTo>
                    <a:cubicBezTo>
                      <a:pt x="12" y="5"/>
                      <a:pt x="15" y="11"/>
                      <a:pt x="18" y="14"/>
                    </a:cubicBezTo>
                    <a:cubicBezTo>
                      <a:pt x="22" y="10"/>
                      <a:pt x="24" y="4"/>
                      <a:pt x="26" y="0"/>
                    </a:cubicBezTo>
                    <a:cubicBezTo>
                      <a:pt x="27" y="0"/>
                      <a:pt x="29" y="1"/>
                      <a:pt x="30" y="1"/>
                    </a:cubicBezTo>
                    <a:cubicBezTo>
                      <a:pt x="30" y="1"/>
                      <a:pt x="30" y="1"/>
                      <a:pt x="30" y="1"/>
                    </a:cubicBezTo>
                    <a:cubicBezTo>
                      <a:pt x="30" y="1"/>
                      <a:pt x="30" y="1"/>
                      <a:pt x="30" y="1"/>
                    </a:cubicBezTo>
                    <a:cubicBezTo>
                      <a:pt x="36" y="4"/>
                      <a:pt x="35" y="10"/>
                      <a:pt x="35" y="15"/>
                    </a:cubicBezTo>
                    <a:cubicBezTo>
                      <a:pt x="35" y="17"/>
                      <a:pt x="34" y="19"/>
                      <a:pt x="32" y="19"/>
                    </a:cubicBezTo>
                    <a:cubicBezTo>
                      <a:pt x="4" y="19"/>
                      <a:pt x="4" y="19"/>
                      <a:pt x="4" y="19"/>
                    </a:cubicBezTo>
                    <a:cubicBezTo>
                      <a:pt x="2" y="19"/>
                      <a:pt x="1" y="17"/>
                      <a:pt x="1" y="15"/>
                    </a:cubicBezTo>
                    <a:cubicBezTo>
                      <a:pt x="1" y="10"/>
                      <a:pt x="0" y="4"/>
                      <a:pt x="6" y="1"/>
                    </a:cubicBezTo>
                    <a:cubicBezTo>
                      <a:pt x="6" y="1"/>
                      <a:pt x="6" y="1"/>
                      <a:pt x="6" y="1"/>
                    </a:cubicBezTo>
                    <a:cubicBezTo>
                      <a:pt x="6" y="1"/>
                      <a:pt x="6" y="1"/>
                      <a:pt x="6" y="1"/>
                    </a:cubicBezTo>
                    <a:cubicBezTo>
                      <a:pt x="7" y="1"/>
                      <a:pt x="8" y="0"/>
                      <a:pt x="10" y="0"/>
                    </a:cubicBez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34" name="Freeform 1357"/>
              <p:cNvSpPr>
                <a:spLocks/>
              </p:cNvSpPr>
              <p:nvPr/>
            </p:nvSpPr>
            <p:spPr bwMode="auto">
              <a:xfrm>
                <a:off x="6491097" y="4951428"/>
                <a:ext cx="139700" cy="125413"/>
              </a:xfrm>
              <a:custGeom>
                <a:avLst/>
                <a:gdLst>
                  <a:gd name="T0" fmla="*/ 1 w 18"/>
                  <a:gd name="T1" fmla="*/ 0 h 16"/>
                  <a:gd name="T2" fmla="*/ 9 w 18"/>
                  <a:gd name="T3" fmla="*/ 14 h 16"/>
                  <a:gd name="T4" fmla="*/ 17 w 18"/>
                  <a:gd name="T5" fmla="*/ 0 h 16"/>
                  <a:gd name="T6" fmla="*/ 18 w 18"/>
                  <a:gd name="T7" fmla="*/ 0 h 16"/>
                  <a:gd name="T8" fmla="*/ 9 w 18"/>
                  <a:gd name="T9" fmla="*/ 16 h 16"/>
                  <a:gd name="T10" fmla="*/ 0 w 18"/>
                  <a:gd name="T11" fmla="*/ 0 h 16"/>
                  <a:gd name="T12" fmla="*/ 1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 y="0"/>
                    </a:moveTo>
                    <a:cubicBezTo>
                      <a:pt x="3" y="5"/>
                      <a:pt x="6" y="11"/>
                      <a:pt x="9" y="14"/>
                    </a:cubicBezTo>
                    <a:cubicBezTo>
                      <a:pt x="13" y="10"/>
                      <a:pt x="15" y="4"/>
                      <a:pt x="17" y="0"/>
                    </a:cubicBezTo>
                    <a:cubicBezTo>
                      <a:pt x="17" y="0"/>
                      <a:pt x="18" y="0"/>
                      <a:pt x="18" y="0"/>
                    </a:cubicBezTo>
                    <a:cubicBezTo>
                      <a:pt x="17" y="5"/>
                      <a:pt x="12" y="13"/>
                      <a:pt x="9" y="16"/>
                    </a:cubicBezTo>
                    <a:cubicBezTo>
                      <a:pt x="6" y="15"/>
                      <a:pt x="2" y="7"/>
                      <a:pt x="0" y="0"/>
                    </a:cubicBezTo>
                    <a:cubicBezTo>
                      <a:pt x="0" y="0"/>
                      <a:pt x="1" y="0"/>
                      <a:pt x="1" y="0"/>
                    </a:cubicBez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nvGrpSpPr>
            <p:cNvPr id="451" name="组合 450"/>
            <p:cNvGrpSpPr/>
            <p:nvPr/>
          </p:nvGrpSpPr>
          <p:grpSpPr>
            <a:xfrm>
              <a:off x="1966900" y="2176020"/>
              <a:ext cx="303213" cy="520700"/>
              <a:chOff x="5597334" y="4578366"/>
              <a:chExt cx="303213" cy="520700"/>
            </a:xfrm>
          </p:grpSpPr>
          <p:sp>
            <p:nvSpPr>
              <p:cNvPr id="478" name="Freeform 296"/>
              <p:cNvSpPr>
                <a:spLocks/>
              </p:cNvSpPr>
              <p:nvPr/>
            </p:nvSpPr>
            <p:spPr bwMode="auto">
              <a:xfrm>
                <a:off x="5729097" y="4578366"/>
                <a:ext cx="47625" cy="0"/>
              </a:xfrm>
              <a:custGeom>
                <a:avLst/>
                <a:gdLst>
                  <a:gd name="T0" fmla="*/ 6 w 6"/>
                  <a:gd name="T1" fmla="*/ 0 w 6"/>
                  <a:gd name="T2" fmla="*/ 3 w 6"/>
                  <a:gd name="T3" fmla="*/ 6 w 6"/>
                </a:gdLst>
                <a:ahLst/>
                <a:cxnLst>
                  <a:cxn ang="0">
                    <a:pos x="T0" y="0"/>
                  </a:cxn>
                  <a:cxn ang="0">
                    <a:pos x="T1" y="0"/>
                  </a:cxn>
                  <a:cxn ang="0">
                    <a:pos x="T2" y="0"/>
                  </a:cxn>
                  <a:cxn ang="0">
                    <a:pos x="T3" y="0"/>
                  </a:cxn>
                </a:cxnLst>
                <a:rect l="0" t="0" r="r" b="b"/>
                <a:pathLst>
                  <a:path w="6">
                    <a:moveTo>
                      <a:pt x="6" y="0"/>
                    </a:moveTo>
                    <a:cubicBezTo>
                      <a:pt x="0" y="0"/>
                      <a:pt x="0" y="0"/>
                      <a:pt x="0" y="0"/>
                    </a:cubicBezTo>
                    <a:cubicBezTo>
                      <a:pt x="1" y="0"/>
                      <a:pt x="2" y="0"/>
                      <a:pt x="3" y="0"/>
                    </a:cubicBezTo>
                    <a:cubicBezTo>
                      <a:pt x="4" y="0"/>
                      <a:pt x="5" y="0"/>
                      <a:pt x="6" y="0"/>
                    </a:cubicBezTo>
                    <a:close/>
                  </a:path>
                </a:pathLst>
              </a:custGeom>
              <a:solidFill>
                <a:srgbClr val="40A5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79" name="Freeform 1242"/>
              <p:cNvSpPr>
                <a:spLocks/>
              </p:cNvSpPr>
              <p:nvPr/>
            </p:nvSpPr>
            <p:spPr bwMode="auto">
              <a:xfrm>
                <a:off x="5683059" y="4851416"/>
                <a:ext cx="131763" cy="147638"/>
              </a:xfrm>
              <a:custGeom>
                <a:avLst/>
                <a:gdLst>
                  <a:gd name="T0" fmla="*/ 3 w 17"/>
                  <a:gd name="T1" fmla="*/ 0 h 19"/>
                  <a:gd name="T2" fmla="*/ 14 w 17"/>
                  <a:gd name="T3" fmla="*/ 0 h 19"/>
                  <a:gd name="T4" fmla="*/ 15 w 17"/>
                  <a:gd name="T5" fmla="*/ 12 h 19"/>
                  <a:gd name="T6" fmla="*/ 17 w 17"/>
                  <a:gd name="T7" fmla="*/ 14 h 19"/>
                  <a:gd name="T8" fmla="*/ 17 w 17"/>
                  <a:gd name="T9" fmla="*/ 14 h 19"/>
                  <a:gd name="T10" fmla="*/ 16 w 17"/>
                  <a:gd name="T11" fmla="*/ 19 h 19"/>
                  <a:gd name="T12" fmla="*/ 1 w 17"/>
                  <a:gd name="T13" fmla="*/ 18 h 19"/>
                  <a:gd name="T14" fmla="*/ 0 w 17"/>
                  <a:gd name="T15" fmla="*/ 14 h 19"/>
                  <a:gd name="T16" fmla="*/ 0 w 17"/>
                  <a:gd name="T17" fmla="*/ 14 h 19"/>
                  <a:gd name="T18" fmla="*/ 2 w 17"/>
                  <a:gd name="T19" fmla="*/ 12 h 19"/>
                  <a:gd name="T20" fmla="*/ 3 w 17"/>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9">
                    <a:moveTo>
                      <a:pt x="3" y="0"/>
                    </a:moveTo>
                    <a:cubicBezTo>
                      <a:pt x="14" y="0"/>
                      <a:pt x="14" y="0"/>
                      <a:pt x="14" y="0"/>
                    </a:cubicBezTo>
                    <a:cubicBezTo>
                      <a:pt x="15" y="12"/>
                      <a:pt x="15" y="12"/>
                      <a:pt x="15" y="12"/>
                    </a:cubicBezTo>
                    <a:cubicBezTo>
                      <a:pt x="15" y="13"/>
                      <a:pt x="16" y="14"/>
                      <a:pt x="17" y="14"/>
                    </a:cubicBezTo>
                    <a:cubicBezTo>
                      <a:pt x="17" y="14"/>
                      <a:pt x="17" y="14"/>
                      <a:pt x="17" y="14"/>
                    </a:cubicBezTo>
                    <a:cubicBezTo>
                      <a:pt x="16" y="19"/>
                      <a:pt x="16" y="19"/>
                      <a:pt x="16" y="19"/>
                    </a:cubicBezTo>
                    <a:cubicBezTo>
                      <a:pt x="1" y="18"/>
                      <a:pt x="1" y="18"/>
                      <a:pt x="1" y="18"/>
                    </a:cubicBezTo>
                    <a:cubicBezTo>
                      <a:pt x="0" y="14"/>
                      <a:pt x="0" y="14"/>
                      <a:pt x="0" y="14"/>
                    </a:cubicBezTo>
                    <a:cubicBezTo>
                      <a:pt x="0" y="14"/>
                      <a:pt x="0" y="14"/>
                      <a:pt x="0" y="14"/>
                    </a:cubicBezTo>
                    <a:cubicBezTo>
                      <a:pt x="1" y="14"/>
                      <a:pt x="2" y="13"/>
                      <a:pt x="2" y="12"/>
                    </a:cubicBezTo>
                    <a:lnTo>
                      <a:pt x="3" y="0"/>
                    </a:lnTo>
                    <a:close/>
                  </a:path>
                </a:pathLst>
              </a:custGeom>
              <a:solidFill>
                <a:srgbClr val="E3CC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80" name="Freeform 1243"/>
              <p:cNvSpPr>
                <a:spLocks/>
              </p:cNvSpPr>
              <p:nvPr/>
            </p:nvSpPr>
            <p:spPr bwMode="auto">
              <a:xfrm>
                <a:off x="5683059" y="4873641"/>
                <a:ext cx="69850" cy="117475"/>
              </a:xfrm>
              <a:custGeom>
                <a:avLst/>
                <a:gdLst>
                  <a:gd name="T0" fmla="*/ 9 w 9"/>
                  <a:gd name="T1" fmla="*/ 15 h 15"/>
                  <a:gd name="T2" fmla="*/ 1 w 9"/>
                  <a:gd name="T3" fmla="*/ 15 h 15"/>
                  <a:gd name="T4" fmla="*/ 0 w 9"/>
                  <a:gd name="T5" fmla="*/ 11 h 15"/>
                  <a:gd name="T6" fmla="*/ 0 w 9"/>
                  <a:gd name="T7" fmla="*/ 11 h 15"/>
                  <a:gd name="T8" fmla="*/ 2 w 9"/>
                  <a:gd name="T9" fmla="*/ 9 h 15"/>
                  <a:gd name="T10" fmla="*/ 3 w 9"/>
                  <a:gd name="T11" fmla="*/ 0 h 15"/>
                  <a:gd name="T12" fmla="*/ 9 w 9"/>
                  <a:gd name="T13" fmla="*/ 0 h 15"/>
                  <a:gd name="T14" fmla="*/ 9 w 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9" y="15"/>
                    </a:moveTo>
                    <a:cubicBezTo>
                      <a:pt x="1" y="15"/>
                      <a:pt x="1" y="15"/>
                      <a:pt x="1" y="15"/>
                    </a:cubicBezTo>
                    <a:cubicBezTo>
                      <a:pt x="0" y="11"/>
                      <a:pt x="0" y="11"/>
                      <a:pt x="0" y="11"/>
                    </a:cubicBezTo>
                    <a:cubicBezTo>
                      <a:pt x="0" y="11"/>
                      <a:pt x="0" y="11"/>
                      <a:pt x="0" y="11"/>
                    </a:cubicBezTo>
                    <a:cubicBezTo>
                      <a:pt x="1" y="11"/>
                      <a:pt x="2" y="10"/>
                      <a:pt x="2" y="9"/>
                    </a:cubicBezTo>
                    <a:cubicBezTo>
                      <a:pt x="3" y="0"/>
                      <a:pt x="3" y="0"/>
                      <a:pt x="3" y="0"/>
                    </a:cubicBezTo>
                    <a:cubicBezTo>
                      <a:pt x="9" y="0"/>
                      <a:pt x="9" y="0"/>
                      <a:pt x="9" y="0"/>
                    </a:cubicBezTo>
                    <a:lnTo>
                      <a:pt x="9" y="15"/>
                    </a:lnTo>
                    <a:close/>
                  </a:path>
                </a:pathLst>
              </a:custGeom>
              <a:solidFill>
                <a:srgbClr val="D4C5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81" name="Freeform 1244"/>
              <p:cNvSpPr>
                <a:spLocks/>
              </p:cNvSpPr>
              <p:nvPr/>
            </p:nvSpPr>
            <p:spPr bwMode="auto">
              <a:xfrm>
                <a:off x="5698934" y="4851416"/>
                <a:ext cx="100013" cy="107950"/>
              </a:xfrm>
              <a:custGeom>
                <a:avLst/>
                <a:gdLst>
                  <a:gd name="T0" fmla="*/ 1 w 13"/>
                  <a:gd name="T1" fmla="*/ 0 h 14"/>
                  <a:gd name="T2" fmla="*/ 12 w 13"/>
                  <a:gd name="T3" fmla="*/ 0 h 14"/>
                  <a:gd name="T4" fmla="*/ 13 w 13"/>
                  <a:gd name="T5" fmla="*/ 9 h 14"/>
                  <a:gd name="T6" fmla="*/ 12 w 13"/>
                  <a:gd name="T7" fmla="*/ 10 h 14"/>
                  <a:gd name="T8" fmla="*/ 7 w 13"/>
                  <a:gd name="T9" fmla="*/ 14 h 14"/>
                  <a:gd name="T10" fmla="*/ 1 w 13"/>
                  <a:gd name="T11" fmla="*/ 10 h 14"/>
                  <a:gd name="T12" fmla="*/ 0 w 13"/>
                  <a:gd name="T13" fmla="*/ 9 h 14"/>
                  <a:gd name="T14" fmla="*/ 1 w 1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4">
                    <a:moveTo>
                      <a:pt x="1" y="0"/>
                    </a:moveTo>
                    <a:cubicBezTo>
                      <a:pt x="12" y="0"/>
                      <a:pt x="12" y="0"/>
                      <a:pt x="12" y="0"/>
                    </a:cubicBezTo>
                    <a:cubicBezTo>
                      <a:pt x="13" y="9"/>
                      <a:pt x="13" y="9"/>
                      <a:pt x="13" y="9"/>
                    </a:cubicBezTo>
                    <a:cubicBezTo>
                      <a:pt x="13" y="10"/>
                      <a:pt x="13" y="10"/>
                      <a:pt x="12" y="10"/>
                    </a:cubicBezTo>
                    <a:cubicBezTo>
                      <a:pt x="11" y="12"/>
                      <a:pt x="9" y="14"/>
                      <a:pt x="7" y="14"/>
                    </a:cubicBezTo>
                    <a:cubicBezTo>
                      <a:pt x="5" y="14"/>
                      <a:pt x="2" y="12"/>
                      <a:pt x="1" y="10"/>
                    </a:cubicBezTo>
                    <a:cubicBezTo>
                      <a:pt x="0" y="10"/>
                      <a:pt x="0" y="9"/>
                      <a:pt x="0" y="9"/>
                    </a:cubicBezTo>
                    <a:lnTo>
                      <a:pt x="1" y="0"/>
                    </a:lnTo>
                    <a:close/>
                  </a:path>
                </a:pathLst>
              </a:custGeom>
              <a:solidFill>
                <a:srgbClr val="CCBC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82" name="Freeform 1245"/>
              <p:cNvSpPr>
                <a:spLocks/>
              </p:cNvSpPr>
              <p:nvPr/>
            </p:nvSpPr>
            <p:spPr bwMode="auto">
              <a:xfrm>
                <a:off x="5659247" y="4718066"/>
                <a:ext cx="179388" cy="225425"/>
              </a:xfrm>
              <a:custGeom>
                <a:avLst/>
                <a:gdLst>
                  <a:gd name="T0" fmla="*/ 1 w 23"/>
                  <a:gd name="T1" fmla="*/ 14 h 29"/>
                  <a:gd name="T2" fmla="*/ 22 w 23"/>
                  <a:gd name="T3" fmla="*/ 14 h 29"/>
                  <a:gd name="T4" fmla="*/ 22 w 23"/>
                  <a:gd name="T5" fmla="*/ 16 h 29"/>
                  <a:gd name="T6" fmla="*/ 11 w 23"/>
                  <a:gd name="T7" fmla="*/ 29 h 29"/>
                  <a:gd name="T8" fmla="*/ 11 w 23"/>
                  <a:gd name="T9" fmla="*/ 29 h 29"/>
                  <a:gd name="T10" fmla="*/ 11 w 23"/>
                  <a:gd name="T11" fmla="*/ 29 h 29"/>
                  <a:gd name="T12" fmla="*/ 11 w 23"/>
                  <a:gd name="T13" fmla="*/ 29 h 29"/>
                  <a:gd name="T14" fmla="*/ 10 w 23"/>
                  <a:gd name="T15" fmla="*/ 29 h 29"/>
                  <a:gd name="T16" fmla="*/ 10 w 23"/>
                  <a:gd name="T17" fmla="*/ 29 h 29"/>
                  <a:gd name="T18" fmla="*/ 10 w 23"/>
                  <a:gd name="T19" fmla="*/ 29 h 29"/>
                  <a:gd name="T20" fmla="*/ 9 w 23"/>
                  <a:gd name="T21" fmla="*/ 29 h 29"/>
                  <a:gd name="T22" fmla="*/ 9 w 23"/>
                  <a:gd name="T23" fmla="*/ 28 h 29"/>
                  <a:gd name="T24" fmla="*/ 9 w 23"/>
                  <a:gd name="T25" fmla="*/ 28 h 29"/>
                  <a:gd name="T26" fmla="*/ 8 w 23"/>
                  <a:gd name="T27" fmla="*/ 28 h 29"/>
                  <a:gd name="T28" fmla="*/ 8 w 23"/>
                  <a:gd name="T29" fmla="*/ 28 h 29"/>
                  <a:gd name="T30" fmla="*/ 7 w 23"/>
                  <a:gd name="T31" fmla="*/ 27 h 29"/>
                  <a:gd name="T32" fmla="*/ 7 w 23"/>
                  <a:gd name="T33" fmla="*/ 27 h 29"/>
                  <a:gd name="T34" fmla="*/ 6 w 23"/>
                  <a:gd name="T35" fmla="*/ 27 h 29"/>
                  <a:gd name="T36" fmla="*/ 6 w 23"/>
                  <a:gd name="T37" fmla="*/ 26 h 29"/>
                  <a:gd name="T38" fmla="*/ 6 w 23"/>
                  <a:gd name="T39" fmla="*/ 26 h 29"/>
                  <a:gd name="T40" fmla="*/ 5 w 23"/>
                  <a:gd name="T41" fmla="*/ 26 h 29"/>
                  <a:gd name="T42" fmla="*/ 5 w 23"/>
                  <a:gd name="T43" fmla="*/ 25 h 29"/>
                  <a:gd name="T44" fmla="*/ 4 w 23"/>
                  <a:gd name="T45" fmla="*/ 25 h 29"/>
                  <a:gd name="T46" fmla="*/ 4 w 23"/>
                  <a:gd name="T47" fmla="*/ 24 h 29"/>
                  <a:gd name="T48" fmla="*/ 4 w 23"/>
                  <a:gd name="T49" fmla="*/ 24 h 29"/>
                  <a:gd name="T50" fmla="*/ 4 w 23"/>
                  <a:gd name="T51" fmla="*/ 24 h 29"/>
                  <a:gd name="T52" fmla="*/ 4 w 23"/>
                  <a:gd name="T53" fmla="*/ 24 h 29"/>
                  <a:gd name="T54" fmla="*/ 4 w 23"/>
                  <a:gd name="T55" fmla="*/ 23 h 29"/>
                  <a:gd name="T56" fmla="*/ 3 w 23"/>
                  <a:gd name="T57" fmla="*/ 23 h 29"/>
                  <a:gd name="T58" fmla="*/ 3 w 23"/>
                  <a:gd name="T59" fmla="*/ 23 h 29"/>
                  <a:gd name="T60" fmla="*/ 3 w 23"/>
                  <a:gd name="T61" fmla="*/ 23 h 29"/>
                  <a:gd name="T62" fmla="*/ 3 w 23"/>
                  <a:gd name="T63" fmla="*/ 22 h 29"/>
                  <a:gd name="T64" fmla="*/ 3 w 23"/>
                  <a:gd name="T65" fmla="*/ 22 h 29"/>
                  <a:gd name="T66" fmla="*/ 3 w 23"/>
                  <a:gd name="T67" fmla="*/ 22 h 29"/>
                  <a:gd name="T68" fmla="*/ 3 w 23"/>
                  <a:gd name="T69" fmla="*/ 21 h 29"/>
                  <a:gd name="T70" fmla="*/ 2 w 23"/>
                  <a:gd name="T71" fmla="*/ 21 h 29"/>
                  <a:gd name="T72" fmla="*/ 2 w 23"/>
                  <a:gd name="T73" fmla="*/ 21 h 29"/>
                  <a:gd name="T74" fmla="*/ 2 w 23"/>
                  <a:gd name="T75" fmla="*/ 20 h 29"/>
                  <a:gd name="T76" fmla="*/ 2 w 23"/>
                  <a:gd name="T77" fmla="*/ 20 h 29"/>
                  <a:gd name="T78" fmla="*/ 2 w 23"/>
                  <a:gd name="T79" fmla="*/ 20 h 29"/>
                  <a:gd name="T80" fmla="*/ 2 w 23"/>
                  <a:gd name="T81" fmla="*/ 20 h 29"/>
                  <a:gd name="T82" fmla="*/ 2 w 23"/>
                  <a:gd name="T83" fmla="*/ 19 h 29"/>
                  <a:gd name="T84" fmla="*/ 2 w 23"/>
                  <a:gd name="T85" fmla="*/ 19 h 29"/>
                  <a:gd name="T86" fmla="*/ 2 w 23"/>
                  <a:gd name="T87" fmla="*/ 19 h 29"/>
                  <a:gd name="T88" fmla="*/ 1 w 23"/>
                  <a:gd name="T89" fmla="*/ 18 h 29"/>
                  <a:gd name="T90" fmla="*/ 1 w 23"/>
                  <a:gd name="T91" fmla="*/ 18 h 29"/>
                  <a:gd name="T92" fmla="*/ 1 w 23"/>
                  <a:gd name="T93" fmla="*/ 18 h 29"/>
                  <a:gd name="T94" fmla="*/ 1 w 23"/>
                  <a:gd name="T95" fmla="*/ 17 h 29"/>
                  <a:gd name="T96" fmla="*/ 1 w 23"/>
                  <a:gd name="T97" fmla="*/ 16 h 29"/>
                  <a:gd name="T98" fmla="*/ 1 w 23"/>
                  <a:gd name="T99"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9">
                    <a:moveTo>
                      <a:pt x="1" y="16"/>
                    </a:moveTo>
                    <a:cubicBezTo>
                      <a:pt x="1" y="16"/>
                      <a:pt x="1" y="16"/>
                      <a:pt x="1" y="16"/>
                    </a:cubicBezTo>
                    <a:cubicBezTo>
                      <a:pt x="1" y="15"/>
                      <a:pt x="1" y="15"/>
                      <a:pt x="1" y="14"/>
                    </a:cubicBezTo>
                    <a:cubicBezTo>
                      <a:pt x="1" y="14"/>
                      <a:pt x="1" y="14"/>
                      <a:pt x="1" y="14"/>
                    </a:cubicBezTo>
                    <a:cubicBezTo>
                      <a:pt x="1" y="14"/>
                      <a:pt x="1" y="14"/>
                      <a:pt x="1" y="14"/>
                    </a:cubicBezTo>
                    <a:cubicBezTo>
                      <a:pt x="1" y="14"/>
                      <a:pt x="1" y="14"/>
                      <a:pt x="1" y="14"/>
                    </a:cubicBezTo>
                    <a:cubicBezTo>
                      <a:pt x="1" y="6"/>
                      <a:pt x="0" y="0"/>
                      <a:pt x="12" y="0"/>
                    </a:cubicBezTo>
                    <a:cubicBezTo>
                      <a:pt x="23" y="0"/>
                      <a:pt x="22" y="6"/>
                      <a:pt x="22" y="14"/>
                    </a:cubicBezTo>
                    <a:cubicBezTo>
                      <a:pt x="22" y="14"/>
                      <a:pt x="22" y="14"/>
                      <a:pt x="22" y="14"/>
                    </a:cubicBezTo>
                    <a:cubicBezTo>
                      <a:pt x="22" y="14"/>
                      <a:pt x="22" y="14"/>
                      <a:pt x="22" y="14"/>
                    </a:cubicBezTo>
                    <a:cubicBezTo>
                      <a:pt x="22" y="14"/>
                      <a:pt x="22" y="14"/>
                      <a:pt x="22" y="14"/>
                    </a:cubicBezTo>
                    <a:cubicBezTo>
                      <a:pt x="22" y="15"/>
                      <a:pt x="22" y="15"/>
                      <a:pt x="22" y="16"/>
                    </a:cubicBezTo>
                    <a:cubicBezTo>
                      <a:pt x="22" y="19"/>
                      <a:pt x="21" y="22"/>
                      <a:pt x="19" y="25"/>
                    </a:cubicBezTo>
                    <a:cubicBezTo>
                      <a:pt x="17" y="27"/>
                      <a:pt x="14"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9" y="29"/>
                      <a:pt x="9" y="29"/>
                      <a:pt x="9" y="29"/>
                    </a:cubicBezTo>
                    <a:cubicBezTo>
                      <a:pt x="9" y="29"/>
                      <a:pt x="9" y="29"/>
                      <a:pt x="9" y="29"/>
                    </a:cubicBezTo>
                    <a:cubicBezTo>
                      <a:pt x="9" y="29"/>
                      <a:pt x="9" y="29"/>
                      <a:pt x="9" y="29"/>
                    </a:cubicBezTo>
                    <a:cubicBezTo>
                      <a:pt x="9" y="28"/>
                      <a:pt x="9" y="28"/>
                      <a:pt x="9" y="28"/>
                    </a:cubicBezTo>
                    <a:cubicBezTo>
                      <a:pt x="9" y="28"/>
                      <a:pt x="9" y="28"/>
                      <a:pt x="9" y="28"/>
                    </a:cubicBezTo>
                    <a:cubicBezTo>
                      <a:pt x="9" y="28"/>
                      <a:pt x="9" y="28"/>
                      <a:pt x="9" y="28"/>
                    </a:cubicBezTo>
                    <a:cubicBezTo>
                      <a:pt x="9" y="28"/>
                      <a:pt x="9" y="28"/>
                      <a:pt x="9" y="28"/>
                    </a:cubicBezTo>
                    <a:cubicBezTo>
                      <a:pt x="9" y="28"/>
                      <a:pt x="9" y="28"/>
                      <a:pt x="9" y="28"/>
                    </a:cubicBezTo>
                    <a:cubicBezTo>
                      <a:pt x="9" y="28"/>
                      <a:pt x="9" y="28"/>
                      <a:pt x="9" y="28"/>
                    </a:cubicBezTo>
                    <a:cubicBezTo>
                      <a:pt x="9" y="28"/>
                      <a:pt x="9" y="28"/>
                      <a:pt x="9" y="28"/>
                    </a:cubicBezTo>
                    <a:cubicBezTo>
                      <a:pt x="9" y="28"/>
                      <a:pt x="9" y="28"/>
                      <a:pt x="9" y="28"/>
                    </a:cubicBezTo>
                    <a:cubicBezTo>
                      <a:pt x="8" y="28"/>
                      <a:pt x="8" y="28"/>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8"/>
                      <a:pt x="8" y="28"/>
                    </a:cubicBezTo>
                    <a:cubicBezTo>
                      <a:pt x="7" y="27"/>
                      <a:pt x="7" y="27"/>
                      <a:pt x="7" y="27"/>
                    </a:cubicBezTo>
                    <a:cubicBezTo>
                      <a:pt x="7" y="27"/>
                      <a:pt x="7" y="27"/>
                      <a:pt x="7" y="27"/>
                    </a:cubicBezTo>
                    <a:cubicBezTo>
                      <a:pt x="7" y="27"/>
                      <a:pt x="7" y="27"/>
                      <a:pt x="7" y="27"/>
                    </a:cubicBezTo>
                    <a:cubicBezTo>
                      <a:pt x="7" y="27"/>
                      <a:pt x="7" y="27"/>
                      <a:pt x="7" y="27"/>
                    </a:cubicBezTo>
                    <a:cubicBezTo>
                      <a:pt x="7" y="27"/>
                      <a:pt x="7" y="27"/>
                      <a:pt x="7" y="27"/>
                    </a:cubicBezTo>
                    <a:cubicBezTo>
                      <a:pt x="7" y="27"/>
                      <a:pt x="7" y="27"/>
                      <a:pt x="7" y="27"/>
                    </a:cubicBezTo>
                    <a:cubicBezTo>
                      <a:pt x="7" y="27"/>
                      <a:pt x="7" y="27"/>
                      <a:pt x="7" y="27"/>
                    </a:cubicBezTo>
                    <a:cubicBezTo>
                      <a:pt x="7" y="27"/>
                      <a:pt x="7" y="27"/>
                      <a:pt x="7" y="27"/>
                    </a:cubicBezTo>
                    <a:cubicBezTo>
                      <a:pt x="7" y="27"/>
                      <a:pt x="7" y="27"/>
                      <a:pt x="7" y="27"/>
                    </a:cubicBezTo>
                    <a:cubicBezTo>
                      <a:pt x="6" y="27"/>
                      <a:pt x="6" y="27"/>
                      <a:pt x="6" y="27"/>
                    </a:cubicBezTo>
                    <a:cubicBezTo>
                      <a:pt x="6" y="27"/>
                      <a:pt x="6" y="27"/>
                      <a:pt x="6" y="27"/>
                    </a:cubicBezTo>
                    <a:cubicBezTo>
                      <a:pt x="6" y="27"/>
                      <a:pt x="6" y="27"/>
                      <a:pt x="6" y="27"/>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4" y="25"/>
                      <a:pt x="4" y="25"/>
                      <a:pt x="4" y="25"/>
                    </a:cubicBezTo>
                    <a:cubicBezTo>
                      <a:pt x="4" y="25"/>
                      <a:pt x="4" y="25"/>
                      <a:pt x="4" y="25"/>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3" y="23"/>
                      <a:pt x="3" y="23"/>
                      <a:pt x="3" y="23"/>
                    </a:cubicBezTo>
                    <a:cubicBezTo>
                      <a:pt x="3" y="23"/>
                      <a:pt x="3" y="23"/>
                      <a:pt x="3" y="23"/>
                    </a:cubicBezTo>
                    <a:cubicBezTo>
                      <a:pt x="3" y="23"/>
                      <a:pt x="3" y="23"/>
                      <a:pt x="3" y="23"/>
                    </a:cubicBezTo>
                    <a:cubicBezTo>
                      <a:pt x="3" y="23"/>
                      <a:pt x="3" y="23"/>
                      <a:pt x="3" y="23"/>
                    </a:cubicBezTo>
                    <a:cubicBezTo>
                      <a:pt x="3" y="23"/>
                      <a:pt x="3" y="23"/>
                      <a:pt x="3" y="23"/>
                    </a:cubicBezTo>
                    <a:cubicBezTo>
                      <a:pt x="3" y="23"/>
                      <a:pt x="3" y="23"/>
                      <a:pt x="3" y="23"/>
                    </a:cubicBezTo>
                    <a:cubicBezTo>
                      <a:pt x="3" y="23"/>
                      <a:pt x="3" y="23"/>
                      <a:pt x="3" y="23"/>
                    </a:cubicBezTo>
                    <a:cubicBezTo>
                      <a:pt x="3" y="23"/>
                      <a:pt x="3" y="23"/>
                      <a:pt x="3" y="23"/>
                    </a:cubicBezTo>
                    <a:cubicBezTo>
                      <a:pt x="3" y="23"/>
                      <a:pt x="3" y="23"/>
                      <a:pt x="3" y="23"/>
                    </a:cubicBezTo>
                    <a:cubicBezTo>
                      <a:pt x="3" y="23"/>
                      <a:pt x="3" y="23"/>
                      <a:pt x="3" y="23"/>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1"/>
                      <a:pt x="3" y="21"/>
                      <a:pt x="3" y="21"/>
                    </a:cubicBezTo>
                    <a:cubicBezTo>
                      <a:pt x="3" y="21"/>
                      <a:pt x="3" y="21"/>
                      <a:pt x="3" y="21"/>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2" y="21"/>
                    </a:cubicBezTo>
                    <a:cubicBezTo>
                      <a:pt x="2" y="20"/>
                      <a:pt x="2" y="20"/>
                      <a:pt x="2" y="20"/>
                    </a:cubicBezTo>
                    <a:cubicBezTo>
                      <a:pt x="2" y="20"/>
                      <a:pt x="2" y="20"/>
                      <a:pt x="2" y="20"/>
                    </a:cubicBezTo>
                    <a:cubicBezTo>
                      <a:pt x="2" y="20"/>
                      <a:pt x="2" y="20"/>
                      <a:pt x="2" y="20"/>
                    </a:cubicBezTo>
                    <a:cubicBezTo>
                      <a:pt x="2" y="20"/>
                      <a:pt x="2" y="20"/>
                      <a:pt x="2" y="20"/>
                    </a:cubicBezTo>
                    <a:cubicBezTo>
                      <a:pt x="2" y="20"/>
                      <a:pt x="2" y="20"/>
                      <a:pt x="2" y="20"/>
                    </a:cubicBezTo>
                    <a:cubicBezTo>
                      <a:pt x="2" y="20"/>
                      <a:pt x="2" y="20"/>
                      <a:pt x="2" y="20"/>
                    </a:cubicBezTo>
                    <a:cubicBezTo>
                      <a:pt x="2" y="20"/>
                      <a:pt x="2" y="20"/>
                      <a:pt x="2" y="20"/>
                    </a:cubicBezTo>
                    <a:cubicBezTo>
                      <a:pt x="2" y="20"/>
                      <a:pt x="2" y="20"/>
                      <a:pt x="2" y="20"/>
                    </a:cubicBezTo>
                    <a:cubicBezTo>
                      <a:pt x="2" y="20"/>
                      <a:pt x="2" y="20"/>
                      <a:pt x="2" y="20"/>
                    </a:cubicBezTo>
                    <a:cubicBezTo>
                      <a:pt x="2" y="20"/>
                      <a:pt x="2" y="20"/>
                      <a:pt x="2" y="20"/>
                    </a:cubicBezTo>
                    <a:cubicBezTo>
                      <a:pt x="2" y="20"/>
                      <a:pt x="2" y="20"/>
                      <a:pt x="2" y="20"/>
                    </a:cubicBezTo>
                    <a:cubicBezTo>
                      <a:pt x="2" y="20"/>
                      <a:pt x="2" y="20"/>
                      <a:pt x="2" y="20"/>
                    </a:cubicBezTo>
                    <a:cubicBezTo>
                      <a:pt x="2" y="20"/>
                      <a:pt x="2" y="20"/>
                      <a:pt x="2" y="20"/>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7"/>
                      <a:pt x="1" y="17"/>
                    </a:cubicBezTo>
                    <a:cubicBezTo>
                      <a:pt x="1" y="17"/>
                      <a:pt x="1" y="17"/>
                      <a:pt x="1" y="17"/>
                    </a:cubicBezTo>
                    <a:cubicBezTo>
                      <a:pt x="1" y="17"/>
                      <a:pt x="1" y="17"/>
                      <a:pt x="1" y="17"/>
                    </a:cubicBezTo>
                    <a:cubicBezTo>
                      <a:pt x="1" y="17"/>
                      <a:pt x="1" y="17"/>
                      <a:pt x="1" y="17"/>
                    </a:cubicBezTo>
                    <a:cubicBezTo>
                      <a:pt x="1" y="17"/>
                      <a:pt x="1" y="17"/>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lose/>
                  </a:path>
                </a:pathLst>
              </a:custGeom>
              <a:solidFill>
                <a:srgbClr val="E8D6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83" name="Freeform 1246"/>
              <p:cNvSpPr>
                <a:spLocks/>
              </p:cNvSpPr>
              <p:nvPr/>
            </p:nvSpPr>
            <p:spPr bwMode="auto">
              <a:xfrm>
                <a:off x="5752909" y="4718066"/>
                <a:ext cx="85725" cy="225425"/>
              </a:xfrm>
              <a:custGeom>
                <a:avLst/>
                <a:gdLst>
                  <a:gd name="T0" fmla="*/ 0 w 11"/>
                  <a:gd name="T1" fmla="*/ 0 h 29"/>
                  <a:gd name="T2" fmla="*/ 10 w 11"/>
                  <a:gd name="T3" fmla="*/ 14 h 29"/>
                  <a:gd name="T4" fmla="*/ 10 w 11"/>
                  <a:gd name="T5" fmla="*/ 14 h 29"/>
                  <a:gd name="T6" fmla="*/ 10 w 11"/>
                  <a:gd name="T7" fmla="*/ 14 h 29"/>
                  <a:gd name="T8" fmla="*/ 10 w 11"/>
                  <a:gd name="T9" fmla="*/ 14 h 29"/>
                  <a:gd name="T10" fmla="*/ 10 w 11"/>
                  <a:gd name="T11" fmla="*/ 16 h 29"/>
                  <a:gd name="T12" fmla="*/ 7 w 11"/>
                  <a:gd name="T13" fmla="*/ 25 h 29"/>
                  <a:gd name="T14" fmla="*/ 0 w 11"/>
                  <a:gd name="T15" fmla="*/ 29 h 29"/>
                  <a:gd name="T16" fmla="*/ 0 w 11"/>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9">
                    <a:moveTo>
                      <a:pt x="0" y="0"/>
                    </a:moveTo>
                    <a:cubicBezTo>
                      <a:pt x="11" y="0"/>
                      <a:pt x="10" y="6"/>
                      <a:pt x="10" y="14"/>
                    </a:cubicBezTo>
                    <a:cubicBezTo>
                      <a:pt x="10" y="14"/>
                      <a:pt x="10" y="14"/>
                      <a:pt x="10" y="14"/>
                    </a:cubicBezTo>
                    <a:cubicBezTo>
                      <a:pt x="10" y="14"/>
                      <a:pt x="10" y="14"/>
                      <a:pt x="10" y="14"/>
                    </a:cubicBezTo>
                    <a:cubicBezTo>
                      <a:pt x="10" y="14"/>
                      <a:pt x="10" y="14"/>
                      <a:pt x="10" y="14"/>
                    </a:cubicBezTo>
                    <a:cubicBezTo>
                      <a:pt x="10" y="15"/>
                      <a:pt x="10" y="15"/>
                      <a:pt x="10" y="16"/>
                    </a:cubicBezTo>
                    <a:cubicBezTo>
                      <a:pt x="10" y="19"/>
                      <a:pt x="9" y="22"/>
                      <a:pt x="7" y="25"/>
                    </a:cubicBezTo>
                    <a:cubicBezTo>
                      <a:pt x="5" y="27"/>
                      <a:pt x="2" y="29"/>
                      <a:pt x="0" y="29"/>
                    </a:cubicBezTo>
                    <a:lnTo>
                      <a:pt x="0" y="0"/>
                    </a:lnTo>
                    <a:close/>
                  </a:path>
                </a:pathLst>
              </a:custGeom>
              <a:solidFill>
                <a:srgbClr val="FFE7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84" name="Freeform 1247"/>
              <p:cNvSpPr>
                <a:spLocks/>
              </p:cNvSpPr>
              <p:nvPr/>
            </p:nvSpPr>
            <p:spPr bwMode="auto">
              <a:xfrm>
                <a:off x="5597334" y="4951428"/>
                <a:ext cx="303213" cy="147638"/>
              </a:xfrm>
              <a:custGeom>
                <a:avLst/>
                <a:gdLst>
                  <a:gd name="T0" fmla="*/ 13 w 39"/>
                  <a:gd name="T1" fmla="*/ 0 h 19"/>
                  <a:gd name="T2" fmla="*/ 0 w 39"/>
                  <a:gd name="T3" fmla="*/ 9 h 19"/>
                  <a:gd name="T4" fmla="*/ 0 w 39"/>
                  <a:gd name="T5" fmla="*/ 16 h 19"/>
                  <a:gd name="T6" fmla="*/ 3 w 39"/>
                  <a:gd name="T7" fmla="*/ 19 h 19"/>
                  <a:gd name="T8" fmla="*/ 36 w 39"/>
                  <a:gd name="T9" fmla="*/ 19 h 19"/>
                  <a:gd name="T10" fmla="*/ 39 w 39"/>
                  <a:gd name="T11" fmla="*/ 16 h 19"/>
                  <a:gd name="T12" fmla="*/ 39 w 39"/>
                  <a:gd name="T13" fmla="*/ 9 h 19"/>
                  <a:gd name="T14" fmla="*/ 26 w 39"/>
                  <a:gd name="T15" fmla="*/ 0 h 19"/>
                  <a:gd name="T16" fmla="*/ 13 w 3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
                    <a:moveTo>
                      <a:pt x="13" y="0"/>
                    </a:moveTo>
                    <a:cubicBezTo>
                      <a:pt x="8" y="3"/>
                      <a:pt x="0" y="3"/>
                      <a:pt x="0" y="9"/>
                    </a:cubicBezTo>
                    <a:cubicBezTo>
                      <a:pt x="0" y="11"/>
                      <a:pt x="0" y="13"/>
                      <a:pt x="0" y="16"/>
                    </a:cubicBezTo>
                    <a:cubicBezTo>
                      <a:pt x="0" y="17"/>
                      <a:pt x="1" y="19"/>
                      <a:pt x="3" y="19"/>
                    </a:cubicBezTo>
                    <a:cubicBezTo>
                      <a:pt x="14" y="19"/>
                      <a:pt x="25" y="19"/>
                      <a:pt x="36" y="19"/>
                    </a:cubicBezTo>
                    <a:cubicBezTo>
                      <a:pt x="38" y="19"/>
                      <a:pt x="39" y="17"/>
                      <a:pt x="39" y="16"/>
                    </a:cubicBezTo>
                    <a:cubicBezTo>
                      <a:pt x="39" y="9"/>
                      <a:pt x="39" y="9"/>
                      <a:pt x="39" y="9"/>
                    </a:cubicBezTo>
                    <a:cubicBezTo>
                      <a:pt x="39" y="3"/>
                      <a:pt x="31" y="3"/>
                      <a:pt x="26" y="0"/>
                    </a:cubicBezTo>
                    <a:cubicBezTo>
                      <a:pt x="22" y="3"/>
                      <a:pt x="18" y="4"/>
                      <a:pt x="13" y="0"/>
                    </a:cubicBez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85" name="Freeform 1248"/>
              <p:cNvSpPr>
                <a:spLocks/>
              </p:cNvSpPr>
              <p:nvPr/>
            </p:nvSpPr>
            <p:spPr bwMode="auto">
              <a:xfrm>
                <a:off x="5683059" y="4951428"/>
                <a:ext cx="131763" cy="47625"/>
              </a:xfrm>
              <a:custGeom>
                <a:avLst/>
                <a:gdLst>
                  <a:gd name="T0" fmla="*/ 0 w 17"/>
                  <a:gd name="T1" fmla="*/ 0 h 6"/>
                  <a:gd name="T2" fmla="*/ 9 w 17"/>
                  <a:gd name="T3" fmla="*/ 5 h 6"/>
                  <a:gd name="T4" fmla="*/ 17 w 17"/>
                  <a:gd name="T5" fmla="*/ 0 h 6"/>
                  <a:gd name="T6" fmla="*/ 17 w 17"/>
                  <a:gd name="T7" fmla="*/ 0 h 6"/>
                  <a:gd name="T8" fmla="*/ 9 w 17"/>
                  <a:gd name="T9" fmla="*/ 6 h 6"/>
                  <a:gd name="T10" fmla="*/ 0 w 17"/>
                  <a:gd name="T11" fmla="*/ 0 h 6"/>
                </a:gdLst>
                <a:ahLst/>
                <a:cxnLst>
                  <a:cxn ang="0">
                    <a:pos x="T0" y="T1"/>
                  </a:cxn>
                  <a:cxn ang="0">
                    <a:pos x="T2" y="T3"/>
                  </a:cxn>
                  <a:cxn ang="0">
                    <a:pos x="T4" y="T5"/>
                  </a:cxn>
                  <a:cxn ang="0">
                    <a:pos x="T6" y="T7"/>
                  </a:cxn>
                  <a:cxn ang="0">
                    <a:pos x="T8" y="T9"/>
                  </a:cxn>
                  <a:cxn ang="0">
                    <a:pos x="T10" y="T11"/>
                  </a:cxn>
                </a:cxnLst>
                <a:rect l="0" t="0" r="r" b="b"/>
                <a:pathLst>
                  <a:path w="17" h="6">
                    <a:moveTo>
                      <a:pt x="0" y="0"/>
                    </a:moveTo>
                    <a:cubicBezTo>
                      <a:pt x="2" y="3"/>
                      <a:pt x="5" y="5"/>
                      <a:pt x="9" y="5"/>
                    </a:cubicBezTo>
                    <a:cubicBezTo>
                      <a:pt x="12" y="5"/>
                      <a:pt x="15" y="3"/>
                      <a:pt x="17" y="0"/>
                    </a:cubicBezTo>
                    <a:cubicBezTo>
                      <a:pt x="17" y="0"/>
                      <a:pt x="17" y="0"/>
                      <a:pt x="17" y="0"/>
                    </a:cubicBezTo>
                    <a:cubicBezTo>
                      <a:pt x="15" y="3"/>
                      <a:pt x="12" y="6"/>
                      <a:pt x="9" y="6"/>
                    </a:cubicBezTo>
                    <a:cubicBezTo>
                      <a:pt x="5" y="6"/>
                      <a:pt x="2" y="3"/>
                      <a:pt x="0" y="0"/>
                    </a:cubicBez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86" name="Freeform 1249"/>
              <p:cNvSpPr>
                <a:spLocks/>
              </p:cNvSpPr>
              <p:nvPr/>
            </p:nvSpPr>
            <p:spPr bwMode="auto">
              <a:xfrm>
                <a:off x="5597334" y="4959366"/>
                <a:ext cx="303213" cy="139700"/>
              </a:xfrm>
              <a:custGeom>
                <a:avLst/>
                <a:gdLst>
                  <a:gd name="T0" fmla="*/ 10 w 39"/>
                  <a:gd name="T1" fmla="*/ 0 h 18"/>
                  <a:gd name="T2" fmla="*/ 0 w 39"/>
                  <a:gd name="T3" fmla="*/ 8 h 18"/>
                  <a:gd name="T4" fmla="*/ 0 w 39"/>
                  <a:gd name="T5" fmla="*/ 15 h 18"/>
                  <a:gd name="T6" fmla="*/ 3 w 39"/>
                  <a:gd name="T7" fmla="*/ 18 h 18"/>
                  <a:gd name="T8" fmla="*/ 20 w 39"/>
                  <a:gd name="T9" fmla="*/ 18 h 18"/>
                  <a:gd name="T10" fmla="*/ 36 w 39"/>
                  <a:gd name="T11" fmla="*/ 18 h 18"/>
                  <a:gd name="T12" fmla="*/ 39 w 39"/>
                  <a:gd name="T13" fmla="*/ 15 h 18"/>
                  <a:gd name="T14" fmla="*/ 39 w 39"/>
                  <a:gd name="T15" fmla="*/ 8 h 18"/>
                  <a:gd name="T16" fmla="*/ 29 w 39"/>
                  <a:gd name="T17" fmla="*/ 0 h 18"/>
                  <a:gd name="T18" fmla="*/ 20 w 39"/>
                  <a:gd name="T19" fmla="*/ 6 h 18"/>
                  <a:gd name="T20" fmla="*/ 10 w 39"/>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8">
                    <a:moveTo>
                      <a:pt x="10" y="0"/>
                    </a:moveTo>
                    <a:cubicBezTo>
                      <a:pt x="6" y="2"/>
                      <a:pt x="0" y="2"/>
                      <a:pt x="0" y="8"/>
                    </a:cubicBezTo>
                    <a:cubicBezTo>
                      <a:pt x="0" y="10"/>
                      <a:pt x="0" y="12"/>
                      <a:pt x="0" y="15"/>
                    </a:cubicBezTo>
                    <a:cubicBezTo>
                      <a:pt x="0" y="16"/>
                      <a:pt x="1" y="18"/>
                      <a:pt x="3" y="18"/>
                    </a:cubicBezTo>
                    <a:cubicBezTo>
                      <a:pt x="20" y="18"/>
                      <a:pt x="20" y="18"/>
                      <a:pt x="20" y="18"/>
                    </a:cubicBezTo>
                    <a:cubicBezTo>
                      <a:pt x="36" y="18"/>
                      <a:pt x="36" y="18"/>
                      <a:pt x="36" y="18"/>
                    </a:cubicBezTo>
                    <a:cubicBezTo>
                      <a:pt x="38" y="18"/>
                      <a:pt x="39" y="16"/>
                      <a:pt x="39" y="15"/>
                    </a:cubicBezTo>
                    <a:cubicBezTo>
                      <a:pt x="39" y="12"/>
                      <a:pt x="39" y="10"/>
                      <a:pt x="39" y="8"/>
                    </a:cubicBezTo>
                    <a:cubicBezTo>
                      <a:pt x="39" y="2"/>
                      <a:pt x="33" y="2"/>
                      <a:pt x="29" y="0"/>
                    </a:cubicBezTo>
                    <a:cubicBezTo>
                      <a:pt x="26" y="4"/>
                      <a:pt x="23" y="6"/>
                      <a:pt x="20" y="6"/>
                    </a:cubicBezTo>
                    <a:cubicBezTo>
                      <a:pt x="16" y="6"/>
                      <a:pt x="13" y="4"/>
                      <a:pt x="10" y="0"/>
                    </a:cubicBez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87" name="Freeform 1250"/>
              <p:cNvSpPr>
                <a:spLocks/>
              </p:cNvSpPr>
              <p:nvPr/>
            </p:nvSpPr>
            <p:spPr bwMode="auto">
              <a:xfrm>
                <a:off x="5659247" y="4959366"/>
                <a:ext cx="179388" cy="61913"/>
              </a:xfrm>
              <a:custGeom>
                <a:avLst/>
                <a:gdLst>
                  <a:gd name="T0" fmla="*/ 2 w 23"/>
                  <a:gd name="T1" fmla="*/ 0 h 8"/>
                  <a:gd name="T2" fmla="*/ 0 w 23"/>
                  <a:gd name="T3" fmla="*/ 0 h 8"/>
                  <a:gd name="T4" fmla="*/ 12 w 23"/>
                  <a:gd name="T5" fmla="*/ 8 h 8"/>
                  <a:gd name="T6" fmla="*/ 23 w 23"/>
                  <a:gd name="T7" fmla="*/ 0 h 8"/>
                  <a:gd name="T8" fmla="*/ 21 w 23"/>
                  <a:gd name="T9" fmla="*/ 0 h 8"/>
                  <a:gd name="T10" fmla="*/ 12 w 23"/>
                  <a:gd name="T11" fmla="*/ 6 h 8"/>
                  <a:gd name="T12" fmla="*/ 2 w 2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2" y="0"/>
                    </a:moveTo>
                    <a:cubicBezTo>
                      <a:pt x="2" y="0"/>
                      <a:pt x="1" y="0"/>
                      <a:pt x="0" y="0"/>
                    </a:cubicBezTo>
                    <a:cubicBezTo>
                      <a:pt x="4" y="6"/>
                      <a:pt x="8" y="8"/>
                      <a:pt x="12" y="8"/>
                    </a:cubicBezTo>
                    <a:cubicBezTo>
                      <a:pt x="15" y="8"/>
                      <a:pt x="19" y="6"/>
                      <a:pt x="23" y="0"/>
                    </a:cubicBezTo>
                    <a:cubicBezTo>
                      <a:pt x="22" y="0"/>
                      <a:pt x="22" y="0"/>
                      <a:pt x="21" y="0"/>
                    </a:cubicBezTo>
                    <a:cubicBezTo>
                      <a:pt x="18" y="4"/>
                      <a:pt x="15" y="6"/>
                      <a:pt x="12" y="6"/>
                    </a:cubicBezTo>
                    <a:cubicBezTo>
                      <a:pt x="8" y="6"/>
                      <a:pt x="5" y="4"/>
                      <a:pt x="2"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88" name="Freeform 1251"/>
              <p:cNvSpPr>
                <a:spLocks/>
              </p:cNvSpPr>
              <p:nvPr/>
            </p:nvSpPr>
            <p:spPr bwMode="auto">
              <a:xfrm>
                <a:off x="5659247" y="4726003"/>
                <a:ext cx="39688" cy="117475"/>
              </a:xfrm>
              <a:custGeom>
                <a:avLst/>
                <a:gdLst>
                  <a:gd name="T0" fmla="*/ 5 w 5"/>
                  <a:gd name="T1" fmla="*/ 0 h 15"/>
                  <a:gd name="T2" fmla="*/ 1 w 5"/>
                  <a:gd name="T3" fmla="*/ 13 h 15"/>
                  <a:gd name="T4" fmla="*/ 1 w 5"/>
                  <a:gd name="T5" fmla="*/ 13 h 15"/>
                  <a:gd name="T6" fmla="*/ 1 w 5"/>
                  <a:gd name="T7" fmla="*/ 13 h 15"/>
                  <a:gd name="T8" fmla="*/ 1 w 5"/>
                  <a:gd name="T9" fmla="*/ 13 h 15"/>
                  <a:gd name="T10" fmla="*/ 1 w 5"/>
                  <a:gd name="T11" fmla="*/ 15 h 15"/>
                  <a:gd name="T12" fmla="*/ 1 w 5"/>
                  <a:gd name="T13" fmla="*/ 14 h 15"/>
                  <a:gd name="T14" fmla="*/ 2 w 5"/>
                  <a:gd name="T15" fmla="*/ 12 h 15"/>
                  <a:gd name="T16" fmla="*/ 2 w 5"/>
                  <a:gd name="T17" fmla="*/ 9 h 15"/>
                  <a:gd name="T18" fmla="*/ 3 w 5"/>
                  <a:gd name="T19" fmla="*/ 6 h 15"/>
                  <a:gd name="T20" fmla="*/ 3 w 5"/>
                  <a:gd name="T21" fmla="*/ 6 h 15"/>
                  <a:gd name="T22" fmla="*/ 5 w 5"/>
                  <a:gd name="T23" fmla="*/ 1 h 15"/>
                  <a:gd name="T24" fmla="*/ 5 w 5"/>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5">
                    <a:moveTo>
                      <a:pt x="5" y="0"/>
                    </a:moveTo>
                    <a:cubicBezTo>
                      <a:pt x="0" y="2"/>
                      <a:pt x="1" y="7"/>
                      <a:pt x="1" y="13"/>
                    </a:cubicBezTo>
                    <a:cubicBezTo>
                      <a:pt x="1" y="13"/>
                      <a:pt x="1" y="13"/>
                      <a:pt x="1" y="13"/>
                    </a:cubicBezTo>
                    <a:cubicBezTo>
                      <a:pt x="1" y="13"/>
                      <a:pt x="1" y="13"/>
                      <a:pt x="1" y="13"/>
                    </a:cubicBezTo>
                    <a:cubicBezTo>
                      <a:pt x="1" y="13"/>
                      <a:pt x="1" y="13"/>
                      <a:pt x="1" y="13"/>
                    </a:cubicBezTo>
                    <a:cubicBezTo>
                      <a:pt x="1" y="14"/>
                      <a:pt x="1" y="14"/>
                      <a:pt x="1" y="15"/>
                    </a:cubicBezTo>
                    <a:cubicBezTo>
                      <a:pt x="1" y="14"/>
                      <a:pt x="1" y="14"/>
                      <a:pt x="1" y="14"/>
                    </a:cubicBezTo>
                    <a:cubicBezTo>
                      <a:pt x="2" y="12"/>
                      <a:pt x="2" y="12"/>
                      <a:pt x="2" y="12"/>
                    </a:cubicBezTo>
                    <a:cubicBezTo>
                      <a:pt x="2" y="11"/>
                      <a:pt x="2" y="10"/>
                      <a:pt x="2" y="9"/>
                    </a:cubicBezTo>
                    <a:cubicBezTo>
                      <a:pt x="2" y="8"/>
                      <a:pt x="2" y="7"/>
                      <a:pt x="3" y="6"/>
                    </a:cubicBezTo>
                    <a:cubicBezTo>
                      <a:pt x="3" y="6"/>
                      <a:pt x="3" y="6"/>
                      <a:pt x="3" y="6"/>
                    </a:cubicBezTo>
                    <a:cubicBezTo>
                      <a:pt x="4" y="5"/>
                      <a:pt x="5" y="3"/>
                      <a:pt x="5" y="1"/>
                    </a:cubicBezTo>
                    <a:lnTo>
                      <a:pt x="5" y="0"/>
                    </a:ln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89" name="Freeform 1252"/>
              <p:cNvSpPr>
                <a:spLocks/>
              </p:cNvSpPr>
              <p:nvPr/>
            </p:nvSpPr>
            <p:spPr bwMode="auto">
              <a:xfrm>
                <a:off x="5798947" y="4726003"/>
                <a:ext cx="39688" cy="117475"/>
              </a:xfrm>
              <a:custGeom>
                <a:avLst/>
                <a:gdLst>
                  <a:gd name="T0" fmla="*/ 0 w 5"/>
                  <a:gd name="T1" fmla="*/ 0 h 15"/>
                  <a:gd name="T2" fmla="*/ 4 w 5"/>
                  <a:gd name="T3" fmla="*/ 13 h 15"/>
                  <a:gd name="T4" fmla="*/ 4 w 5"/>
                  <a:gd name="T5" fmla="*/ 13 h 15"/>
                  <a:gd name="T6" fmla="*/ 4 w 5"/>
                  <a:gd name="T7" fmla="*/ 13 h 15"/>
                  <a:gd name="T8" fmla="*/ 4 w 5"/>
                  <a:gd name="T9" fmla="*/ 13 h 15"/>
                  <a:gd name="T10" fmla="*/ 4 w 5"/>
                  <a:gd name="T11" fmla="*/ 15 h 15"/>
                  <a:gd name="T12" fmla="*/ 4 w 5"/>
                  <a:gd name="T13" fmla="*/ 14 h 15"/>
                  <a:gd name="T14" fmla="*/ 3 w 5"/>
                  <a:gd name="T15" fmla="*/ 12 h 15"/>
                  <a:gd name="T16" fmla="*/ 3 w 5"/>
                  <a:gd name="T17" fmla="*/ 9 h 15"/>
                  <a:gd name="T18" fmla="*/ 2 w 5"/>
                  <a:gd name="T19" fmla="*/ 6 h 15"/>
                  <a:gd name="T20" fmla="*/ 2 w 5"/>
                  <a:gd name="T21" fmla="*/ 6 h 15"/>
                  <a:gd name="T22" fmla="*/ 0 w 5"/>
                  <a:gd name="T23" fmla="*/ 1 h 15"/>
                  <a:gd name="T24" fmla="*/ 0 w 5"/>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5">
                    <a:moveTo>
                      <a:pt x="0" y="0"/>
                    </a:moveTo>
                    <a:cubicBezTo>
                      <a:pt x="5" y="2"/>
                      <a:pt x="4" y="7"/>
                      <a:pt x="4" y="13"/>
                    </a:cubicBezTo>
                    <a:cubicBezTo>
                      <a:pt x="4" y="13"/>
                      <a:pt x="4" y="13"/>
                      <a:pt x="4" y="13"/>
                    </a:cubicBezTo>
                    <a:cubicBezTo>
                      <a:pt x="4" y="13"/>
                      <a:pt x="4" y="13"/>
                      <a:pt x="4" y="13"/>
                    </a:cubicBezTo>
                    <a:cubicBezTo>
                      <a:pt x="4" y="13"/>
                      <a:pt x="4" y="13"/>
                      <a:pt x="4" y="13"/>
                    </a:cubicBezTo>
                    <a:cubicBezTo>
                      <a:pt x="4" y="14"/>
                      <a:pt x="4" y="14"/>
                      <a:pt x="4" y="15"/>
                    </a:cubicBezTo>
                    <a:cubicBezTo>
                      <a:pt x="4" y="14"/>
                      <a:pt x="4" y="14"/>
                      <a:pt x="4" y="14"/>
                    </a:cubicBezTo>
                    <a:cubicBezTo>
                      <a:pt x="3" y="12"/>
                      <a:pt x="3" y="12"/>
                      <a:pt x="3" y="12"/>
                    </a:cubicBezTo>
                    <a:cubicBezTo>
                      <a:pt x="3" y="11"/>
                      <a:pt x="3" y="10"/>
                      <a:pt x="3" y="9"/>
                    </a:cubicBezTo>
                    <a:cubicBezTo>
                      <a:pt x="3" y="8"/>
                      <a:pt x="3" y="7"/>
                      <a:pt x="2" y="6"/>
                    </a:cubicBezTo>
                    <a:cubicBezTo>
                      <a:pt x="2" y="6"/>
                      <a:pt x="2" y="6"/>
                      <a:pt x="2" y="6"/>
                    </a:cubicBezTo>
                    <a:cubicBezTo>
                      <a:pt x="1" y="5"/>
                      <a:pt x="0" y="3"/>
                      <a:pt x="0" y="1"/>
                    </a:cubicBezTo>
                    <a:lnTo>
                      <a:pt x="0" y="0"/>
                    </a:ln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90" name="Freeform 1253"/>
              <p:cNvSpPr>
                <a:spLocks/>
              </p:cNvSpPr>
              <p:nvPr/>
            </p:nvSpPr>
            <p:spPr bwMode="auto">
              <a:xfrm>
                <a:off x="5675122" y="4811728"/>
                <a:ext cx="155575" cy="47625"/>
              </a:xfrm>
              <a:custGeom>
                <a:avLst/>
                <a:gdLst>
                  <a:gd name="T0" fmla="*/ 0 w 20"/>
                  <a:gd name="T1" fmla="*/ 1 h 6"/>
                  <a:gd name="T2" fmla="*/ 0 w 20"/>
                  <a:gd name="T3" fmla="*/ 1 h 6"/>
                  <a:gd name="T4" fmla="*/ 0 w 20"/>
                  <a:gd name="T5" fmla="*/ 1 h 6"/>
                  <a:gd name="T6" fmla="*/ 1 w 20"/>
                  <a:gd name="T7" fmla="*/ 0 h 6"/>
                  <a:gd name="T8" fmla="*/ 9 w 20"/>
                  <a:gd name="T9" fmla="*/ 0 h 6"/>
                  <a:gd name="T10" fmla="*/ 9 w 20"/>
                  <a:gd name="T11" fmla="*/ 0 h 6"/>
                  <a:gd name="T12" fmla="*/ 10 w 20"/>
                  <a:gd name="T13" fmla="*/ 0 h 6"/>
                  <a:gd name="T14" fmla="*/ 11 w 20"/>
                  <a:gd name="T15" fmla="*/ 0 h 6"/>
                  <a:gd name="T16" fmla="*/ 18 w 20"/>
                  <a:gd name="T17" fmla="*/ 0 h 6"/>
                  <a:gd name="T18" fmla="*/ 20 w 20"/>
                  <a:gd name="T19" fmla="*/ 1 h 6"/>
                  <a:gd name="T20" fmla="*/ 20 w 20"/>
                  <a:gd name="T21" fmla="*/ 1 h 6"/>
                  <a:gd name="T22" fmla="*/ 20 w 20"/>
                  <a:gd name="T23" fmla="*/ 1 h 6"/>
                  <a:gd name="T24" fmla="*/ 20 w 20"/>
                  <a:gd name="T25" fmla="*/ 4 h 6"/>
                  <a:gd name="T26" fmla="*/ 19 w 20"/>
                  <a:gd name="T27" fmla="*/ 6 h 6"/>
                  <a:gd name="T28" fmla="*/ 19 w 20"/>
                  <a:gd name="T29" fmla="*/ 6 h 6"/>
                  <a:gd name="T30" fmla="*/ 18 w 20"/>
                  <a:gd name="T31" fmla="*/ 6 h 6"/>
                  <a:gd name="T32" fmla="*/ 13 w 20"/>
                  <a:gd name="T33" fmla="*/ 6 h 6"/>
                  <a:gd name="T34" fmla="*/ 11 w 20"/>
                  <a:gd name="T35" fmla="*/ 5 h 6"/>
                  <a:gd name="T36" fmla="*/ 10 w 20"/>
                  <a:gd name="T37" fmla="*/ 4 h 6"/>
                  <a:gd name="T38" fmla="*/ 10 w 20"/>
                  <a:gd name="T39" fmla="*/ 2 h 6"/>
                  <a:gd name="T40" fmla="*/ 10 w 20"/>
                  <a:gd name="T41" fmla="*/ 1 h 6"/>
                  <a:gd name="T42" fmla="*/ 9 w 20"/>
                  <a:gd name="T43" fmla="*/ 1 h 6"/>
                  <a:gd name="T44" fmla="*/ 9 w 20"/>
                  <a:gd name="T45" fmla="*/ 2 h 6"/>
                  <a:gd name="T46" fmla="*/ 9 w 20"/>
                  <a:gd name="T47" fmla="*/ 4 h 6"/>
                  <a:gd name="T48" fmla="*/ 8 w 20"/>
                  <a:gd name="T49" fmla="*/ 5 h 6"/>
                  <a:gd name="T50" fmla="*/ 6 w 20"/>
                  <a:gd name="T51" fmla="*/ 6 h 6"/>
                  <a:gd name="T52" fmla="*/ 1 w 20"/>
                  <a:gd name="T53" fmla="*/ 6 h 6"/>
                  <a:gd name="T54" fmla="*/ 0 w 20"/>
                  <a:gd name="T55" fmla="*/ 6 h 6"/>
                  <a:gd name="T56" fmla="*/ 0 w 20"/>
                  <a:gd name="T57" fmla="*/ 6 h 6"/>
                  <a:gd name="T58" fmla="*/ 0 w 20"/>
                  <a:gd name="T59" fmla="*/ 4 h 6"/>
                  <a:gd name="T60" fmla="*/ 0 w 20"/>
                  <a:gd name="T6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6">
                    <a:moveTo>
                      <a:pt x="0" y="1"/>
                    </a:moveTo>
                    <a:cubicBezTo>
                      <a:pt x="0" y="1"/>
                      <a:pt x="0" y="1"/>
                      <a:pt x="0" y="1"/>
                    </a:cubicBezTo>
                    <a:cubicBezTo>
                      <a:pt x="0" y="1"/>
                      <a:pt x="0" y="1"/>
                      <a:pt x="0" y="1"/>
                    </a:cubicBezTo>
                    <a:cubicBezTo>
                      <a:pt x="0" y="0"/>
                      <a:pt x="0" y="0"/>
                      <a:pt x="1" y="0"/>
                    </a:cubicBezTo>
                    <a:cubicBezTo>
                      <a:pt x="9" y="0"/>
                      <a:pt x="9" y="0"/>
                      <a:pt x="9" y="0"/>
                    </a:cubicBezTo>
                    <a:cubicBezTo>
                      <a:pt x="9" y="0"/>
                      <a:pt x="9" y="0"/>
                      <a:pt x="9" y="0"/>
                    </a:cubicBezTo>
                    <a:cubicBezTo>
                      <a:pt x="10" y="0"/>
                      <a:pt x="10" y="0"/>
                      <a:pt x="10" y="0"/>
                    </a:cubicBezTo>
                    <a:cubicBezTo>
                      <a:pt x="11" y="0"/>
                      <a:pt x="11" y="0"/>
                      <a:pt x="11" y="0"/>
                    </a:cubicBezTo>
                    <a:cubicBezTo>
                      <a:pt x="18" y="0"/>
                      <a:pt x="18" y="0"/>
                      <a:pt x="18" y="0"/>
                    </a:cubicBezTo>
                    <a:cubicBezTo>
                      <a:pt x="19" y="0"/>
                      <a:pt x="20" y="0"/>
                      <a:pt x="20" y="1"/>
                    </a:cubicBezTo>
                    <a:cubicBezTo>
                      <a:pt x="20" y="1"/>
                      <a:pt x="20" y="1"/>
                      <a:pt x="20" y="1"/>
                    </a:cubicBezTo>
                    <a:cubicBezTo>
                      <a:pt x="20" y="1"/>
                      <a:pt x="20" y="1"/>
                      <a:pt x="20" y="1"/>
                    </a:cubicBezTo>
                    <a:cubicBezTo>
                      <a:pt x="20" y="4"/>
                      <a:pt x="20" y="4"/>
                      <a:pt x="20" y="4"/>
                    </a:cubicBezTo>
                    <a:cubicBezTo>
                      <a:pt x="20" y="5"/>
                      <a:pt x="19" y="5"/>
                      <a:pt x="19" y="6"/>
                    </a:cubicBezTo>
                    <a:cubicBezTo>
                      <a:pt x="19" y="6"/>
                      <a:pt x="19" y="6"/>
                      <a:pt x="19" y="6"/>
                    </a:cubicBezTo>
                    <a:cubicBezTo>
                      <a:pt x="19" y="6"/>
                      <a:pt x="18" y="6"/>
                      <a:pt x="18" y="6"/>
                    </a:cubicBezTo>
                    <a:cubicBezTo>
                      <a:pt x="13" y="6"/>
                      <a:pt x="13" y="6"/>
                      <a:pt x="13" y="6"/>
                    </a:cubicBezTo>
                    <a:cubicBezTo>
                      <a:pt x="12" y="6"/>
                      <a:pt x="11" y="6"/>
                      <a:pt x="11" y="5"/>
                    </a:cubicBezTo>
                    <a:cubicBezTo>
                      <a:pt x="11" y="5"/>
                      <a:pt x="10" y="4"/>
                      <a:pt x="10" y="4"/>
                    </a:cubicBezTo>
                    <a:cubicBezTo>
                      <a:pt x="10" y="2"/>
                      <a:pt x="10" y="2"/>
                      <a:pt x="10" y="2"/>
                    </a:cubicBezTo>
                    <a:cubicBezTo>
                      <a:pt x="10" y="2"/>
                      <a:pt x="10" y="1"/>
                      <a:pt x="10" y="1"/>
                    </a:cubicBezTo>
                    <a:cubicBezTo>
                      <a:pt x="9" y="1"/>
                      <a:pt x="9" y="1"/>
                      <a:pt x="9" y="1"/>
                    </a:cubicBezTo>
                    <a:cubicBezTo>
                      <a:pt x="9" y="1"/>
                      <a:pt x="9" y="2"/>
                      <a:pt x="9" y="2"/>
                    </a:cubicBezTo>
                    <a:cubicBezTo>
                      <a:pt x="9" y="4"/>
                      <a:pt x="9" y="4"/>
                      <a:pt x="9" y="4"/>
                    </a:cubicBezTo>
                    <a:cubicBezTo>
                      <a:pt x="9" y="4"/>
                      <a:pt x="9" y="5"/>
                      <a:pt x="8" y="5"/>
                    </a:cubicBezTo>
                    <a:cubicBezTo>
                      <a:pt x="8" y="6"/>
                      <a:pt x="7" y="6"/>
                      <a:pt x="6" y="6"/>
                    </a:cubicBezTo>
                    <a:cubicBezTo>
                      <a:pt x="1" y="6"/>
                      <a:pt x="1" y="6"/>
                      <a:pt x="1" y="6"/>
                    </a:cubicBezTo>
                    <a:cubicBezTo>
                      <a:pt x="1" y="6"/>
                      <a:pt x="0" y="6"/>
                      <a:pt x="0" y="6"/>
                    </a:cubicBezTo>
                    <a:cubicBezTo>
                      <a:pt x="0" y="6"/>
                      <a:pt x="0" y="6"/>
                      <a:pt x="0" y="6"/>
                    </a:cubicBezTo>
                    <a:cubicBezTo>
                      <a:pt x="0" y="5"/>
                      <a:pt x="0" y="5"/>
                      <a:pt x="0" y="4"/>
                    </a:cubicBezTo>
                    <a:lnTo>
                      <a:pt x="0" y="1"/>
                    </a:ln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91" name="Freeform 1254"/>
              <p:cNvSpPr>
                <a:spLocks/>
              </p:cNvSpPr>
              <p:nvPr/>
            </p:nvSpPr>
            <p:spPr bwMode="auto">
              <a:xfrm>
                <a:off x="5760847" y="4819666"/>
                <a:ext cx="53975" cy="31750"/>
              </a:xfrm>
              <a:custGeom>
                <a:avLst/>
                <a:gdLst>
                  <a:gd name="T0" fmla="*/ 7 w 7"/>
                  <a:gd name="T1" fmla="*/ 0 h 4"/>
                  <a:gd name="T2" fmla="*/ 1 w 7"/>
                  <a:gd name="T3" fmla="*/ 0 h 4"/>
                  <a:gd name="T4" fmla="*/ 0 w 7"/>
                  <a:gd name="T5" fmla="*/ 0 h 4"/>
                  <a:gd name="T6" fmla="*/ 0 w 7"/>
                  <a:gd name="T7" fmla="*/ 3 h 4"/>
                  <a:gd name="T8" fmla="*/ 1 w 7"/>
                  <a:gd name="T9" fmla="*/ 3 h 4"/>
                  <a:gd name="T10" fmla="*/ 2 w 7"/>
                  <a:gd name="T11" fmla="*/ 4 h 4"/>
                  <a:gd name="T12" fmla="*/ 7 w 7"/>
                  <a:gd name="T13" fmla="*/ 4 h 4"/>
                  <a:gd name="T14" fmla="*/ 7 w 7"/>
                  <a:gd name="T15" fmla="*/ 4 h 4"/>
                  <a:gd name="T16" fmla="*/ 7 w 7"/>
                  <a:gd name="T17" fmla="*/ 4 h 4"/>
                  <a:gd name="T18" fmla="*/ 7 w 7"/>
                  <a:gd name="T19" fmla="*/ 3 h 4"/>
                  <a:gd name="T20" fmla="*/ 7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7" y="0"/>
                    </a:moveTo>
                    <a:cubicBezTo>
                      <a:pt x="1" y="0"/>
                      <a:pt x="1" y="0"/>
                      <a:pt x="1" y="0"/>
                    </a:cubicBezTo>
                    <a:cubicBezTo>
                      <a:pt x="0" y="0"/>
                      <a:pt x="0" y="0"/>
                      <a:pt x="0" y="0"/>
                    </a:cubicBezTo>
                    <a:cubicBezTo>
                      <a:pt x="0" y="3"/>
                      <a:pt x="0" y="3"/>
                      <a:pt x="0" y="3"/>
                    </a:cubicBezTo>
                    <a:cubicBezTo>
                      <a:pt x="0" y="3"/>
                      <a:pt x="1" y="3"/>
                      <a:pt x="1" y="3"/>
                    </a:cubicBezTo>
                    <a:cubicBezTo>
                      <a:pt x="1" y="4"/>
                      <a:pt x="1" y="4"/>
                      <a:pt x="2" y="4"/>
                    </a:cubicBezTo>
                    <a:cubicBezTo>
                      <a:pt x="7" y="4"/>
                      <a:pt x="7" y="4"/>
                      <a:pt x="7" y="4"/>
                    </a:cubicBezTo>
                    <a:cubicBezTo>
                      <a:pt x="7" y="4"/>
                      <a:pt x="7" y="4"/>
                      <a:pt x="7" y="4"/>
                    </a:cubicBezTo>
                    <a:cubicBezTo>
                      <a:pt x="7" y="4"/>
                      <a:pt x="7" y="4"/>
                      <a:pt x="7" y="4"/>
                    </a:cubicBezTo>
                    <a:cubicBezTo>
                      <a:pt x="7" y="4"/>
                      <a:pt x="7" y="4"/>
                      <a:pt x="7" y="3"/>
                    </a:cubicBezTo>
                    <a:lnTo>
                      <a:pt x="7" y="0"/>
                    </a:lnTo>
                    <a:close/>
                  </a:path>
                </a:pathLst>
              </a:custGeom>
              <a:solidFill>
                <a:srgbClr val="CCBC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92" name="Freeform 1255"/>
              <p:cNvSpPr>
                <a:spLocks/>
              </p:cNvSpPr>
              <p:nvPr/>
            </p:nvSpPr>
            <p:spPr bwMode="auto">
              <a:xfrm>
                <a:off x="5768784" y="4827603"/>
                <a:ext cx="38100" cy="15875"/>
              </a:xfrm>
              <a:custGeom>
                <a:avLst/>
                <a:gdLst>
                  <a:gd name="T0" fmla="*/ 1 w 5"/>
                  <a:gd name="T1" fmla="*/ 0 h 2"/>
                  <a:gd name="T2" fmla="*/ 0 w 5"/>
                  <a:gd name="T3" fmla="*/ 2 h 2"/>
                  <a:gd name="T4" fmla="*/ 0 w 5"/>
                  <a:gd name="T5" fmla="*/ 0 h 2"/>
                  <a:gd name="T6" fmla="*/ 0 w 5"/>
                  <a:gd name="T7" fmla="*/ 0 h 2"/>
                  <a:gd name="T8" fmla="*/ 5 w 5"/>
                  <a:gd name="T9" fmla="*/ 0 h 2"/>
                  <a:gd name="T10" fmla="*/ 5 w 5"/>
                  <a:gd name="T11" fmla="*/ 0 h 2"/>
                  <a:gd name="T12" fmla="*/ 5 w 5"/>
                  <a:gd name="T13" fmla="*/ 0 h 2"/>
                  <a:gd name="T14" fmla="*/ 1 w 5"/>
                  <a:gd name="T15" fmla="*/ 0 h 2"/>
                  <a:gd name="T16" fmla="*/ 1 w 5"/>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1" y="0"/>
                    </a:moveTo>
                    <a:cubicBezTo>
                      <a:pt x="0" y="2"/>
                      <a:pt x="0" y="2"/>
                      <a:pt x="0" y="2"/>
                    </a:cubicBezTo>
                    <a:cubicBezTo>
                      <a:pt x="0" y="0"/>
                      <a:pt x="0" y="0"/>
                      <a:pt x="0" y="0"/>
                    </a:cubicBezTo>
                    <a:cubicBezTo>
                      <a:pt x="0" y="0"/>
                      <a:pt x="0" y="0"/>
                      <a:pt x="0" y="0"/>
                    </a:cubicBezTo>
                    <a:cubicBezTo>
                      <a:pt x="5" y="0"/>
                      <a:pt x="5" y="0"/>
                      <a:pt x="5" y="0"/>
                    </a:cubicBezTo>
                    <a:cubicBezTo>
                      <a:pt x="5" y="0"/>
                      <a:pt x="5" y="0"/>
                      <a:pt x="5" y="0"/>
                    </a:cubicBezTo>
                    <a:cubicBezTo>
                      <a:pt x="5" y="0"/>
                      <a:pt x="5" y="0"/>
                      <a:pt x="5" y="0"/>
                    </a:cubicBezTo>
                    <a:cubicBezTo>
                      <a:pt x="1" y="0"/>
                      <a:pt x="1" y="0"/>
                      <a:pt x="1" y="0"/>
                    </a:cubicBezTo>
                    <a:cubicBezTo>
                      <a:pt x="1" y="0"/>
                      <a:pt x="1" y="0"/>
                      <a:pt x="1" y="0"/>
                    </a:cubicBezTo>
                    <a:close/>
                  </a:path>
                </a:pathLst>
              </a:custGeom>
              <a:solidFill>
                <a:srgbClr val="FFE7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93" name="Freeform 1256"/>
              <p:cNvSpPr>
                <a:spLocks/>
              </p:cNvSpPr>
              <p:nvPr/>
            </p:nvSpPr>
            <p:spPr bwMode="auto">
              <a:xfrm>
                <a:off x="5683059" y="4819666"/>
                <a:ext cx="53975" cy="31750"/>
              </a:xfrm>
              <a:custGeom>
                <a:avLst/>
                <a:gdLst>
                  <a:gd name="T0" fmla="*/ 7 w 7"/>
                  <a:gd name="T1" fmla="*/ 0 h 4"/>
                  <a:gd name="T2" fmla="*/ 0 w 7"/>
                  <a:gd name="T3" fmla="*/ 0 h 4"/>
                  <a:gd name="T4" fmla="*/ 0 w 7"/>
                  <a:gd name="T5" fmla="*/ 3 h 4"/>
                  <a:gd name="T6" fmla="*/ 0 w 7"/>
                  <a:gd name="T7" fmla="*/ 4 h 4"/>
                  <a:gd name="T8" fmla="*/ 0 w 7"/>
                  <a:gd name="T9" fmla="*/ 4 h 4"/>
                  <a:gd name="T10" fmla="*/ 0 w 7"/>
                  <a:gd name="T11" fmla="*/ 4 h 4"/>
                  <a:gd name="T12" fmla="*/ 5 w 7"/>
                  <a:gd name="T13" fmla="*/ 4 h 4"/>
                  <a:gd name="T14" fmla="*/ 6 w 7"/>
                  <a:gd name="T15" fmla="*/ 3 h 4"/>
                  <a:gd name="T16" fmla="*/ 7 w 7"/>
                  <a:gd name="T17" fmla="*/ 3 h 4"/>
                  <a:gd name="T18" fmla="*/ 7 w 7"/>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
                    <a:moveTo>
                      <a:pt x="7" y="0"/>
                    </a:moveTo>
                    <a:cubicBezTo>
                      <a:pt x="0" y="0"/>
                      <a:pt x="0" y="0"/>
                      <a:pt x="0" y="0"/>
                    </a:cubicBezTo>
                    <a:cubicBezTo>
                      <a:pt x="0" y="3"/>
                      <a:pt x="0" y="3"/>
                      <a:pt x="0" y="3"/>
                    </a:cubicBezTo>
                    <a:cubicBezTo>
                      <a:pt x="0" y="4"/>
                      <a:pt x="0" y="4"/>
                      <a:pt x="0" y="4"/>
                    </a:cubicBezTo>
                    <a:cubicBezTo>
                      <a:pt x="0" y="4"/>
                      <a:pt x="0" y="4"/>
                      <a:pt x="0" y="4"/>
                    </a:cubicBezTo>
                    <a:cubicBezTo>
                      <a:pt x="0" y="4"/>
                      <a:pt x="0" y="4"/>
                      <a:pt x="0" y="4"/>
                    </a:cubicBezTo>
                    <a:cubicBezTo>
                      <a:pt x="5" y="4"/>
                      <a:pt x="5" y="4"/>
                      <a:pt x="5" y="4"/>
                    </a:cubicBezTo>
                    <a:cubicBezTo>
                      <a:pt x="6" y="4"/>
                      <a:pt x="6" y="4"/>
                      <a:pt x="6" y="3"/>
                    </a:cubicBezTo>
                    <a:cubicBezTo>
                      <a:pt x="7" y="3"/>
                      <a:pt x="7" y="3"/>
                      <a:pt x="7" y="3"/>
                    </a:cubicBezTo>
                    <a:lnTo>
                      <a:pt x="7" y="0"/>
                    </a:lnTo>
                    <a:close/>
                  </a:path>
                </a:pathLst>
              </a:custGeom>
              <a:solidFill>
                <a:srgbClr val="CCBC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94" name="Freeform 1257"/>
              <p:cNvSpPr>
                <a:spLocks/>
              </p:cNvSpPr>
              <p:nvPr/>
            </p:nvSpPr>
            <p:spPr bwMode="auto">
              <a:xfrm>
                <a:off x="5683059" y="4827603"/>
                <a:ext cx="46038" cy="15875"/>
              </a:xfrm>
              <a:custGeom>
                <a:avLst/>
                <a:gdLst>
                  <a:gd name="T0" fmla="*/ 1 w 6"/>
                  <a:gd name="T1" fmla="*/ 0 h 2"/>
                  <a:gd name="T2" fmla="*/ 0 w 6"/>
                  <a:gd name="T3" fmla="*/ 2 h 2"/>
                  <a:gd name="T4" fmla="*/ 0 w 6"/>
                  <a:gd name="T5" fmla="*/ 0 h 2"/>
                  <a:gd name="T6" fmla="*/ 0 w 6"/>
                  <a:gd name="T7" fmla="*/ 0 h 2"/>
                  <a:gd name="T8" fmla="*/ 0 w 6"/>
                  <a:gd name="T9" fmla="*/ 0 h 2"/>
                  <a:gd name="T10" fmla="*/ 0 w 6"/>
                  <a:gd name="T11" fmla="*/ 0 h 2"/>
                  <a:gd name="T12" fmla="*/ 6 w 6"/>
                  <a:gd name="T13" fmla="*/ 0 h 2"/>
                  <a:gd name="T14" fmla="*/ 6 w 6"/>
                  <a:gd name="T15" fmla="*/ 0 h 2"/>
                  <a:gd name="T16" fmla="*/ 6 w 6"/>
                  <a:gd name="T17" fmla="*/ 0 h 2"/>
                  <a:gd name="T18" fmla="*/ 5 w 6"/>
                  <a:gd name="T19" fmla="*/ 0 h 2"/>
                  <a:gd name="T20" fmla="*/ 1 w 6"/>
                  <a:gd name="T21" fmla="*/ 0 h 2"/>
                  <a:gd name="T22" fmla="*/ 1 w 6"/>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1" y="0"/>
                    </a:moveTo>
                    <a:cubicBezTo>
                      <a:pt x="0" y="2"/>
                      <a:pt x="0" y="2"/>
                      <a:pt x="0" y="2"/>
                    </a:cubicBezTo>
                    <a:cubicBezTo>
                      <a:pt x="0" y="0"/>
                      <a:pt x="0" y="0"/>
                      <a:pt x="0" y="0"/>
                    </a:cubicBezTo>
                    <a:cubicBezTo>
                      <a:pt x="0" y="0"/>
                      <a:pt x="0" y="0"/>
                      <a:pt x="0" y="0"/>
                    </a:cubicBezTo>
                    <a:cubicBezTo>
                      <a:pt x="0" y="0"/>
                      <a:pt x="0" y="0"/>
                      <a:pt x="0" y="0"/>
                    </a:cubicBezTo>
                    <a:cubicBezTo>
                      <a:pt x="0" y="0"/>
                      <a:pt x="0" y="0"/>
                      <a:pt x="0" y="0"/>
                    </a:cubicBezTo>
                    <a:cubicBezTo>
                      <a:pt x="6" y="0"/>
                      <a:pt x="6" y="0"/>
                      <a:pt x="6" y="0"/>
                    </a:cubicBezTo>
                    <a:cubicBezTo>
                      <a:pt x="6" y="0"/>
                      <a:pt x="6" y="0"/>
                      <a:pt x="6" y="0"/>
                    </a:cubicBezTo>
                    <a:cubicBezTo>
                      <a:pt x="6" y="0"/>
                      <a:pt x="6" y="0"/>
                      <a:pt x="6" y="0"/>
                    </a:cubicBezTo>
                    <a:cubicBezTo>
                      <a:pt x="6" y="0"/>
                      <a:pt x="6" y="0"/>
                      <a:pt x="5" y="0"/>
                    </a:cubicBezTo>
                    <a:cubicBezTo>
                      <a:pt x="1" y="0"/>
                      <a:pt x="1" y="0"/>
                      <a:pt x="1" y="0"/>
                    </a:cubicBezTo>
                    <a:cubicBezTo>
                      <a:pt x="1" y="0"/>
                      <a:pt x="1" y="0"/>
                      <a:pt x="1" y="0"/>
                    </a:cubicBezTo>
                    <a:close/>
                  </a:path>
                </a:pathLst>
              </a:custGeom>
              <a:solidFill>
                <a:srgbClr val="FFE7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95" name="Freeform 1258"/>
              <p:cNvSpPr>
                <a:spLocks/>
              </p:cNvSpPr>
              <p:nvPr/>
            </p:nvSpPr>
            <p:spPr bwMode="auto">
              <a:xfrm>
                <a:off x="5713222" y="4881578"/>
                <a:ext cx="77788" cy="23813"/>
              </a:xfrm>
              <a:custGeom>
                <a:avLst/>
                <a:gdLst>
                  <a:gd name="T0" fmla="*/ 0 w 10"/>
                  <a:gd name="T1" fmla="*/ 3 h 3"/>
                  <a:gd name="T2" fmla="*/ 5 w 10"/>
                  <a:gd name="T3" fmla="*/ 2 h 3"/>
                  <a:gd name="T4" fmla="*/ 10 w 10"/>
                  <a:gd name="T5" fmla="*/ 3 h 3"/>
                  <a:gd name="T6" fmla="*/ 5 w 10"/>
                  <a:gd name="T7" fmla="*/ 1 h 3"/>
                  <a:gd name="T8" fmla="*/ 0 w 10"/>
                  <a:gd name="T9" fmla="*/ 3 h 3"/>
                </a:gdLst>
                <a:ahLst/>
                <a:cxnLst>
                  <a:cxn ang="0">
                    <a:pos x="T0" y="T1"/>
                  </a:cxn>
                  <a:cxn ang="0">
                    <a:pos x="T2" y="T3"/>
                  </a:cxn>
                  <a:cxn ang="0">
                    <a:pos x="T4" y="T5"/>
                  </a:cxn>
                  <a:cxn ang="0">
                    <a:pos x="T6" y="T7"/>
                  </a:cxn>
                  <a:cxn ang="0">
                    <a:pos x="T8" y="T9"/>
                  </a:cxn>
                </a:cxnLst>
                <a:rect l="0" t="0" r="r" b="b"/>
                <a:pathLst>
                  <a:path w="10" h="3">
                    <a:moveTo>
                      <a:pt x="0" y="3"/>
                    </a:moveTo>
                    <a:cubicBezTo>
                      <a:pt x="1" y="3"/>
                      <a:pt x="4" y="3"/>
                      <a:pt x="5" y="2"/>
                    </a:cubicBezTo>
                    <a:cubicBezTo>
                      <a:pt x="5" y="3"/>
                      <a:pt x="8" y="3"/>
                      <a:pt x="10" y="3"/>
                    </a:cubicBezTo>
                    <a:cubicBezTo>
                      <a:pt x="9" y="1"/>
                      <a:pt x="5" y="0"/>
                      <a:pt x="5" y="1"/>
                    </a:cubicBezTo>
                    <a:cubicBezTo>
                      <a:pt x="4" y="0"/>
                      <a:pt x="0" y="1"/>
                      <a:pt x="0" y="3"/>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nvGrpSpPr>
            <p:cNvPr id="452" name="组合 451"/>
            <p:cNvGrpSpPr/>
            <p:nvPr/>
          </p:nvGrpSpPr>
          <p:grpSpPr>
            <a:xfrm>
              <a:off x="1752314" y="2258444"/>
              <a:ext cx="295275" cy="520700"/>
              <a:chOff x="4781359" y="4578366"/>
              <a:chExt cx="295275" cy="520700"/>
            </a:xfrm>
          </p:grpSpPr>
          <p:sp>
            <p:nvSpPr>
              <p:cNvPr id="467" name="Freeform 294"/>
              <p:cNvSpPr>
                <a:spLocks/>
              </p:cNvSpPr>
              <p:nvPr/>
            </p:nvSpPr>
            <p:spPr bwMode="auto">
              <a:xfrm>
                <a:off x="4913122" y="4578366"/>
                <a:ext cx="46037" cy="0"/>
              </a:xfrm>
              <a:custGeom>
                <a:avLst/>
                <a:gdLst>
                  <a:gd name="T0" fmla="*/ 6 w 6"/>
                  <a:gd name="T1" fmla="*/ 0 w 6"/>
                  <a:gd name="T2" fmla="*/ 3 w 6"/>
                  <a:gd name="T3" fmla="*/ 6 w 6"/>
                </a:gdLst>
                <a:ahLst/>
                <a:cxnLst>
                  <a:cxn ang="0">
                    <a:pos x="T0" y="0"/>
                  </a:cxn>
                  <a:cxn ang="0">
                    <a:pos x="T1" y="0"/>
                  </a:cxn>
                  <a:cxn ang="0">
                    <a:pos x="T2" y="0"/>
                  </a:cxn>
                  <a:cxn ang="0">
                    <a:pos x="T3" y="0"/>
                  </a:cxn>
                </a:cxnLst>
                <a:rect l="0" t="0" r="r" b="b"/>
                <a:pathLst>
                  <a:path w="6">
                    <a:moveTo>
                      <a:pt x="6" y="0"/>
                    </a:moveTo>
                    <a:cubicBezTo>
                      <a:pt x="0" y="0"/>
                      <a:pt x="0" y="0"/>
                      <a:pt x="0" y="0"/>
                    </a:cubicBezTo>
                    <a:cubicBezTo>
                      <a:pt x="1" y="0"/>
                      <a:pt x="2" y="0"/>
                      <a:pt x="3" y="0"/>
                    </a:cubicBezTo>
                    <a:cubicBezTo>
                      <a:pt x="4" y="0"/>
                      <a:pt x="5" y="0"/>
                      <a:pt x="6" y="0"/>
                    </a:cubicBezTo>
                    <a:close/>
                  </a:path>
                </a:pathLst>
              </a:custGeom>
              <a:solidFill>
                <a:srgbClr val="40A5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68" name="Rectangle 992"/>
              <p:cNvSpPr>
                <a:spLocks noChangeArrowheads="1"/>
              </p:cNvSpPr>
              <p:nvPr/>
            </p:nvSpPr>
            <p:spPr bwMode="auto">
              <a:xfrm>
                <a:off x="5006784" y="4851415"/>
                <a:ext cx="1588"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69" name="Rectangle 1206"/>
              <p:cNvSpPr>
                <a:spLocks noChangeArrowheads="1"/>
              </p:cNvSpPr>
              <p:nvPr/>
            </p:nvSpPr>
            <p:spPr bwMode="auto">
              <a:xfrm>
                <a:off x="4889309" y="4951428"/>
                <a:ext cx="1587" cy="1588"/>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70" name="Freeform 1207"/>
              <p:cNvSpPr>
                <a:spLocks/>
              </p:cNvSpPr>
              <p:nvPr/>
            </p:nvSpPr>
            <p:spPr bwMode="auto">
              <a:xfrm>
                <a:off x="4875021" y="4843478"/>
                <a:ext cx="123825" cy="193675"/>
              </a:xfrm>
              <a:custGeom>
                <a:avLst/>
                <a:gdLst>
                  <a:gd name="T0" fmla="*/ 3 w 16"/>
                  <a:gd name="T1" fmla="*/ 0 h 25"/>
                  <a:gd name="T2" fmla="*/ 13 w 16"/>
                  <a:gd name="T3" fmla="*/ 0 h 25"/>
                  <a:gd name="T4" fmla="*/ 14 w 16"/>
                  <a:gd name="T5" fmla="*/ 13 h 25"/>
                  <a:gd name="T6" fmla="*/ 16 w 16"/>
                  <a:gd name="T7" fmla="*/ 15 h 25"/>
                  <a:gd name="T8" fmla="*/ 16 w 16"/>
                  <a:gd name="T9" fmla="*/ 15 h 25"/>
                  <a:gd name="T10" fmla="*/ 14 w 16"/>
                  <a:gd name="T11" fmla="*/ 17 h 25"/>
                  <a:gd name="T12" fmla="*/ 8 w 16"/>
                  <a:gd name="T13" fmla="*/ 25 h 25"/>
                  <a:gd name="T14" fmla="*/ 3 w 16"/>
                  <a:gd name="T15" fmla="*/ 17 h 25"/>
                  <a:gd name="T16" fmla="*/ 0 w 16"/>
                  <a:gd name="T17" fmla="*/ 15 h 25"/>
                  <a:gd name="T18" fmla="*/ 0 w 16"/>
                  <a:gd name="T19" fmla="*/ 15 h 25"/>
                  <a:gd name="T20" fmla="*/ 2 w 16"/>
                  <a:gd name="T21" fmla="*/ 13 h 25"/>
                  <a:gd name="T22" fmla="*/ 3 w 1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5">
                    <a:moveTo>
                      <a:pt x="3" y="0"/>
                    </a:moveTo>
                    <a:cubicBezTo>
                      <a:pt x="13" y="0"/>
                      <a:pt x="13" y="0"/>
                      <a:pt x="13" y="0"/>
                    </a:cubicBezTo>
                    <a:cubicBezTo>
                      <a:pt x="14" y="13"/>
                      <a:pt x="14" y="13"/>
                      <a:pt x="14" y="13"/>
                    </a:cubicBezTo>
                    <a:cubicBezTo>
                      <a:pt x="15" y="14"/>
                      <a:pt x="15" y="15"/>
                      <a:pt x="16" y="15"/>
                    </a:cubicBezTo>
                    <a:cubicBezTo>
                      <a:pt x="16" y="15"/>
                      <a:pt x="16" y="15"/>
                      <a:pt x="16" y="15"/>
                    </a:cubicBezTo>
                    <a:cubicBezTo>
                      <a:pt x="14" y="17"/>
                      <a:pt x="14" y="17"/>
                      <a:pt x="14" y="17"/>
                    </a:cubicBezTo>
                    <a:cubicBezTo>
                      <a:pt x="8" y="25"/>
                      <a:pt x="8" y="25"/>
                      <a:pt x="8" y="25"/>
                    </a:cubicBezTo>
                    <a:cubicBezTo>
                      <a:pt x="3" y="17"/>
                      <a:pt x="3" y="17"/>
                      <a:pt x="3" y="17"/>
                    </a:cubicBezTo>
                    <a:cubicBezTo>
                      <a:pt x="0" y="15"/>
                      <a:pt x="0" y="15"/>
                      <a:pt x="0" y="15"/>
                    </a:cubicBezTo>
                    <a:cubicBezTo>
                      <a:pt x="0" y="15"/>
                      <a:pt x="0" y="15"/>
                      <a:pt x="0" y="15"/>
                    </a:cubicBezTo>
                    <a:cubicBezTo>
                      <a:pt x="1" y="15"/>
                      <a:pt x="2" y="14"/>
                      <a:pt x="2" y="13"/>
                    </a:cubicBezTo>
                    <a:lnTo>
                      <a:pt x="3" y="0"/>
                    </a:lnTo>
                    <a:close/>
                  </a:path>
                </a:pathLst>
              </a:custGeom>
              <a:solidFill>
                <a:srgbClr val="916F4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71" name="Freeform 1208"/>
              <p:cNvSpPr>
                <a:spLocks/>
              </p:cNvSpPr>
              <p:nvPr/>
            </p:nvSpPr>
            <p:spPr bwMode="auto">
              <a:xfrm>
                <a:off x="4875021" y="4859353"/>
                <a:ext cx="61912" cy="177800"/>
              </a:xfrm>
              <a:custGeom>
                <a:avLst/>
                <a:gdLst>
                  <a:gd name="T0" fmla="*/ 8 w 8"/>
                  <a:gd name="T1" fmla="*/ 23 h 23"/>
                  <a:gd name="T2" fmla="*/ 8 w 8"/>
                  <a:gd name="T3" fmla="*/ 23 h 23"/>
                  <a:gd name="T4" fmla="*/ 3 w 8"/>
                  <a:gd name="T5" fmla="*/ 15 h 23"/>
                  <a:gd name="T6" fmla="*/ 0 w 8"/>
                  <a:gd name="T7" fmla="*/ 13 h 23"/>
                  <a:gd name="T8" fmla="*/ 0 w 8"/>
                  <a:gd name="T9" fmla="*/ 13 h 23"/>
                  <a:gd name="T10" fmla="*/ 2 w 8"/>
                  <a:gd name="T11" fmla="*/ 11 h 23"/>
                  <a:gd name="T12" fmla="*/ 3 w 8"/>
                  <a:gd name="T13" fmla="*/ 0 h 23"/>
                  <a:gd name="T14" fmla="*/ 8 w 8"/>
                  <a:gd name="T15" fmla="*/ 0 h 23"/>
                  <a:gd name="T16" fmla="*/ 8 w 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23"/>
                    </a:moveTo>
                    <a:cubicBezTo>
                      <a:pt x="8" y="23"/>
                      <a:pt x="8" y="23"/>
                      <a:pt x="8" y="23"/>
                    </a:cubicBezTo>
                    <a:cubicBezTo>
                      <a:pt x="3" y="15"/>
                      <a:pt x="3" y="15"/>
                      <a:pt x="3" y="15"/>
                    </a:cubicBezTo>
                    <a:cubicBezTo>
                      <a:pt x="0" y="13"/>
                      <a:pt x="0" y="13"/>
                      <a:pt x="0" y="13"/>
                    </a:cubicBezTo>
                    <a:cubicBezTo>
                      <a:pt x="0" y="13"/>
                      <a:pt x="0" y="13"/>
                      <a:pt x="0" y="13"/>
                    </a:cubicBezTo>
                    <a:cubicBezTo>
                      <a:pt x="1" y="13"/>
                      <a:pt x="2" y="12"/>
                      <a:pt x="2" y="11"/>
                    </a:cubicBezTo>
                    <a:cubicBezTo>
                      <a:pt x="3" y="0"/>
                      <a:pt x="3" y="0"/>
                      <a:pt x="3" y="0"/>
                    </a:cubicBezTo>
                    <a:cubicBezTo>
                      <a:pt x="8" y="0"/>
                      <a:pt x="8" y="0"/>
                      <a:pt x="8" y="0"/>
                    </a:cubicBezTo>
                    <a:lnTo>
                      <a:pt x="8" y="23"/>
                    </a:lnTo>
                    <a:close/>
                  </a:path>
                </a:pathLst>
              </a:custGeom>
              <a:solidFill>
                <a:srgbClr val="8563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72" name="Freeform 1209"/>
              <p:cNvSpPr>
                <a:spLocks/>
              </p:cNvSpPr>
              <p:nvPr/>
            </p:nvSpPr>
            <p:spPr bwMode="auto">
              <a:xfrm>
                <a:off x="4889309" y="4913328"/>
                <a:ext cx="93662" cy="38100"/>
              </a:xfrm>
              <a:custGeom>
                <a:avLst/>
                <a:gdLst>
                  <a:gd name="T0" fmla="*/ 0 w 12"/>
                  <a:gd name="T1" fmla="*/ 0 h 5"/>
                  <a:gd name="T2" fmla="*/ 12 w 12"/>
                  <a:gd name="T3" fmla="*/ 0 h 5"/>
                  <a:gd name="T4" fmla="*/ 12 w 12"/>
                  <a:gd name="T5" fmla="*/ 1 h 5"/>
                  <a:gd name="T6" fmla="*/ 12 w 12"/>
                  <a:gd name="T7" fmla="*/ 2 h 5"/>
                  <a:gd name="T8" fmla="*/ 6 w 12"/>
                  <a:gd name="T9" fmla="*/ 5 h 5"/>
                  <a:gd name="T10" fmla="*/ 1 w 12"/>
                  <a:gd name="T11" fmla="*/ 2 h 5"/>
                  <a:gd name="T12" fmla="*/ 0 w 12"/>
                  <a:gd name="T13" fmla="*/ 1 h 5"/>
                  <a:gd name="T14" fmla="*/ 0 w 1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
                    <a:moveTo>
                      <a:pt x="0" y="0"/>
                    </a:moveTo>
                    <a:cubicBezTo>
                      <a:pt x="12" y="0"/>
                      <a:pt x="12" y="0"/>
                      <a:pt x="12" y="0"/>
                    </a:cubicBezTo>
                    <a:cubicBezTo>
                      <a:pt x="12" y="1"/>
                      <a:pt x="12" y="1"/>
                      <a:pt x="12" y="1"/>
                    </a:cubicBezTo>
                    <a:cubicBezTo>
                      <a:pt x="12" y="1"/>
                      <a:pt x="12" y="1"/>
                      <a:pt x="12" y="2"/>
                    </a:cubicBezTo>
                    <a:cubicBezTo>
                      <a:pt x="10" y="4"/>
                      <a:pt x="8" y="5"/>
                      <a:pt x="6" y="5"/>
                    </a:cubicBezTo>
                    <a:cubicBezTo>
                      <a:pt x="4" y="5"/>
                      <a:pt x="2" y="4"/>
                      <a:pt x="1" y="2"/>
                    </a:cubicBezTo>
                    <a:cubicBezTo>
                      <a:pt x="0" y="1"/>
                      <a:pt x="0" y="1"/>
                      <a:pt x="0" y="1"/>
                    </a:cubicBezTo>
                    <a:lnTo>
                      <a:pt x="0" y="0"/>
                    </a:lnTo>
                    <a:close/>
                  </a:path>
                </a:pathLst>
              </a:custGeom>
              <a:solidFill>
                <a:srgbClr val="7357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73" name="Freeform 1211"/>
              <p:cNvSpPr>
                <a:spLocks/>
              </p:cNvSpPr>
              <p:nvPr/>
            </p:nvSpPr>
            <p:spPr bwMode="auto">
              <a:xfrm>
                <a:off x="4827397" y="4951428"/>
                <a:ext cx="217488" cy="147638"/>
              </a:xfrm>
              <a:custGeom>
                <a:avLst/>
                <a:gdLst>
                  <a:gd name="T0" fmla="*/ 4 w 28"/>
                  <a:gd name="T1" fmla="*/ 1 h 19"/>
                  <a:gd name="T2" fmla="*/ 7 w 28"/>
                  <a:gd name="T3" fmla="*/ 0 h 19"/>
                  <a:gd name="T4" fmla="*/ 10 w 28"/>
                  <a:gd name="T5" fmla="*/ 1 h 19"/>
                  <a:gd name="T6" fmla="*/ 11 w 28"/>
                  <a:gd name="T7" fmla="*/ 2 h 19"/>
                  <a:gd name="T8" fmla="*/ 14 w 28"/>
                  <a:gd name="T9" fmla="*/ 9 h 19"/>
                  <a:gd name="T10" fmla="*/ 17 w 28"/>
                  <a:gd name="T11" fmla="*/ 2 h 19"/>
                  <a:gd name="T12" fmla="*/ 18 w 28"/>
                  <a:gd name="T13" fmla="*/ 1 h 19"/>
                  <a:gd name="T14" fmla="*/ 21 w 28"/>
                  <a:gd name="T15" fmla="*/ 0 h 19"/>
                  <a:gd name="T16" fmla="*/ 23 w 28"/>
                  <a:gd name="T17" fmla="*/ 1 h 19"/>
                  <a:gd name="T18" fmla="*/ 25 w 28"/>
                  <a:gd name="T19" fmla="*/ 1 h 19"/>
                  <a:gd name="T20" fmla="*/ 28 w 28"/>
                  <a:gd name="T21" fmla="*/ 19 h 19"/>
                  <a:gd name="T22" fmla="*/ 0 w 28"/>
                  <a:gd name="T23" fmla="*/ 19 h 19"/>
                  <a:gd name="T24" fmla="*/ 3 w 28"/>
                  <a:gd name="T25" fmla="*/ 1 h 19"/>
                  <a:gd name="T26" fmla="*/ 4 w 28"/>
                  <a:gd name="T2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9">
                    <a:moveTo>
                      <a:pt x="4" y="1"/>
                    </a:moveTo>
                    <a:cubicBezTo>
                      <a:pt x="7" y="0"/>
                      <a:pt x="7" y="0"/>
                      <a:pt x="7" y="0"/>
                    </a:cubicBezTo>
                    <a:cubicBezTo>
                      <a:pt x="10" y="1"/>
                      <a:pt x="10" y="1"/>
                      <a:pt x="10" y="1"/>
                    </a:cubicBezTo>
                    <a:cubicBezTo>
                      <a:pt x="10" y="2"/>
                      <a:pt x="11" y="2"/>
                      <a:pt x="11" y="2"/>
                    </a:cubicBezTo>
                    <a:cubicBezTo>
                      <a:pt x="14" y="9"/>
                      <a:pt x="14" y="9"/>
                      <a:pt x="14" y="9"/>
                    </a:cubicBezTo>
                    <a:cubicBezTo>
                      <a:pt x="17" y="2"/>
                      <a:pt x="17" y="2"/>
                      <a:pt x="17" y="2"/>
                    </a:cubicBezTo>
                    <a:cubicBezTo>
                      <a:pt x="17" y="2"/>
                      <a:pt x="18" y="1"/>
                      <a:pt x="18" y="1"/>
                    </a:cubicBezTo>
                    <a:cubicBezTo>
                      <a:pt x="21" y="0"/>
                      <a:pt x="21" y="0"/>
                      <a:pt x="21" y="0"/>
                    </a:cubicBezTo>
                    <a:cubicBezTo>
                      <a:pt x="23" y="1"/>
                      <a:pt x="23" y="1"/>
                      <a:pt x="23" y="1"/>
                    </a:cubicBezTo>
                    <a:cubicBezTo>
                      <a:pt x="25" y="1"/>
                      <a:pt x="25" y="1"/>
                      <a:pt x="25" y="1"/>
                    </a:cubicBezTo>
                    <a:cubicBezTo>
                      <a:pt x="28" y="19"/>
                      <a:pt x="28" y="19"/>
                      <a:pt x="28" y="19"/>
                    </a:cubicBezTo>
                    <a:cubicBezTo>
                      <a:pt x="0" y="19"/>
                      <a:pt x="0" y="19"/>
                      <a:pt x="0" y="19"/>
                    </a:cubicBezTo>
                    <a:cubicBezTo>
                      <a:pt x="3" y="1"/>
                      <a:pt x="3" y="1"/>
                      <a:pt x="3" y="1"/>
                    </a:cubicBezTo>
                    <a:lnTo>
                      <a:pt x="4" y="1"/>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74" name="Freeform 1212"/>
              <p:cNvSpPr>
                <a:spLocks/>
              </p:cNvSpPr>
              <p:nvPr/>
            </p:nvSpPr>
            <p:spPr bwMode="auto">
              <a:xfrm>
                <a:off x="4803584" y="4959366"/>
                <a:ext cx="265113" cy="139700"/>
              </a:xfrm>
              <a:custGeom>
                <a:avLst/>
                <a:gdLst>
                  <a:gd name="T0" fmla="*/ 34 w 34"/>
                  <a:gd name="T1" fmla="*/ 14 h 18"/>
                  <a:gd name="T2" fmla="*/ 27 w 34"/>
                  <a:gd name="T3" fmla="*/ 0 h 18"/>
                  <a:gd name="T4" fmla="*/ 28 w 34"/>
                  <a:gd name="T5" fmla="*/ 5 h 18"/>
                  <a:gd name="T6" fmla="*/ 22 w 34"/>
                  <a:gd name="T7" fmla="*/ 2 h 18"/>
                  <a:gd name="T8" fmla="*/ 17 w 34"/>
                  <a:gd name="T9" fmla="*/ 15 h 18"/>
                  <a:gd name="T10" fmla="*/ 12 w 34"/>
                  <a:gd name="T11" fmla="*/ 2 h 18"/>
                  <a:gd name="T12" fmla="*/ 6 w 34"/>
                  <a:gd name="T13" fmla="*/ 5 h 18"/>
                  <a:gd name="T14" fmla="*/ 7 w 34"/>
                  <a:gd name="T15" fmla="*/ 0 h 18"/>
                  <a:gd name="T16" fmla="*/ 0 w 34"/>
                  <a:gd name="T17" fmla="*/ 14 h 18"/>
                  <a:gd name="T18" fmla="*/ 3 w 34"/>
                  <a:gd name="T19" fmla="*/ 18 h 18"/>
                  <a:gd name="T20" fmla="*/ 31 w 34"/>
                  <a:gd name="T21" fmla="*/ 18 h 18"/>
                  <a:gd name="T22" fmla="*/ 34 w 34"/>
                  <a:gd name="T2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8">
                    <a:moveTo>
                      <a:pt x="34" y="14"/>
                    </a:moveTo>
                    <a:cubicBezTo>
                      <a:pt x="34" y="8"/>
                      <a:pt x="34" y="2"/>
                      <a:pt x="27" y="0"/>
                    </a:cubicBezTo>
                    <a:cubicBezTo>
                      <a:pt x="27" y="1"/>
                      <a:pt x="27" y="2"/>
                      <a:pt x="28" y="5"/>
                    </a:cubicBezTo>
                    <a:cubicBezTo>
                      <a:pt x="22" y="2"/>
                      <a:pt x="22" y="2"/>
                      <a:pt x="22" y="2"/>
                    </a:cubicBezTo>
                    <a:cubicBezTo>
                      <a:pt x="21" y="6"/>
                      <a:pt x="19" y="11"/>
                      <a:pt x="17" y="15"/>
                    </a:cubicBezTo>
                    <a:cubicBezTo>
                      <a:pt x="12" y="2"/>
                      <a:pt x="12" y="2"/>
                      <a:pt x="12" y="2"/>
                    </a:cubicBezTo>
                    <a:cubicBezTo>
                      <a:pt x="6" y="5"/>
                      <a:pt x="6" y="5"/>
                      <a:pt x="6" y="5"/>
                    </a:cubicBezTo>
                    <a:cubicBezTo>
                      <a:pt x="7" y="2"/>
                      <a:pt x="7" y="1"/>
                      <a:pt x="7" y="0"/>
                    </a:cubicBezTo>
                    <a:cubicBezTo>
                      <a:pt x="0" y="2"/>
                      <a:pt x="0" y="8"/>
                      <a:pt x="0" y="14"/>
                    </a:cubicBezTo>
                    <a:cubicBezTo>
                      <a:pt x="0" y="16"/>
                      <a:pt x="1" y="18"/>
                      <a:pt x="3" y="18"/>
                    </a:cubicBezTo>
                    <a:cubicBezTo>
                      <a:pt x="12" y="18"/>
                      <a:pt x="22" y="18"/>
                      <a:pt x="31" y="18"/>
                    </a:cubicBezTo>
                    <a:cubicBezTo>
                      <a:pt x="33" y="18"/>
                      <a:pt x="34" y="16"/>
                      <a:pt x="34" y="14"/>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75" name="Freeform 1213"/>
              <p:cNvSpPr>
                <a:spLocks/>
              </p:cNvSpPr>
              <p:nvPr/>
            </p:nvSpPr>
            <p:spPr bwMode="auto">
              <a:xfrm>
                <a:off x="4781359" y="4695841"/>
                <a:ext cx="295275" cy="217488"/>
              </a:xfrm>
              <a:custGeom>
                <a:avLst/>
                <a:gdLst>
                  <a:gd name="T0" fmla="*/ 12 w 38"/>
                  <a:gd name="T1" fmla="*/ 28 h 28"/>
                  <a:gd name="T2" fmla="*/ 19 w 38"/>
                  <a:gd name="T3" fmla="*/ 4 h 28"/>
                  <a:gd name="T4" fmla="*/ 20 w 38"/>
                  <a:gd name="T5" fmla="*/ 4 h 28"/>
                  <a:gd name="T6" fmla="*/ 28 w 38"/>
                  <a:gd name="T7" fmla="*/ 28 h 28"/>
                  <a:gd name="T8" fmla="*/ 26 w 38"/>
                  <a:gd name="T9" fmla="*/ 28 h 28"/>
                  <a:gd name="T10" fmla="*/ 26 w 38"/>
                  <a:gd name="T11" fmla="*/ 28 h 28"/>
                  <a:gd name="T12" fmla="*/ 28 w 38"/>
                  <a:gd name="T13" fmla="*/ 25 h 28"/>
                  <a:gd name="T14" fmla="*/ 28 w 38"/>
                  <a:gd name="T15" fmla="*/ 25 h 28"/>
                  <a:gd name="T16" fmla="*/ 28 w 38"/>
                  <a:gd name="T17" fmla="*/ 22 h 28"/>
                  <a:gd name="T18" fmla="*/ 29 w 38"/>
                  <a:gd name="T19" fmla="*/ 20 h 28"/>
                  <a:gd name="T20" fmla="*/ 29 w 38"/>
                  <a:gd name="T21" fmla="*/ 20 h 28"/>
                  <a:gd name="T22" fmla="*/ 29 w 38"/>
                  <a:gd name="T23" fmla="*/ 19 h 28"/>
                  <a:gd name="T24" fmla="*/ 29 w 38"/>
                  <a:gd name="T25" fmla="*/ 18 h 28"/>
                  <a:gd name="T26" fmla="*/ 29 w 38"/>
                  <a:gd name="T27" fmla="*/ 17 h 28"/>
                  <a:gd name="T28" fmla="*/ 29 w 38"/>
                  <a:gd name="T29" fmla="*/ 16 h 28"/>
                  <a:gd name="T30" fmla="*/ 24 w 38"/>
                  <a:gd name="T31" fmla="*/ 14 h 28"/>
                  <a:gd name="T32" fmla="*/ 16 w 38"/>
                  <a:gd name="T33" fmla="*/ 10 h 28"/>
                  <a:gd name="T34" fmla="*/ 16 w 38"/>
                  <a:gd name="T35" fmla="*/ 10 h 28"/>
                  <a:gd name="T36" fmla="*/ 11 w 38"/>
                  <a:gd name="T37" fmla="*/ 17 h 28"/>
                  <a:gd name="T38" fmla="*/ 11 w 38"/>
                  <a:gd name="T39" fmla="*/ 18 h 28"/>
                  <a:gd name="T40" fmla="*/ 11 w 38"/>
                  <a:gd name="T41" fmla="*/ 19 h 28"/>
                  <a:gd name="T42" fmla="*/ 11 w 38"/>
                  <a:gd name="T43" fmla="*/ 19 h 28"/>
                  <a:gd name="T44" fmla="*/ 14 w 38"/>
                  <a:gd name="T45" fmla="*/ 28 h 28"/>
                  <a:gd name="T46" fmla="*/ 12 w 38"/>
                  <a:gd name="T4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28">
                    <a:moveTo>
                      <a:pt x="12" y="28"/>
                    </a:moveTo>
                    <a:cubicBezTo>
                      <a:pt x="0" y="8"/>
                      <a:pt x="19" y="1"/>
                      <a:pt x="19" y="4"/>
                    </a:cubicBezTo>
                    <a:cubicBezTo>
                      <a:pt x="20" y="4"/>
                      <a:pt x="20" y="4"/>
                      <a:pt x="20" y="4"/>
                    </a:cubicBezTo>
                    <a:cubicBezTo>
                      <a:pt x="26" y="0"/>
                      <a:pt x="38" y="13"/>
                      <a:pt x="28" y="28"/>
                    </a:cubicBezTo>
                    <a:cubicBezTo>
                      <a:pt x="28" y="28"/>
                      <a:pt x="27" y="28"/>
                      <a:pt x="26" y="28"/>
                    </a:cubicBezTo>
                    <a:cubicBezTo>
                      <a:pt x="26" y="28"/>
                      <a:pt x="26" y="28"/>
                      <a:pt x="26" y="28"/>
                    </a:cubicBezTo>
                    <a:cubicBezTo>
                      <a:pt x="27" y="27"/>
                      <a:pt x="27" y="26"/>
                      <a:pt x="28" y="25"/>
                    </a:cubicBezTo>
                    <a:cubicBezTo>
                      <a:pt x="28" y="25"/>
                      <a:pt x="28" y="25"/>
                      <a:pt x="28" y="25"/>
                    </a:cubicBezTo>
                    <a:cubicBezTo>
                      <a:pt x="28" y="24"/>
                      <a:pt x="28" y="23"/>
                      <a:pt x="28" y="22"/>
                    </a:cubicBezTo>
                    <a:cubicBezTo>
                      <a:pt x="29" y="21"/>
                      <a:pt x="29" y="21"/>
                      <a:pt x="29" y="20"/>
                    </a:cubicBezTo>
                    <a:cubicBezTo>
                      <a:pt x="29" y="20"/>
                      <a:pt x="29" y="20"/>
                      <a:pt x="29" y="20"/>
                    </a:cubicBezTo>
                    <a:cubicBezTo>
                      <a:pt x="29" y="19"/>
                      <a:pt x="29" y="19"/>
                      <a:pt x="29" y="19"/>
                    </a:cubicBezTo>
                    <a:cubicBezTo>
                      <a:pt x="29" y="18"/>
                      <a:pt x="29" y="18"/>
                      <a:pt x="29" y="18"/>
                    </a:cubicBezTo>
                    <a:cubicBezTo>
                      <a:pt x="29" y="17"/>
                      <a:pt x="29" y="17"/>
                      <a:pt x="29" y="17"/>
                    </a:cubicBezTo>
                    <a:cubicBezTo>
                      <a:pt x="29" y="17"/>
                      <a:pt x="29" y="17"/>
                      <a:pt x="29" y="16"/>
                    </a:cubicBezTo>
                    <a:cubicBezTo>
                      <a:pt x="29" y="15"/>
                      <a:pt x="26" y="14"/>
                      <a:pt x="24" y="14"/>
                    </a:cubicBezTo>
                    <a:cubicBezTo>
                      <a:pt x="20" y="13"/>
                      <a:pt x="17" y="13"/>
                      <a:pt x="16" y="10"/>
                    </a:cubicBezTo>
                    <a:cubicBezTo>
                      <a:pt x="16" y="10"/>
                      <a:pt x="16" y="10"/>
                      <a:pt x="16" y="10"/>
                    </a:cubicBezTo>
                    <a:cubicBezTo>
                      <a:pt x="14" y="11"/>
                      <a:pt x="12" y="13"/>
                      <a:pt x="11" y="17"/>
                    </a:cubicBezTo>
                    <a:cubicBezTo>
                      <a:pt x="11" y="17"/>
                      <a:pt x="11" y="18"/>
                      <a:pt x="11" y="18"/>
                    </a:cubicBezTo>
                    <a:cubicBezTo>
                      <a:pt x="11" y="19"/>
                      <a:pt x="11" y="19"/>
                      <a:pt x="11" y="19"/>
                    </a:cubicBezTo>
                    <a:cubicBezTo>
                      <a:pt x="11" y="19"/>
                      <a:pt x="11" y="19"/>
                      <a:pt x="11" y="19"/>
                    </a:cubicBezTo>
                    <a:cubicBezTo>
                      <a:pt x="12" y="23"/>
                      <a:pt x="13" y="26"/>
                      <a:pt x="14" y="28"/>
                    </a:cubicBezTo>
                    <a:cubicBezTo>
                      <a:pt x="13" y="28"/>
                      <a:pt x="13" y="28"/>
                      <a:pt x="12" y="28"/>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76" name="Freeform 1214"/>
              <p:cNvSpPr>
                <a:spLocks/>
              </p:cNvSpPr>
              <p:nvPr/>
            </p:nvSpPr>
            <p:spPr bwMode="auto">
              <a:xfrm>
                <a:off x="4867084" y="4773628"/>
                <a:ext cx="139700" cy="169863"/>
              </a:xfrm>
              <a:custGeom>
                <a:avLst/>
                <a:gdLst>
                  <a:gd name="T0" fmla="*/ 17 w 18"/>
                  <a:gd name="T1" fmla="*/ 15 h 22"/>
                  <a:gd name="T2" fmla="*/ 17 w 18"/>
                  <a:gd name="T3" fmla="*/ 12 h 22"/>
                  <a:gd name="T4" fmla="*/ 18 w 18"/>
                  <a:gd name="T5" fmla="*/ 10 h 22"/>
                  <a:gd name="T6" fmla="*/ 18 w 18"/>
                  <a:gd name="T7" fmla="*/ 10 h 22"/>
                  <a:gd name="T8" fmla="*/ 18 w 18"/>
                  <a:gd name="T9" fmla="*/ 9 h 22"/>
                  <a:gd name="T10" fmla="*/ 18 w 18"/>
                  <a:gd name="T11" fmla="*/ 8 h 22"/>
                  <a:gd name="T12" fmla="*/ 18 w 18"/>
                  <a:gd name="T13" fmla="*/ 7 h 22"/>
                  <a:gd name="T14" fmla="*/ 18 w 18"/>
                  <a:gd name="T15" fmla="*/ 6 h 22"/>
                  <a:gd name="T16" fmla="*/ 13 w 18"/>
                  <a:gd name="T17" fmla="*/ 4 h 22"/>
                  <a:gd name="T18" fmla="*/ 5 w 18"/>
                  <a:gd name="T19" fmla="*/ 0 h 22"/>
                  <a:gd name="T20" fmla="*/ 5 w 18"/>
                  <a:gd name="T21" fmla="*/ 0 h 22"/>
                  <a:gd name="T22" fmla="*/ 0 w 18"/>
                  <a:gd name="T23" fmla="*/ 7 h 22"/>
                  <a:gd name="T24" fmla="*/ 0 w 18"/>
                  <a:gd name="T25" fmla="*/ 8 h 22"/>
                  <a:gd name="T26" fmla="*/ 0 w 18"/>
                  <a:gd name="T27" fmla="*/ 9 h 22"/>
                  <a:gd name="T28" fmla="*/ 0 w 18"/>
                  <a:gd name="T29" fmla="*/ 9 h 22"/>
                  <a:gd name="T30" fmla="*/ 3 w 18"/>
                  <a:gd name="T31" fmla="*/ 18 h 22"/>
                  <a:gd name="T32" fmla="*/ 3 w 18"/>
                  <a:gd name="T33" fmla="*/ 18 h 22"/>
                  <a:gd name="T34" fmla="*/ 9 w 18"/>
                  <a:gd name="T35" fmla="*/ 22 h 22"/>
                  <a:gd name="T36" fmla="*/ 13 w 18"/>
                  <a:gd name="T37" fmla="*/ 20 h 22"/>
                  <a:gd name="T38" fmla="*/ 13 w 18"/>
                  <a:gd name="T39" fmla="*/ 20 h 22"/>
                  <a:gd name="T40" fmla="*/ 17 w 18"/>
                  <a:gd name="T4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2">
                    <a:moveTo>
                      <a:pt x="17" y="15"/>
                    </a:moveTo>
                    <a:cubicBezTo>
                      <a:pt x="17" y="14"/>
                      <a:pt x="17" y="13"/>
                      <a:pt x="17" y="12"/>
                    </a:cubicBezTo>
                    <a:cubicBezTo>
                      <a:pt x="18" y="11"/>
                      <a:pt x="18" y="11"/>
                      <a:pt x="18" y="10"/>
                    </a:cubicBezTo>
                    <a:cubicBezTo>
                      <a:pt x="18" y="10"/>
                      <a:pt x="18" y="10"/>
                      <a:pt x="18" y="10"/>
                    </a:cubicBezTo>
                    <a:cubicBezTo>
                      <a:pt x="18" y="9"/>
                      <a:pt x="18" y="9"/>
                      <a:pt x="18" y="9"/>
                    </a:cubicBezTo>
                    <a:cubicBezTo>
                      <a:pt x="18" y="8"/>
                      <a:pt x="18" y="8"/>
                      <a:pt x="18" y="8"/>
                    </a:cubicBezTo>
                    <a:cubicBezTo>
                      <a:pt x="18" y="7"/>
                      <a:pt x="18" y="7"/>
                      <a:pt x="18" y="7"/>
                    </a:cubicBezTo>
                    <a:cubicBezTo>
                      <a:pt x="18" y="7"/>
                      <a:pt x="18" y="7"/>
                      <a:pt x="18" y="6"/>
                    </a:cubicBezTo>
                    <a:cubicBezTo>
                      <a:pt x="18" y="5"/>
                      <a:pt x="15" y="4"/>
                      <a:pt x="13" y="4"/>
                    </a:cubicBezTo>
                    <a:cubicBezTo>
                      <a:pt x="9" y="3"/>
                      <a:pt x="6" y="3"/>
                      <a:pt x="5" y="0"/>
                    </a:cubicBezTo>
                    <a:cubicBezTo>
                      <a:pt x="5" y="0"/>
                      <a:pt x="5" y="0"/>
                      <a:pt x="5" y="0"/>
                    </a:cubicBezTo>
                    <a:cubicBezTo>
                      <a:pt x="3" y="1"/>
                      <a:pt x="1" y="3"/>
                      <a:pt x="0" y="7"/>
                    </a:cubicBezTo>
                    <a:cubicBezTo>
                      <a:pt x="0" y="7"/>
                      <a:pt x="0" y="8"/>
                      <a:pt x="0" y="8"/>
                    </a:cubicBezTo>
                    <a:cubicBezTo>
                      <a:pt x="0" y="9"/>
                      <a:pt x="0" y="9"/>
                      <a:pt x="0" y="9"/>
                    </a:cubicBezTo>
                    <a:cubicBezTo>
                      <a:pt x="0" y="9"/>
                      <a:pt x="0" y="9"/>
                      <a:pt x="0" y="9"/>
                    </a:cubicBezTo>
                    <a:cubicBezTo>
                      <a:pt x="1" y="13"/>
                      <a:pt x="2" y="16"/>
                      <a:pt x="3" y="18"/>
                    </a:cubicBezTo>
                    <a:cubicBezTo>
                      <a:pt x="3" y="18"/>
                      <a:pt x="3" y="18"/>
                      <a:pt x="3" y="18"/>
                    </a:cubicBezTo>
                    <a:cubicBezTo>
                      <a:pt x="5" y="20"/>
                      <a:pt x="7" y="22"/>
                      <a:pt x="9" y="22"/>
                    </a:cubicBezTo>
                    <a:cubicBezTo>
                      <a:pt x="11" y="22"/>
                      <a:pt x="12" y="21"/>
                      <a:pt x="13" y="20"/>
                    </a:cubicBezTo>
                    <a:cubicBezTo>
                      <a:pt x="13" y="20"/>
                      <a:pt x="13" y="20"/>
                      <a:pt x="13" y="20"/>
                    </a:cubicBezTo>
                    <a:cubicBezTo>
                      <a:pt x="15" y="19"/>
                      <a:pt x="16" y="17"/>
                      <a:pt x="17" y="15"/>
                    </a:cubicBezTo>
                    <a:close/>
                  </a:path>
                </a:pathLst>
              </a:custGeom>
              <a:solidFill>
                <a:srgbClr val="AA81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77" name="Freeform 1215"/>
              <p:cNvSpPr>
                <a:spLocks/>
              </p:cNvSpPr>
              <p:nvPr/>
            </p:nvSpPr>
            <p:spPr bwMode="auto">
              <a:xfrm>
                <a:off x="4867084" y="4773628"/>
                <a:ext cx="69850" cy="169863"/>
              </a:xfrm>
              <a:custGeom>
                <a:avLst/>
                <a:gdLst>
                  <a:gd name="T0" fmla="*/ 9 w 9"/>
                  <a:gd name="T1" fmla="*/ 3 h 22"/>
                  <a:gd name="T2" fmla="*/ 5 w 9"/>
                  <a:gd name="T3" fmla="*/ 0 h 22"/>
                  <a:gd name="T4" fmla="*/ 5 w 9"/>
                  <a:gd name="T5" fmla="*/ 0 h 22"/>
                  <a:gd name="T6" fmla="*/ 0 w 9"/>
                  <a:gd name="T7" fmla="*/ 7 h 22"/>
                  <a:gd name="T8" fmla="*/ 0 w 9"/>
                  <a:gd name="T9" fmla="*/ 8 h 22"/>
                  <a:gd name="T10" fmla="*/ 0 w 9"/>
                  <a:gd name="T11" fmla="*/ 9 h 22"/>
                  <a:gd name="T12" fmla="*/ 0 w 9"/>
                  <a:gd name="T13" fmla="*/ 9 h 22"/>
                  <a:gd name="T14" fmla="*/ 3 w 9"/>
                  <a:gd name="T15" fmla="*/ 18 h 22"/>
                  <a:gd name="T16" fmla="*/ 3 w 9"/>
                  <a:gd name="T17" fmla="*/ 18 h 22"/>
                  <a:gd name="T18" fmla="*/ 9 w 9"/>
                  <a:gd name="T19" fmla="*/ 22 h 22"/>
                  <a:gd name="T20" fmla="*/ 9 w 9"/>
                  <a:gd name="T21"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2">
                    <a:moveTo>
                      <a:pt x="9" y="3"/>
                    </a:moveTo>
                    <a:cubicBezTo>
                      <a:pt x="7" y="2"/>
                      <a:pt x="6" y="2"/>
                      <a:pt x="5" y="0"/>
                    </a:cubicBezTo>
                    <a:cubicBezTo>
                      <a:pt x="5" y="0"/>
                      <a:pt x="5" y="0"/>
                      <a:pt x="5" y="0"/>
                    </a:cubicBezTo>
                    <a:cubicBezTo>
                      <a:pt x="3" y="1"/>
                      <a:pt x="1" y="3"/>
                      <a:pt x="0" y="7"/>
                    </a:cubicBezTo>
                    <a:cubicBezTo>
                      <a:pt x="0" y="7"/>
                      <a:pt x="0" y="8"/>
                      <a:pt x="0" y="8"/>
                    </a:cubicBezTo>
                    <a:cubicBezTo>
                      <a:pt x="0" y="9"/>
                      <a:pt x="0" y="9"/>
                      <a:pt x="0" y="9"/>
                    </a:cubicBezTo>
                    <a:cubicBezTo>
                      <a:pt x="0" y="9"/>
                      <a:pt x="0" y="9"/>
                      <a:pt x="0" y="9"/>
                    </a:cubicBezTo>
                    <a:cubicBezTo>
                      <a:pt x="1" y="13"/>
                      <a:pt x="2" y="16"/>
                      <a:pt x="3" y="18"/>
                    </a:cubicBezTo>
                    <a:cubicBezTo>
                      <a:pt x="3" y="18"/>
                      <a:pt x="3" y="18"/>
                      <a:pt x="3" y="18"/>
                    </a:cubicBezTo>
                    <a:cubicBezTo>
                      <a:pt x="5" y="20"/>
                      <a:pt x="7" y="22"/>
                      <a:pt x="9" y="22"/>
                    </a:cubicBezTo>
                    <a:lnTo>
                      <a:pt x="9" y="3"/>
                    </a:lnTo>
                    <a:close/>
                  </a:path>
                </a:pathLst>
              </a:custGeom>
              <a:solidFill>
                <a:srgbClr val="9770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nvGrpSpPr>
            <p:cNvPr id="453" name="组合 452"/>
            <p:cNvGrpSpPr/>
            <p:nvPr/>
          </p:nvGrpSpPr>
          <p:grpSpPr>
            <a:xfrm>
              <a:off x="1939226" y="2382159"/>
              <a:ext cx="309563" cy="520700"/>
              <a:chOff x="3973322" y="4578366"/>
              <a:chExt cx="309563" cy="520700"/>
            </a:xfrm>
          </p:grpSpPr>
          <p:sp>
            <p:nvSpPr>
              <p:cNvPr id="454" name="Freeform 292"/>
              <p:cNvSpPr>
                <a:spLocks/>
              </p:cNvSpPr>
              <p:nvPr/>
            </p:nvSpPr>
            <p:spPr bwMode="auto">
              <a:xfrm>
                <a:off x="4105084" y="4578366"/>
                <a:ext cx="46037" cy="0"/>
              </a:xfrm>
              <a:custGeom>
                <a:avLst/>
                <a:gdLst>
                  <a:gd name="T0" fmla="*/ 6 w 6"/>
                  <a:gd name="T1" fmla="*/ 0 w 6"/>
                  <a:gd name="T2" fmla="*/ 3 w 6"/>
                  <a:gd name="T3" fmla="*/ 6 w 6"/>
                </a:gdLst>
                <a:ahLst/>
                <a:cxnLst>
                  <a:cxn ang="0">
                    <a:pos x="T0" y="0"/>
                  </a:cxn>
                  <a:cxn ang="0">
                    <a:pos x="T1" y="0"/>
                  </a:cxn>
                  <a:cxn ang="0">
                    <a:pos x="T2" y="0"/>
                  </a:cxn>
                  <a:cxn ang="0">
                    <a:pos x="T3" y="0"/>
                  </a:cxn>
                </a:cxnLst>
                <a:rect l="0" t="0" r="r" b="b"/>
                <a:pathLst>
                  <a:path w="6">
                    <a:moveTo>
                      <a:pt x="6" y="0"/>
                    </a:moveTo>
                    <a:cubicBezTo>
                      <a:pt x="0" y="0"/>
                      <a:pt x="0" y="0"/>
                      <a:pt x="0" y="0"/>
                    </a:cubicBezTo>
                    <a:cubicBezTo>
                      <a:pt x="1" y="0"/>
                      <a:pt x="2" y="0"/>
                      <a:pt x="3" y="0"/>
                    </a:cubicBezTo>
                    <a:cubicBezTo>
                      <a:pt x="4" y="0"/>
                      <a:pt x="5" y="0"/>
                      <a:pt x="6" y="0"/>
                    </a:cubicBezTo>
                    <a:close/>
                  </a:path>
                </a:pathLst>
              </a:custGeom>
              <a:solidFill>
                <a:srgbClr val="40A5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55" name="Freeform 1216"/>
              <p:cNvSpPr>
                <a:spLocks/>
              </p:cNvSpPr>
              <p:nvPr/>
            </p:nvSpPr>
            <p:spPr bwMode="auto">
              <a:xfrm>
                <a:off x="4057459" y="4851416"/>
                <a:ext cx="133350" cy="147638"/>
              </a:xfrm>
              <a:custGeom>
                <a:avLst/>
                <a:gdLst>
                  <a:gd name="T0" fmla="*/ 3 w 17"/>
                  <a:gd name="T1" fmla="*/ 0 h 19"/>
                  <a:gd name="T2" fmla="*/ 14 w 17"/>
                  <a:gd name="T3" fmla="*/ 0 h 19"/>
                  <a:gd name="T4" fmla="*/ 15 w 17"/>
                  <a:gd name="T5" fmla="*/ 12 h 19"/>
                  <a:gd name="T6" fmla="*/ 17 w 17"/>
                  <a:gd name="T7" fmla="*/ 14 h 19"/>
                  <a:gd name="T8" fmla="*/ 17 w 17"/>
                  <a:gd name="T9" fmla="*/ 14 h 19"/>
                  <a:gd name="T10" fmla="*/ 16 w 17"/>
                  <a:gd name="T11" fmla="*/ 19 h 19"/>
                  <a:gd name="T12" fmla="*/ 1 w 17"/>
                  <a:gd name="T13" fmla="*/ 18 h 19"/>
                  <a:gd name="T14" fmla="*/ 0 w 17"/>
                  <a:gd name="T15" fmla="*/ 14 h 19"/>
                  <a:gd name="T16" fmla="*/ 0 w 17"/>
                  <a:gd name="T17" fmla="*/ 14 h 19"/>
                  <a:gd name="T18" fmla="*/ 2 w 17"/>
                  <a:gd name="T19" fmla="*/ 12 h 19"/>
                  <a:gd name="T20" fmla="*/ 3 w 17"/>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9">
                    <a:moveTo>
                      <a:pt x="3" y="0"/>
                    </a:moveTo>
                    <a:cubicBezTo>
                      <a:pt x="14" y="0"/>
                      <a:pt x="14" y="0"/>
                      <a:pt x="14" y="0"/>
                    </a:cubicBezTo>
                    <a:cubicBezTo>
                      <a:pt x="15" y="12"/>
                      <a:pt x="15" y="12"/>
                      <a:pt x="15" y="12"/>
                    </a:cubicBezTo>
                    <a:cubicBezTo>
                      <a:pt x="16" y="13"/>
                      <a:pt x="16" y="14"/>
                      <a:pt x="17" y="14"/>
                    </a:cubicBezTo>
                    <a:cubicBezTo>
                      <a:pt x="17" y="14"/>
                      <a:pt x="17" y="14"/>
                      <a:pt x="17" y="14"/>
                    </a:cubicBezTo>
                    <a:cubicBezTo>
                      <a:pt x="16" y="19"/>
                      <a:pt x="16" y="19"/>
                      <a:pt x="16" y="19"/>
                    </a:cubicBezTo>
                    <a:cubicBezTo>
                      <a:pt x="1" y="18"/>
                      <a:pt x="1" y="18"/>
                      <a:pt x="1" y="18"/>
                    </a:cubicBezTo>
                    <a:cubicBezTo>
                      <a:pt x="0" y="14"/>
                      <a:pt x="0" y="14"/>
                      <a:pt x="0" y="14"/>
                    </a:cubicBezTo>
                    <a:cubicBezTo>
                      <a:pt x="0" y="14"/>
                      <a:pt x="0" y="14"/>
                      <a:pt x="0" y="14"/>
                    </a:cubicBezTo>
                    <a:cubicBezTo>
                      <a:pt x="1" y="14"/>
                      <a:pt x="2" y="13"/>
                      <a:pt x="2" y="12"/>
                    </a:cubicBezTo>
                    <a:lnTo>
                      <a:pt x="3" y="0"/>
                    </a:lnTo>
                    <a:close/>
                  </a:path>
                </a:pathLst>
              </a:custGeom>
              <a:solidFill>
                <a:srgbClr val="916F4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56" name="Freeform 1217"/>
              <p:cNvSpPr>
                <a:spLocks/>
              </p:cNvSpPr>
              <p:nvPr/>
            </p:nvSpPr>
            <p:spPr bwMode="auto">
              <a:xfrm>
                <a:off x="4057459" y="4873641"/>
                <a:ext cx="71438" cy="117475"/>
              </a:xfrm>
              <a:custGeom>
                <a:avLst/>
                <a:gdLst>
                  <a:gd name="T0" fmla="*/ 9 w 9"/>
                  <a:gd name="T1" fmla="*/ 15 h 15"/>
                  <a:gd name="T2" fmla="*/ 1 w 9"/>
                  <a:gd name="T3" fmla="*/ 15 h 15"/>
                  <a:gd name="T4" fmla="*/ 0 w 9"/>
                  <a:gd name="T5" fmla="*/ 11 h 15"/>
                  <a:gd name="T6" fmla="*/ 0 w 9"/>
                  <a:gd name="T7" fmla="*/ 11 h 15"/>
                  <a:gd name="T8" fmla="*/ 2 w 9"/>
                  <a:gd name="T9" fmla="*/ 9 h 15"/>
                  <a:gd name="T10" fmla="*/ 3 w 9"/>
                  <a:gd name="T11" fmla="*/ 0 h 15"/>
                  <a:gd name="T12" fmla="*/ 9 w 9"/>
                  <a:gd name="T13" fmla="*/ 0 h 15"/>
                  <a:gd name="T14" fmla="*/ 9 w 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9" y="15"/>
                    </a:moveTo>
                    <a:cubicBezTo>
                      <a:pt x="1" y="15"/>
                      <a:pt x="1" y="15"/>
                      <a:pt x="1" y="15"/>
                    </a:cubicBezTo>
                    <a:cubicBezTo>
                      <a:pt x="0" y="11"/>
                      <a:pt x="0" y="11"/>
                      <a:pt x="0" y="11"/>
                    </a:cubicBezTo>
                    <a:cubicBezTo>
                      <a:pt x="0" y="11"/>
                      <a:pt x="0" y="11"/>
                      <a:pt x="0" y="11"/>
                    </a:cubicBezTo>
                    <a:cubicBezTo>
                      <a:pt x="1" y="11"/>
                      <a:pt x="2" y="10"/>
                      <a:pt x="2" y="9"/>
                    </a:cubicBezTo>
                    <a:cubicBezTo>
                      <a:pt x="3" y="0"/>
                      <a:pt x="3" y="0"/>
                      <a:pt x="3" y="0"/>
                    </a:cubicBezTo>
                    <a:cubicBezTo>
                      <a:pt x="9" y="0"/>
                      <a:pt x="9" y="0"/>
                      <a:pt x="9" y="0"/>
                    </a:cubicBezTo>
                    <a:lnTo>
                      <a:pt x="9" y="15"/>
                    </a:lnTo>
                    <a:close/>
                  </a:path>
                </a:pathLst>
              </a:custGeom>
              <a:solidFill>
                <a:srgbClr val="8563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57" name="Freeform 1218"/>
              <p:cNvSpPr>
                <a:spLocks/>
              </p:cNvSpPr>
              <p:nvPr/>
            </p:nvSpPr>
            <p:spPr bwMode="auto">
              <a:xfrm>
                <a:off x="4073334" y="4851416"/>
                <a:ext cx="101600" cy="107950"/>
              </a:xfrm>
              <a:custGeom>
                <a:avLst/>
                <a:gdLst>
                  <a:gd name="T0" fmla="*/ 1 w 13"/>
                  <a:gd name="T1" fmla="*/ 0 h 14"/>
                  <a:gd name="T2" fmla="*/ 12 w 13"/>
                  <a:gd name="T3" fmla="*/ 0 h 14"/>
                  <a:gd name="T4" fmla="*/ 13 w 13"/>
                  <a:gd name="T5" fmla="*/ 9 h 14"/>
                  <a:gd name="T6" fmla="*/ 13 w 13"/>
                  <a:gd name="T7" fmla="*/ 10 h 14"/>
                  <a:gd name="T8" fmla="*/ 7 w 13"/>
                  <a:gd name="T9" fmla="*/ 14 h 14"/>
                  <a:gd name="T10" fmla="*/ 1 w 13"/>
                  <a:gd name="T11" fmla="*/ 10 h 14"/>
                  <a:gd name="T12" fmla="*/ 0 w 13"/>
                  <a:gd name="T13" fmla="*/ 9 h 14"/>
                  <a:gd name="T14" fmla="*/ 1 w 1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4">
                    <a:moveTo>
                      <a:pt x="1" y="0"/>
                    </a:moveTo>
                    <a:cubicBezTo>
                      <a:pt x="12" y="0"/>
                      <a:pt x="12" y="0"/>
                      <a:pt x="12" y="0"/>
                    </a:cubicBezTo>
                    <a:cubicBezTo>
                      <a:pt x="13" y="9"/>
                      <a:pt x="13" y="9"/>
                      <a:pt x="13" y="9"/>
                    </a:cubicBezTo>
                    <a:cubicBezTo>
                      <a:pt x="13" y="10"/>
                      <a:pt x="13" y="10"/>
                      <a:pt x="13" y="10"/>
                    </a:cubicBezTo>
                    <a:cubicBezTo>
                      <a:pt x="11" y="12"/>
                      <a:pt x="9" y="14"/>
                      <a:pt x="7" y="14"/>
                    </a:cubicBezTo>
                    <a:cubicBezTo>
                      <a:pt x="5" y="14"/>
                      <a:pt x="3" y="12"/>
                      <a:pt x="1" y="10"/>
                    </a:cubicBezTo>
                    <a:cubicBezTo>
                      <a:pt x="1" y="10"/>
                      <a:pt x="0" y="9"/>
                      <a:pt x="0" y="9"/>
                    </a:cubicBezTo>
                    <a:lnTo>
                      <a:pt x="1" y="0"/>
                    </a:lnTo>
                    <a:close/>
                  </a:path>
                </a:pathLst>
              </a:custGeom>
              <a:solidFill>
                <a:srgbClr val="7357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58" name="Freeform 1219"/>
              <p:cNvSpPr>
                <a:spLocks/>
              </p:cNvSpPr>
              <p:nvPr/>
            </p:nvSpPr>
            <p:spPr bwMode="auto">
              <a:xfrm>
                <a:off x="4035234" y="4718066"/>
                <a:ext cx="185738" cy="217488"/>
              </a:xfrm>
              <a:custGeom>
                <a:avLst/>
                <a:gdLst>
                  <a:gd name="T0" fmla="*/ 12 w 24"/>
                  <a:gd name="T1" fmla="*/ 28 h 28"/>
                  <a:gd name="T2" fmla="*/ 4 w 24"/>
                  <a:gd name="T3" fmla="*/ 23 h 28"/>
                  <a:gd name="T4" fmla="*/ 1 w 24"/>
                  <a:gd name="T5" fmla="*/ 14 h 28"/>
                  <a:gd name="T6" fmla="*/ 1 w 24"/>
                  <a:gd name="T7" fmla="*/ 14 h 28"/>
                  <a:gd name="T8" fmla="*/ 1 w 24"/>
                  <a:gd name="T9" fmla="*/ 14 h 28"/>
                  <a:gd name="T10" fmla="*/ 1 w 24"/>
                  <a:gd name="T11" fmla="*/ 14 h 28"/>
                  <a:gd name="T12" fmla="*/ 12 w 24"/>
                  <a:gd name="T13" fmla="*/ 0 h 28"/>
                  <a:gd name="T14" fmla="*/ 22 w 24"/>
                  <a:gd name="T15" fmla="*/ 14 h 28"/>
                  <a:gd name="T16" fmla="*/ 22 w 24"/>
                  <a:gd name="T17" fmla="*/ 14 h 28"/>
                  <a:gd name="T18" fmla="*/ 22 w 24"/>
                  <a:gd name="T19" fmla="*/ 14 h 28"/>
                  <a:gd name="T20" fmla="*/ 22 w 24"/>
                  <a:gd name="T21" fmla="*/ 14 h 28"/>
                  <a:gd name="T22" fmla="*/ 19 w 24"/>
                  <a:gd name="T23" fmla="*/ 23 h 28"/>
                  <a:gd name="T24" fmla="*/ 12 w 24"/>
                  <a:gd name="T2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12" y="28"/>
                    </a:moveTo>
                    <a:cubicBezTo>
                      <a:pt x="9" y="28"/>
                      <a:pt x="6" y="26"/>
                      <a:pt x="4" y="23"/>
                    </a:cubicBezTo>
                    <a:cubicBezTo>
                      <a:pt x="3" y="21"/>
                      <a:pt x="1" y="18"/>
                      <a:pt x="1" y="14"/>
                    </a:cubicBezTo>
                    <a:cubicBezTo>
                      <a:pt x="1" y="14"/>
                      <a:pt x="1" y="14"/>
                      <a:pt x="1" y="14"/>
                    </a:cubicBezTo>
                    <a:cubicBezTo>
                      <a:pt x="1" y="14"/>
                      <a:pt x="1" y="14"/>
                      <a:pt x="1" y="14"/>
                    </a:cubicBezTo>
                    <a:cubicBezTo>
                      <a:pt x="1" y="14"/>
                      <a:pt x="1" y="14"/>
                      <a:pt x="1" y="14"/>
                    </a:cubicBezTo>
                    <a:cubicBezTo>
                      <a:pt x="1" y="6"/>
                      <a:pt x="0" y="0"/>
                      <a:pt x="12" y="0"/>
                    </a:cubicBezTo>
                    <a:cubicBezTo>
                      <a:pt x="24" y="0"/>
                      <a:pt x="22" y="6"/>
                      <a:pt x="22" y="14"/>
                    </a:cubicBezTo>
                    <a:cubicBezTo>
                      <a:pt x="22" y="14"/>
                      <a:pt x="22" y="14"/>
                      <a:pt x="22" y="14"/>
                    </a:cubicBezTo>
                    <a:cubicBezTo>
                      <a:pt x="22" y="14"/>
                      <a:pt x="22" y="14"/>
                      <a:pt x="22" y="14"/>
                    </a:cubicBezTo>
                    <a:cubicBezTo>
                      <a:pt x="22" y="14"/>
                      <a:pt x="22" y="14"/>
                      <a:pt x="22" y="14"/>
                    </a:cubicBezTo>
                    <a:cubicBezTo>
                      <a:pt x="22" y="18"/>
                      <a:pt x="21" y="21"/>
                      <a:pt x="19" y="23"/>
                    </a:cubicBezTo>
                    <a:cubicBezTo>
                      <a:pt x="17" y="26"/>
                      <a:pt x="14" y="28"/>
                      <a:pt x="12" y="28"/>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59" name="Freeform 1220"/>
              <p:cNvSpPr>
                <a:spLocks/>
              </p:cNvSpPr>
              <p:nvPr/>
            </p:nvSpPr>
            <p:spPr bwMode="auto">
              <a:xfrm>
                <a:off x="4043172" y="4951428"/>
                <a:ext cx="155575" cy="147638"/>
              </a:xfrm>
              <a:custGeom>
                <a:avLst/>
                <a:gdLst>
                  <a:gd name="T0" fmla="*/ 63 w 98"/>
                  <a:gd name="T1" fmla="*/ 20 h 93"/>
                  <a:gd name="T2" fmla="*/ 44 w 98"/>
                  <a:gd name="T3" fmla="*/ 20 h 93"/>
                  <a:gd name="T4" fmla="*/ 19 w 98"/>
                  <a:gd name="T5" fmla="*/ 0 h 93"/>
                  <a:gd name="T6" fmla="*/ 9 w 98"/>
                  <a:gd name="T7" fmla="*/ 5 h 93"/>
                  <a:gd name="T8" fmla="*/ 0 w 98"/>
                  <a:gd name="T9" fmla="*/ 93 h 93"/>
                  <a:gd name="T10" fmla="*/ 98 w 98"/>
                  <a:gd name="T11" fmla="*/ 93 h 93"/>
                  <a:gd name="T12" fmla="*/ 93 w 98"/>
                  <a:gd name="T13" fmla="*/ 5 h 93"/>
                  <a:gd name="T14" fmla="*/ 88 w 98"/>
                  <a:gd name="T15" fmla="*/ 0 h 93"/>
                  <a:gd name="T16" fmla="*/ 63 w 98"/>
                  <a:gd name="T17"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3">
                    <a:moveTo>
                      <a:pt x="63" y="20"/>
                    </a:moveTo>
                    <a:lnTo>
                      <a:pt x="44" y="20"/>
                    </a:lnTo>
                    <a:lnTo>
                      <a:pt x="19" y="0"/>
                    </a:lnTo>
                    <a:lnTo>
                      <a:pt x="9" y="5"/>
                    </a:lnTo>
                    <a:lnTo>
                      <a:pt x="0" y="93"/>
                    </a:lnTo>
                    <a:lnTo>
                      <a:pt x="98" y="93"/>
                    </a:lnTo>
                    <a:lnTo>
                      <a:pt x="93" y="5"/>
                    </a:lnTo>
                    <a:lnTo>
                      <a:pt x="88" y="0"/>
                    </a:lnTo>
                    <a:lnTo>
                      <a:pt x="63" y="2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60" name="Freeform 1221"/>
              <p:cNvSpPr>
                <a:spLocks/>
              </p:cNvSpPr>
              <p:nvPr/>
            </p:nvSpPr>
            <p:spPr bwMode="auto">
              <a:xfrm>
                <a:off x="4057459" y="4951428"/>
                <a:ext cx="141288" cy="147638"/>
              </a:xfrm>
              <a:custGeom>
                <a:avLst/>
                <a:gdLst>
                  <a:gd name="T0" fmla="*/ 54 w 89"/>
                  <a:gd name="T1" fmla="*/ 20 h 93"/>
                  <a:gd name="T2" fmla="*/ 35 w 89"/>
                  <a:gd name="T3" fmla="*/ 20 h 93"/>
                  <a:gd name="T4" fmla="*/ 10 w 89"/>
                  <a:gd name="T5" fmla="*/ 0 h 93"/>
                  <a:gd name="T6" fmla="*/ 0 w 89"/>
                  <a:gd name="T7" fmla="*/ 5 h 93"/>
                  <a:gd name="T8" fmla="*/ 0 w 89"/>
                  <a:gd name="T9" fmla="*/ 5 h 93"/>
                  <a:gd name="T10" fmla="*/ 49 w 89"/>
                  <a:gd name="T11" fmla="*/ 49 h 93"/>
                  <a:gd name="T12" fmla="*/ 49 w 89"/>
                  <a:gd name="T13" fmla="*/ 93 h 93"/>
                  <a:gd name="T14" fmla="*/ 89 w 89"/>
                  <a:gd name="T15" fmla="*/ 93 h 93"/>
                  <a:gd name="T16" fmla="*/ 84 w 89"/>
                  <a:gd name="T17" fmla="*/ 5 h 93"/>
                  <a:gd name="T18" fmla="*/ 79 w 89"/>
                  <a:gd name="T19" fmla="*/ 0 h 93"/>
                  <a:gd name="T20" fmla="*/ 54 w 89"/>
                  <a:gd name="T21"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93">
                    <a:moveTo>
                      <a:pt x="54" y="20"/>
                    </a:moveTo>
                    <a:lnTo>
                      <a:pt x="35" y="20"/>
                    </a:lnTo>
                    <a:lnTo>
                      <a:pt x="10" y="0"/>
                    </a:lnTo>
                    <a:lnTo>
                      <a:pt x="0" y="5"/>
                    </a:lnTo>
                    <a:lnTo>
                      <a:pt x="0" y="5"/>
                    </a:lnTo>
                    <a:lnTo>
                      <a:pt x="49" y="49"/>
                    </a:lnTo>
                    <a:lnTo>
                      <a:pt x="49" y="93"/>
                    </a:lnTo>
                    <a:lnTo>
                      <a:pt x="89" y="93"/>
                    </a:lnTo>
                    <a:lnTo>
                      <a:pt x="84" y="5"/>
                    </a:lnTo>
                    <a:lnTo>
                      <a:pt x="79" y="0"/>
                    </a:lnTo>
                    <a:lnTo>
                      <a:pt x="54" y="20"/>
                    </a:ln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61" name="Freeform 1222"/>
              <p:cNvSpPr>
                <a:spLocks/>
              </p:cNvSpPr>
              <p:nvPr/>
            </p:nvSpPr>
            <p:spPr bwMode="auto">
              <a:xfrm>
                <a:off x="4043172" y="4765691"/>
                <a:ext cx="161925" cy="177800"/>
              </a:xfrm>
              <a:custGeom>
                <a:avLst/>
                <a:gdLst>
                  <a:gd name="T0" fmla="*/ 4 w 21"/>
                  <a:gd name="T1" fmla="*/ 19 h 23"/>
                  <a:gd name="T2" fmla="*/ 11 w 21"/>
                  <a:gd name="T3" fmla="*/ 23 h 23"/>
                  <a:gd name="T4" fmla="*/ 18 w 21"/>
                  <a:gd name="T5" fmla="*/ 19 h 23"/>
                  <a:gd name="T6" fmla="*/ 21 w 21"/>
                  <a:gd name="T7" fmla="*/ 9 h 23"/>
                  <a:gd name="T8" fmla="*/ 20 w 21"/>
                  <a:gd name="T9" fmla="*/ 7 h 23"/>
                  <a:gd name="T10" fmla="*/ 20 w 21"/>
                  <a:gd name="T11" fmla="*/ 4 h 23"/>
                  <a:gd name="T12" fmla="*/ 19 w 21"/>
                  <a:gd name="T13" fmla="*/ 1 h 23"/>
                  <a:gd name="T14" fmla="*/ 15 w 21"/>
                  <a:gd name="T15" fmla="*/ 1 h 23"/>
                  <a:gd name="T16" fmla="*/ 11 w 21"/>
                  <a:gd name="T17" fmla="*/ 2 h 23"/>
                  <a:gd name="T18" fmla="*/ 6 w 21"/>
                  <a:gd name="T19" fmla="*/ 1 h 23"/>
                  <a:gd name="T20" fmla="*/ 6 w 21"/>
                  <a:gd name="T21" fmla="*/ 1 h 23"/>
                  <a:gd name="T22" fmla="*/ 2 w 21"/>
                  <a:gd name="T23" fmla="*/ 1 h 23"/>
                  <a:gd name="T24" fmla="*/ 1 w 21"/>
                  <a:gd name="T25" fmla="*/ 4 h 23"/>
                  <a:gd name="T26" fmla="*/ 1 w 21"/>
                  <a:gd name="T27" fmla="*/ 7 h 23"/>
                  <a:gd name="T28" fmla="*/ 0 w 21"/>
                  <a:gd name="T29" fmla="*/ 9 h 23"/>
                  <a:gd name="T30" fmla="*/ 4 w 21"/>
                  <a:gd name="T31"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3">
                    <a:moveTo>
                      <a:pt x="4" y="19"/>
                    </a:moveTo>
                    <a:cubicBezTo>
                      <a:pt x="6" y="21"/>
                      <a:pt x="8" y="23"/>
                      <a:pt x="11" y="23"/>
                    </a:cubicBezTo>
                    <a:cubicBezTo>
                      <a:pt x="13" y="23"/>
                      <a:pt x="16" y="21"/>
                      <a:pt x="18" y="19"/>
                    </a:cubicBezTo>
                    <a:cubicBezTo>
                      <a:pt x="20" y="16"/>
                      <a:pt x="21" y="13"/>
                      <a:pt x="21" y="9"/>
                    </a:cubicBezTo>
                    <a:cubicBezTo>
                      <a:pt x="20" y="7"/>
                      <a:pt x="20" y="7"/>
                      <a:pt x="20" y="7"/>
                    </a:cubicBezTo>
                    <a:cubicBezTo>
                      <a:pt x="20" y="6"/>
                      <a:pt x="20" y="5"/>
                      <a:pt x="20" y="4"/>
                    </a:cubicBezTo>
                    <a:cubicBezTo>
                      <a:pt x="20" y="3"/>
                      <a:pt x="20" y="2"/>
                      <a:pt x="19" y="1"/>
                    </a:cubicBezTo>
                    <a:cubicBezTo>
                      <a:pt x="18" y="0"/>
                      <a:pt x="17" y="0"/>
                      <a:pt x="15" y="1"/>
                    </a:cubicBezTo>
                    <a:cubicBezTo>
                      <a:pt x="14" y="1"/>
                      <a:pt x="12" y="2"/>
                      <a:pt x="11" y="2"/>
                    </a:cubicBezTo>
                    <a:cubicBezTo>
                      <a:pt x="9" y="2"/>
                      <a:pt x="8" y="1"/>
                      <a:pt x="6" y="1"/>
                    </a:cubicBezTo>
                    <a:cubicBezTo>
                      <a:pt x="6" y="1"/>
                      <a:pt x="6" y="1"/>
                      <a:pt x="6" y="1"/>
                    </a:cubicBezTo>
                    <a:cubicBezTo>
                      <a:pt x="5" y="0"/>
                      <a:pt x="3" y="0"/>
                      <a:pt x="2" y="1"/>
                    </a:cubicBezTo>
                    <a:cubicBezTo>
                      <a:pt x="1" y="2"/>
                      <a:pt x="1" y="3"/>
                      <a:pt x="1" y="4"/>
                    </a:cubicBezTo>
                    <a:cubicBezTo>
                      <a:pt x="1" y="5"/>
                      <a:pt x="1" y="6"/>
                      <a:pt x="1" y="7"/>
                    </a:cubicBezTo>
                    <a:cubicBezTo>
                      <a:pt x="0" y="9"/>
                      <a:pt x="0" y="9"/>
                      <a:pt x="0" y="9"/>
                    </a:cubicBezTo>
                    <a:cubicBezTo>
                      <a:pt x="0" y="13"/>
                      <a:pt x="2" y="16"/>
                      <a:pt x="4" y="19"/>
                    </a:cubicBezTo>
                    <a:close/>
                  </a:path>
                </a:pathLst>
              </a:custGeom>
              <a:solidFill>
                <a:srgbClr val="AA81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62" name="Freeform 1223"/>
              <p:cNvSpPr>
                <a:spLocks/>
              </p:cNvSpPr>
              <p:nvPr/>
            </p:nvSpPr>
            <p:spPr bwMode="auto">
              <a:xfrm>
                <a:off x="4043172" y="4765691"/>
                <a:ext cx="85725" cy="177800"/>
              </a:xfrm>
              <a:custGeom>
                <a:avLst/>
                <a:gdLst>
                  <a:gd name="T0" fmla="*/ 4 w 11"/>
                  <a:gd name="T1" fmla="*/ 19 h 23"/>
                  <a:gd name="T2" fmla="*/ 11 w 11"/>
                  <a:gd name="T3" fmla="*/ 23 h 23"/>
                  <a:gd name="T4" fmla="*/ 11 w 11"/>
                  <a:gd name="T5" fmla="*/ 2 h 23"/>
                  <a:gd name="T6" fmla="*/ 6 w 11"/>
                  <a:gd name="T7" fmla="*/ 1 h 23"/>
                  <a:gd name="T8" fmla="*/ 6 w 11"/>
                  <a:gd name="T9" fmla="*/ 1 h 23"/>
                  <a:gd name="T10" fmla="*/ 2 w 11"/>
                  <a:gd name="T11" fmla="*/ 1 h 23"/>
                  <a:gd name="T12" fmla="*/ 1 w 11"/>
                  <a:gd name="T13" fmla="*/ 4 h 23"/>
                  <a:gd name="T14" fmla="*/ 1 w 11"/>
                  <a:gd name="T15" fmla="*/ 7 h 23"/>
                  <a:gd name="T16" fmla="*/ 0 w 11"/>
                  <a:gd name="T17" fmla="*/ 9 h 23"/>
                  <a:gd name="T18" fmla="*/ 4 w 11"/>
                  <a:gd name="T1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3">
                    <a:moveTo>
                      <a:pt x="4" y="19"/>
                    </a:moveTo>
                    <a:cubicBezTo>
                      <a:pt x="6" y="21"/>
                      <a:pt x="8" y="23"/>
                      <a:pt x="11" y="23"/>
                    </a:cubicBezTo>
                    <a:cubicBezTo>
                      <a:pt x="11" y="2"/>
                      <a:pt x="11" y="2"/>
                      <a:pt x="11" y="2"/>
                    </a:cubicBezTo>
                    <a:cubicBezTo>
                      <a:pt x="9" y="2"/>
                      <a:pt x="8" y="1"/>
                      <a:pt x="6" y="1"/>
                    </a:cubicBezTo>
                    <a:cubicBezTo>
                      <a:pt x="6" y="1"/>
                      <a:pt x="6" y="1"/>
                      <a:pt x="6" y="1"/>
                    </a:cubicBezTo>
                    <a:cubicBezTo>
                      <a:pt x="5" y="0"/>
                      <a:pt x="3" y="0"/>
                      <a:pt x="2" y="1"/>
                    </a:cubicBezTo>
                    <a:cubicBezTo>
                      <a:pt x="1" y="2"/>
                      <a:pt x="1" y="3"/>
                      <a:pt x="1" y="4"/>
                    </a:cubicBezTo>
                    <a:cubicBezTo>
                      <a:pt x="1" y="5"/>
                      <a:pt x="1" y="6"/>
                      <a:pt x="1" y="7"/>
                    </a:cubicBezTo>
                    <a:cubicBezTo>
                      <a:pt x="0" y="9"/>
                      <a:pt x="0" y="9"/>
                      <a:pt x="0" y="9"/>
                    </a:cubicBezTo>
                    <a:cubicBezTo>
                      <a:pt x="0" y="13"/>
                      <a:pt x="2" y="16"/>
                      <a:pt x="4" y="19"/>
                    </a:cubicBezTo>
                    <a:close/>
                  </a:path>
                </a:pathLst>
              </a:custGeom>
              <a:solidFill>
                <a:srgbClr val="9770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63" name="Freeform 1224"/>
              <p:cNvSpPr>
                <a:spLocks/>
              </p:cNvSpPr>
              <p:nvPr/>
            </p:nvSpPr>
            <p:spPr bwMode="auto">
              <a:xfrm>
                <a:off x="3973322" y="4959366"/>
                <a:ext cx="309563" cy="139700"/>
              </a:xfrm>
              <a:custGeom>
                <a:avLst/>
                <a:gdLst>
                  <a:gd name="T0" fmla="*/ 0 w 40"/>
                  <a:gd name="T1" fmla="*/ 8 h 18"/>
                  <a:gd name="T2" fmla="*/ 0 w 40"/>
                  <a:gd name="T3" fmla="*/ 15 h 18"/>
                  <a:gd name="T4" fmla="*/ 3 w 40"/>
                  <a:gd name="T5" fmla="*/ 18 h 18"/>
                  <a:gd name="T6" fmla="*/ 36 w 40"/>
                  <a:gd name="T7" fmla="*/ 18 h 18"/>
                  <a:gd name="T8" fmla="*/ 39 w 40"/>
                  <a:gd name="T9" fmla="*/ 15 h 18"/>
                  <a:gd name="T10" fmla="*/ 40 w 40"/>
                  <a:gd name="T11" fmla="*/ 8 h 18"/>
                  <a:gd name="T12" fmla="*/ 28 w 40"/>
                  <a:gd name="T13" fmla="*/ 0 h 18"/>
                  <a:gd name="T14" fmla="*/ 22 w 40"/>
                  <a:gd name="T15" fmla="*/ 15 h 18"/>
                  <a:gd name="T16" fmla="*/ 21 w 40"/>
                  <a:gd name="T17" fmla="*/ 6 h 18"/>
                  <a:gd name="T18" fmla="*/ 21 w 40"/>
                  <a:gd name="T19" fmla="*/ 5 h 18"/>
                  <a:gd name="T20" fmla="*/ 22 w 40"/>
                  <a:gd name="T21" fmla="*/ 3 h 18"/>
                  <a:gd name="T22" fmla="*/ 22 w 40"/>
                  <a:gd name="T23" fmla="*/ 3 h 18"/>
                  <a:gd name="T24" fmla="*/ 22 w 40"/>
                  <a:gd name="T25" fmla="*/ 3 h 18"/>
                  <a:gd name="T26" fmla="*/ 18 w 40"/>
                  <a:gd name="T27" fmla="*/ 3 h 18"/>
                  <a:gd name="T28" fmla="*/ 18 w 40"/>
                  <a:gd name="T29" fmla="*/ 3 h 18"/>
                  <a:gd name="T30" fmla="*/ 18 w 40"/>
                  <a:gd name="T31" fmla="*/ 3 h 18"/>
                  <a:gd name="T32" fmla="*/ 19 w 40"/>
                  <a:gd name="T33" fmla="*/ 5 h 18"/>
                  <a:gd name="T34" fmla="*/ 19 w 40"/>
                  <a:gd name="T35" fmla="*/ 6 h 18"/>
                  <a:gd name="T36" fmla="*/ 18 w 40"/>
                  <a:gd name="T37" fmla="*/ 15 h 18"/>
                  <a:gd name="T38" fmla="*/ 11 w 40"/>
                  <a:gd name="T39" fmla="*/ 0 h 18"/>
                  <a:gd name="T40" fmla="*/ 0 w 40"/>
                  <a:gd name="T4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8">
                    <a:moveTo>
                      <a:pt x="0" y="8"/>
                    </a:moveTo>
                    <a:cubicBezTo>
                      <a:pt x="0" y="10"/>
                      <a:pt x="0" y="12"/>
                      <a:pt x="0" y="15"/>
                    </a:cubicBezTo>
                    <a:cubicBezTo>
                      <a:pt x="0" y="16"/>
                      <a:pt x="1" y="18"/>
                      <a:pt x="3" y="18"/>
                    </a:cubicBezTo>
                    <a:cubicBezTo>
                      <a:pt x="14" y="18"/>
                      <a:pt x="25" y="18"/>
                      <a:pt x="36" y="18"/>
                    </a:cubicBezTo>
                    <a:cubicBezTo>
                      <a:pt x="38" y="18"/>
                      <a:pt x="39" y="16"/>
                      <a:pt x="39" y="15"/>
                    </a:cubicBezTo>
                    <a:cubicBezTo>
                      <a:pt x="40" y="8"/>
                      <a:pt x="40" y="8"/>
                      <a:pt x="40" y="8"/>
                    </a:cubicBezTo>
                    <a:cubicBezTo>
                      <a:pt x="40" y="4"/>
                      <a:pt x="35" y="1"/>
                      <a:pt x="28" y="0"/>
                    </a:cubicBezTo>
                    <a:cubicBezTo>
                      <a:pt x="27" y="7"/>
                      <a:pt x="25" y="10"/>
                      <a:pt x="22" y="15"/>
                    </a:cubicBezTo>
                    <a:cubicBezTo>
                      <a:pt x="21" y="6"/>
                      <a:pt x="21" y="6"/>
                      <a:pt x="21" y="6"/>
                    </a:cubicBezTo>
                    <a:cubicBezTo>
                      <a:pt x="21" y="6"/>
                      <a:pt x="21" y="5"/>
                      <a:pt x="21" y="5"/>
                    </a:cubicBezTo>
                    <a:cubicBezTo>
                      <a:pt x="22" y="3"/>
                      <a:pt x="22" y="3"/>
                      <a:pt x="22" y="3"/>
                    </a:cubicBezTo>
                    <a:cubicBezTo>
                      <a:pt x="22" y="3"/>
                      <a:pt x="22" y="3"/>
                      <a:pt x="22" y="3"/>
                    </a:cubicBezTo>
                    <a:cubicBezTo>
                      <a:pt x="22" y="3"/>
                      <a:pt x="22" y="3"/>
                      <a:pt x="22" y="3"/>
                    </a:cubicBezTo>
                    <a:cubicBezTo>
                      <a:pt x="20" y="3"/>
                      <a:pt x="19" y="3"/>
                      <a:pt x="18" y="3"/>
                    </a:cubicBezTo>
                    <a:cubicBezTo>
                      <a:pt x="18" y="3"/>
                      <a:pt x="18" y="3"/>
                      <a:pt x="18" y="3"/>
                    </a:cubicBezTo>
                    <a:cubicBezTo>
                      <a:pt x="18" y="3"/>
                      <a:pt x="18" y="3"/>
                      <a:pt x="18" y="3"/>
                    </a:cubicBezTo>
                    <a:cubicBezTo>
                      <a:pt x="19" y="5"/>
                      <a:pt x="19" y="5"/>
                      <a:pt x="19" y="5"/>
                    </a:cubicBezTo>
                    <a:cubicBezTo>
                      <a:pt x="19" y="5"/>
                      <a:pt x="19" y="6"/>
                      <a:pt x="19" y="6"/>
                    </a:cubicBezTo>
                    <a:cubicBezTo>
                      <a:pt x="18" y="15"/>
                      <a:pt x="18" y="15"/>
                      <a:pt x="18" y="15"/>
                    </a:cubicBezTo>
                    <a:cubicBezTo>
                      <a:pt x="15" y="10"/>
                      <a:pt x="13" y="7"/>
                      <a:pt x="11" y="0"/>
                    </a:cubicBezTo>
                    <a:cubicBezTo>
                      <a:pt x="5" y="1"/>
                      <a:pt x="0" y="4"/>
                      <a:pt x="0" y="8"/>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64" name="Freeform 1225"/>
              <p:cNvSpPr>
                <a:spLocks/>
              </p:cNvSpPr>
              <p:nvPr/>
            </p:nvSpPr>
            <p:spPr bwMode="auto">
              <a:xfrm>
                <a:off x="4113022" y="4983178"/>
                <a:ext cx="30163" cy="46038"/>
              </a:xfrm>
              <a:custGeom>
                <a:avLst/>
                <a:gdLst>
                  <a:gd name="T0" fmla="*/ 3 w 4"/>
                  <a:gd name="T1" fmla="*/ 3 h 6"/>
                  <a:gd name="T2" fmla="*/ 3 w 4"/>
                  <a:gd name="T3" fmla="*/ 2 h 6"/>
                  <a:gd name="T4" fmla="*/ 4 w 4"/>
                  <a:gd name="T5" fmla="*/ 0 h 6"/>
                  <a:gd name="T6" fmla="*/ 4 w 4"/>
                  <a:gd name="T7" fmla="*/ 0 h 6"/>
                  <a:gd name="T8" fmla="*/ 4 w 4"/>
                  <a:gd name="T9" fmla="*/ 0 h 6"/>
                  <a:gd name="T10" fmla="*/ 0 w 4"/>
                  <a:gd name="T11" fmla="*/ 0 h 6"/>
                  <a:gd name="T12" fmla="*/ 0 w 4"/>
                  <a:gd name="T13" fmla="*/ 0 h 6"/>
                  <a:gd name="T14" fmla="*/ 0 w 4"/>
                  <a:gd name="T15" fmla="*/ 0 h 6"/>
                  <a:gd name="T16" fmla="*/ 1 w 4"/>
                  <a:gd name="T17" fmla="*/ 2 h 6"/>
                  <a:gd name="T18" fmla="*/ 1 w 4"/>
                  <a:gd name="T19" fmla="*/ 3 h 6"/>
                  <a:gd name="T20" fmla="*/ 1 w 4"/>
                  <a:gd name="T21" fmla="*/ 4 h 6"/>
                  <a:gd name="T22" fmla="*/ 3 w 4"/>
                  <a:gd name="T23" fmla="*/ 6 h 6"/>
                  <a:gd name="T24" fmla="*/ 3 w 4"/>
                  <a:gd name="T25"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6">
                    <a:moveTo>
                      <a:pt x="3" y="3"/>
                    </a:moveTo>
                    <a:cubicBezTo>
                      <a:pt x="3" y="3"/>
                      <a:pt x="3" y="2"/>
                      <a:pt x="3" y="2"/>
                    </a:cubicBezTo>
                    <a:cubicBezTo>
                      <a:pt x="4" y="0"/>
                      <a:pt x="4" y="0"/>
                      <a:pt x="4" y="0"/>
                    </a:cubicBezTo>
                    <a:cubicBezTo>
                      <a:pt x="4" y="0"/>
                      <a:pt x="4" y="0"/>
                      <a:pt x="4" y="0"/>
                    </a:cubicBezTo>
                    <a:cubicBezTo>
                      <a:pt x="4" y="0"/>
                      <a:pt x="4" y="0"/>
                      <a:pt x="4" y="0"/>
                    </a:cubicBezTo>
                    <a:cubicBezTo>
                      <a:pt x="2" y="0"/>
                      <a:pt x="1" y="0"/>
                      <a:pt x="0" y="0"/>
                    </a:cubicBezTo>
                    <a:cubicBezTo>
                      <a:pt x="0" y="0"/>
                      <a:pt x="0" y="0"/>
                      <a:pt x="0" y="0"/>
                    </a:cubicBezTo>
                    <a:cubicBezTo>
                      <a:pt x="0" y="0"/>
                      <a:pt x="0" y="0"/>
                      <a:pt x="0" y="0"/>
                    </a:cubicBezTo>
                    <a:cubicBezTo>
                      <a:pt x="1" y="2"/>
                      <a:pt x="1" y="2"/>
                      <a:pt x="1" y="2"/>
                    </a:cubicBezTo>
                    <a:cubicBezTo>
                      <a:pt x="1" y="2"/>
                      <a:pt x="1" y="3"/>
                      <a:pt x="1" y="3"/>
                    </a:cubicBezTo>
                    <a:cubicBezTo>
                      <a:pt x="1" y="4"/>
                      <a:pt x="1" y="4"/>
                      <a:pt x="1" y="4"/>
                    </a:cubicBezTo>
                    <a:cubicBezTo>
                      <a:pt x="3" y="6"/>
                      <a:pt x="3" y="6"/>
                      <a:pt x="3" y="6"/>
                    </a:cubicBezTo>
                    <a:lnTo>
                      <a:pt x="3" y="3"/>
                    </a:ln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65" name="Freeform 1226"/>
              <p:cNvSpPr>
                <a:spLocks/>
              </p:cNvSpPr>
              <p:nvPr/>
            </p:nvSpPr>
            <p:spPr bwMode="auto">
              <a:xfrm>
                <a:off x="4057459" y="4951428"/>
                <a:ext cx="71438" cy="55563"/>
              </a:xfrm>
              <a:custGeom>
                <a:avLst/>
                <a:gdLst>
                  <a:gd name="T0" fmla="*/ 45 w 45"/>
                  <a:gd name="T1" fmla="*/ 20 h 35"/>
                  <a:gd name="T2" fmla="*/ 10 w 45"/>
                  <a:gd name="T3" fmla="*/ 0 h 35"/>
                  <a:gd name="T4" fmla="*/ 0 w 45"/>
                  <a:gd name="T5" fmla="*/ 5 h 35"/>
                  <a:gd name="T6" fmla="*/ 35 w 45"/>
                  <a:gd name="T7" fmla="*/ 35 h 35"/>
                  <a:gd name="T8" fmla="*/ 45 w 45"/>
                  <a:gd name="T9" fmla="*/ 20 h 35"/>
                </a:gdLst>
                <a:ahLst/>
                <a:cxnLst>
                  <a:cxn ang="0">
                    <a:pos x="T0" y="T1"/>
                  </a:cxn>
                  <a:cxn ang="0">
                    <a:pos x="T2" y="T3"/>
                  </a:cxn>
                  <a:cxn ang="0">
                    <a:pos x="T4" y="T5"/>
                  </a:cxn>
                  <a:cxn ang="0">
                    <a:pos x="T6" y="T7"/>
                  </a:cxn>
                  <a:cxn ang="0">
                    <a:pos x="T8" y="T9"/>
                  </a:cxn>
                </a:cxnLst>
                <a:rect l="0" t="0" r="r" b="b"/>
                <a:pathLst>
                  <a:path w="45" h="35">
                    <a:moveTo>
                      <a:pt x="45" y="20"/>
                    </a:moveTo>
                    <a:lnTo>
                      <a:pt x="10" y="0"/>
                    </a:lnTo>
                    <a:lnTo>
                      <a:pt x="0" y="5"/>
                    </a:lnTo>
                    <a:lnTo>
                      <a:pt x="35" y="35"/>
                    </a:lnTo>
                    <a:lnTo>
                      <a:pt x="45" y="2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466" name="Freeform 1227"/>
              <p:cNvSpPr>
                <a:spLocks/>
              </p:cNvSpPr>
              <p:nvPr/>
            </p:nvSpPr>
            <p:spPr bwMode="auto">
              <a:xfrm>
                <a:off x="4128897" y="4951428"/>
                <a:ext cx="61913" cy="55563"/>
              </a:xfrm>
              <a:custGeom>
                <a:avLst/>
                <a:gdLst>
                  <a:gd name="T0" fmla="*/ 0 w 39"/>
                  <a:gd name="T1" fmla="*/ 20 h 35"/>
                  <a:gd name="T2" fmla="*/ 34 w 39"/>
                  <a:gd name="T3" fmla="*/ 0 h 35"/>
                  <a:gd name="T4" fmla="*/ 39 w 39"/>
                  <a:gd name="T5" fmla="*/ 5 h 35"/>
                  <a:gd name="T6" fmla="*/ 9 w 39"/>
                  <a:gd name="T7" fmla="*/ 35 h 35"/>
                  <a:gd name="T8" fmla="*/ 0 w 39"/>
                  <a:gd name="T9" fmla="*/ 20 h 35"/>
                </a:gdLst>
                <a:ahLst/>
                <a:cxnLst>
                  <a:cxn ang="0">
                    <a:pos x="T0" y="T1"/>
                  </a:cxn>
                  <a:cxn ang="0">
                    <a:pos x="T2" y="T3"/>
                  </a:cxn>
                  <a:cxn ang="0">
                    <a:pos x="T4" y="T5"/>
                  </a:cxn>
                  <a:cxn ang="0">
                    <a:pos x="T6" y="T7"/>
                  </a:cxn>
                  <a:cxn ang="0">
                    <a:pos x="T8" y="T9"/>
                  </a:cxn>
                </a:cxnLst>
                <a:rect l="0" t="0" r="r" b="b"/>
                <a:pathLst>
                  <a:path w="39" h="35">
                    <a:moveTo>
                      <a:pt x="0" y="20"/>
                    </a:moveTo>
                    <a:lnTo>
                      <a:pt x="34" y="0"/>
                    </a:lnTo>
                    <a:lnTo>
                      <a:pt x="39" y="5"/>
                    </a:lnTo>
                    <a:lnTo>
                      <a:pt x="9" y="35"/>
                    </a:lnTo>
                    <a:lnTo>
                      <a:pt x="0" y="2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grpSp>
        <p:nvGrpSpPr>
          <p:cNvPr id="537" name="组合 536"/>
          <p:cNvGrpSpPr/>
          <p:nvPr/>
        </p:nvGrpSpPr>
        <p:grpSpPr>
          <a:xfrm>
            <a:off x="7239297" y="2015907"/>
            <a:ext cx="644525" cy="644526"/>
            <a:chOff x="4922168" y="4278699"/>
            <a:chExt cx="644525" cy="644526"/>
          </a:xfrm>
        </p:grpSpPr>
        <p:sp>
          <p:nvSpPr>
            <p:cNvPr id="538" name="Oval 66"/>
            <p:cNvSpPr>
              <a:spLocks noChangeArrowheads="1"/>
            </p:cNvSpPr>
            <p:nvPr/>
          </p:nvSpPr>
          <p:spPr bwMode="auto">
            <a:xfrm>
              <a:off x="4922168" y="4278699"/>
              <a:ext cx="644525" cy="644525"/>
            </a:xfrm>
            <a:prstGeom prst="ellipse">
              <a:avLst/>
            </a:prstGeom>
            <a:solidFill>
              <a:srgbClr val="50BF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39" name="Freeform 474"/>
            <p:cNvSpPr>
              <a:spLocks/>
            </p:cNvSpPr>
            <p:nvPr/>
          </p:nvSpPr>
          <p:spPr bwMode="auto">
            <a:xfrm>
              <a:off x="5107905" y="4410462"/>
              <a:ext cx="444500" cy="512763"/>
            </a:xfrm>
            <a:custGeom>
              <a:avLst/>
              <a:gdLst>
                <a:gd name="T0" fmla="*/ 0 w 57"/>
                <a:gd name="T1" fmla="*/ 46 h 66"/>
                <a:gd name="T2" fmla="*/ 0 w 57"/>
                <a:gd name="T3" fmla="*/ 44 h 66"/>
                <a:gd name="T4" fmla="*/ 0 w 57"/>
                <a:gd name="T5" fmla="*/ 42 h 66"/>
                <a:gd name="T6" fmla="*/ 0 w 57"/>
                <a:gd name="T7" fmla="*/ 39 h 66"/>
                <a:gd name="T8" fmla="*/ 1 w 57"/>
                <a:gd name="T9" fmla="*/ 37 h 66"/>
                <a:gd name="T10" fmla="*/ 2 w 57"/>
                <a:gd name="T11" fmla="*/ 35 h 66"/>
                <a:gd name="T12" fmla="*/ 4 w 57"/>
                <a:gd name="T13" fmla="*/ 33 h 66"/>
                <a:gd name="T14" fmla="*/ 6 w 57"/>
                <a:gd name="T15" fmla="*/ 31 h 66"/>
                <a:gd name="T16" fmla="*/ 6 w 57"/>
                <a:gd name="T17" fmla="*/ 31 h 66"/>
                <a:gd name="T18" fmla="*/ 6 w 57"/>
                <a:gd name="T19" fmla="*/ 31 h 66"/>
                <a:gd name="T20" fmla="*/ 6 w 57"/>
                <a:gd name="T21" fmla="*/ 31 h 66"/>
                <a:gd name="T22" fmla="*/ 6 w 57"/>
                <a:gd name="T23" fmla="*/ 31 h 66"/>
                <a:gd name="T24" fmla="*/ 7 w 57"/>
                <a:gd name="T25" fmla="*/ 31 h 66"/>
                <a:gd name="T26" fmla="*/ 7 w 57"/>
                <a:gd name="T27" fmla="*/ 31 h 66"/>
                <a:gd name="T28" fmla="*/ 7 w 57"/>
                <a:gd name="T29" fmla="*/ 31 h 66"/>
                <a:gd name="T30" fmla="*/ 7 w 57"/>
                <a:gd name="T31" fmla="*/ 31 h 66"/>
                <a:gd name="T32" fmla="*/ 10 w 57"/>
                <a:gd name="T33" fmla="*/ 30 h 66"/>
                <a:gd name="T34" fmla="*/ 10 w 57"/>
                <a:gd name="T35" fmla="*/ 30 h 66"/>
                <a:gd name="T36" fmla="*/ 10 w 57"/>
                <a:gd name="T37" fmla="*/ 30 h 66"/>
                <a:gd name="T38" fmla="*/ 10 w 57"/>
                <a:gd name="T39" fmla="*/ 30 h 66"/>
                <a:gd name="T40" fmla="*/ 10 w 57"/>
                <a:gd name="T41" fmla="*/ 30 h 66"/>
                <a:gd name="T42" fmla="*/ 10 w 57"/>
                <a:gd name="T43" fmla="*/ 30 h 66"/>
                <a:gd name="T44" fmla="*/ 11 w 57"/>
                <a:gd name="T45" fmla="*/ 30 h 66"/>
                <a:gd name="T46" fmla="*/ 11 w 57"/>
                <a:gd name="T47" fmla="*/ 30 h 66"/>
                <a:gd name="T48" fmla="*/ 11 w 57"/>
                <a:gd name="T49" fmla="*/ 30 h 66"/>
                <a:gd name="T50" fmla="*/ 11 w 57"/>
                <a:gd name="T51" fmla="*/ 30 h 66"/>
                <a:gd name="T52" fmla="*/ 11 w 57"/>
                <a:gd name="T53" fmla="*/ 30 h 66"/>
                <a:gd name="T54" fmla="*/ 11 w 57"/>
                <a:gd name="T55" fmla="*/ 29 h 66"/>
                <a:gd name="T56" fmla="*/ 11 w 57"/>
                <a:gd name="T57" fmla="*/ 29 h 66"/>
                <a:gd name="T58" fmla="*/ 11 w 57"/>
                <a:gd name="T59" fmla="*/ 29 h 66"/>
                <a:gd name="T60" fmla="*/ 11 w 57"/>
                <a:gd name="T61" fmla="*/ 29 h 66"/>
                <a:gd name="T62" fmla="*/ 11 w 57"/>
                <a:gd name="T63" fmla="*/ 29 h 66"/>
                <a:gd name="T64" fmla="*/ 10 w 57"/>
                <a:gd name="T65" fmla="*/ 25 h 66"/>
                <a:gd name="T66" fmla="*/ 6 w 57"/>
                <a:gd name="T67" fmla="*/ 18 h 66"/>
                <a:gd name="T68" fmla="*/ 5 w 57"/>
                <a:gd name="T69" fmla="*/ 10 h 66"/>
                <a:gd name="T70" fmla="*/ 7 w 57"/>
                <a:gd name="T71" fmla="*/ 5 h 66"/>
                <a:gd name="T72" fmla="*/ 11 w 57"/>
                <a:gd name="T73" fmla="*/ 2 h 66"/>
                <a:gd name="T74" fmla="*/ 14 w 57"/>
                <a:gd name="T75" fmla="*/ 0 h 66"/>
                <a:gd name="T76" fmla="*/ 16 w 57"/>
                <a:gd name="T77" fmla="*/ 0 h 66"/>
                <a:gd name="T78" fmla="*/ 17 w 57"/>
                <a:gd name="T79" fmla="*/ 1 h 66"/>
                <a:gd name="T80" fmla="*/ 17 w 57"/>
                <a:gd name="T81" fmla="*/ 1 h 66"/>
                <a:gd name="T82" fmla="*/ 18 w 57"/>
                <a:gd name="T83" fmla="*/ 0 h 66"/>
                <a:gd name="T84" fmla="*/ 19 w 57"/>
                <a:gd name="T85" fmla="*/ 0 h 66"/>
                <a:gd name="T86" fmla="*/ 20 w 57"/>
                <a:gd name="T87" fmla="*/ 0 h 66"/>
                <a:gd name="T88" fmla="*/ 21 w 57"/>
                <a:gd name="T89" fmla="*/ 0 h 66"/>
                <a:gd name="T90" fmla="*/ 23 w 57"/>
                <a:gd name="T91" fmla="*/ 1 h 66"/>
                <a:gd name="T92" fmla="*/ 24 w 57"/>
                <a:gd name="T93" fmla="*/ 2 h 66"/>
                <a:gd name="T94" fmla="*/ 25 w 57"/>
                <a:gd name="T95" fmla="*/ 3 h 66"/>
                <a:gd name="T96" fmla="*/ 26 w 57"/>
                <a:gd name="T97" fmla="*/ 4 h 66"/>
                <a:gd name="T98" fmla="*/ 27 w 57"/>
                <a:gd name="T99" fmla="*/ 5 h 66"/>
                <a:gd name="T100" fmla="*/ 27 w 57"/>
                <a:gd name="T101"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 h="66">
                  <a:moveTo>
                    <a:pt x="19" y="66"/>
                  </a:moveTo>
                  <a:cubicBezTo>
                    <a:pt x="2" y="48"/>
                    <a:pt x="2" y="48"/>
                    <a:pt x="2" y="48"/>
                  </a:cubicBezTo>
                  <a:cubicBezTo>
                    <a:pt x="1" y="48"/>
                    <a:pt x="1" y="48"/>
                    <a:pt x="0" y="47"/>
                  </a:cubicBezTo>
                  <a:cubicBezTo>
                    <a:pt x="0" y="47"/>
                    <a:pt x="0" y="47"/>
                    <a:pt x="0" y="47"/>
                  </a:cubicBezTo>
                  <a:cubicBezTo>
                    <a:pt x="0" y="47"/>
                    <a:pt x="0" y="47"/>
                    <a:pt x="0" y="46"/>
                  </a:cubicBezTo>
                  <a:cubicBezTo>
                    <a:pt x="0" y="46"/>
                    <a:pt x="0" y="46"/>
                    <a:pt x="0" y="46"/>
                  </a:cubicBezTo>
                  <a:cubicBezTo>
                    <a:pt x="0" y="46"/>
                    <a:pt x="0" y="46"/>
                    <a:pt x="0" y="46"/>
                  </a:cubicBezTo>
                  <a:cubicBezTo>
                    <a:pt x="0" y="46"/>
                    <a:pt x="0" y="46"/>
                    <a:pt x="0" y="46"/>
                  </a:cubicBezTo>
                  <a:cubicBezTo>
                    <a:pt x="0" y="45"/>
                    <a:pt x="0" y="45"/>
                    <a:pt x="0" y="45"/>
                  </a:cubicBezTo>
                  <a:cubicBezTo>
                    <a:pt x="0" y="44"/>
                    <a:pt x="0" y="44"/>
                    <a:pt x="0" y="44"/>
                  </a:cubicBezTo>
                  <a:cubicBezTo>
                    <a:pt x="0" y="44"/>
                    <a:pt x="0" y="44"/>
                    <a:pt x="0" y="44"/>
                  </a:cubicBezTo>
                  <a:cubicBezTo>
                    <a:pt x="0" y="44"/>
                    <a:pt x="0" y="44"/>
                    <a:pt x="0" y="43"/>
                  </a:cubicBezTo>
                  <a:cubicBezTo>
                    <a:pt x="0" y="43"/>
                    <a:pt x="0" y="43"/>
                    <a:pt x="0" y="43"/>
                  </a:cubicBezTo>
                  <a:cubicBezTo>
                    <a:pt x="0" y="43"/>
                    <a:pt x="0" y="43"/>
                    <a:pt x="0" y="42"/>
                  </a:cubicBezTo>
                  <a:cubicBezTo>
                    <a:pt x="0" y="42"/>
                    <a:pt x="0" y="42"/>
                    <a:pt x="0" y="42"/>
                  </a:cubicBezTo>
                  <a:cubicBezTo>
                    <a:pt x="0" y="42"/>
                    <a:pt x="0" y="41"/>
                    <a:pt x="0" y="41"/>
                  </a:cubicBezTo>
                  <a:cubicBezTo>
                    <a:pt x="0" y="41"/>
                    <a:pt x="0" y="41"/>
                    <a:pt x="0" y="41"/>
                  </a:cubicBezTo>
                  <a:cubicBezTo>
                    <a:pt x="0" y="41"/>
                    <a:pt x="0" y="40"/>
                    <a:pt x="0" y="40"/>
                  </a:cubicBezTo>
                  <a:cubicBezTo>
                    <a:pt x="0" y="40"/>
                    <a:pt x="0" y="40"/>
                    <a:pt x="0" y="40"/>
                  </a:cubicBezTo>
                  <a:cubicBezTo>
                    <a:pt x="0" y="40"/>
                    <a:pt x="0" y="39"/>
                    <a:pt x="0" y="39"/>
                  </a:cubicBezTo>
                  <a:cubicBezTo>
                    <a:pt x="0" y="39"/>
                    <a:pt x="0" y="39"/>
                    <a:pt x="0" y="39"/>
                  </a:cubicBezTo>
                  <a:cubicBezTo>
                    <a:pt x="0" y="39"/>
                    <a:pt x="1" y="38"/>
                    <a:pt x="1" y="38"/>
                  </a:cubicBezTo>
                  <a:cubicBezTo>
                    <a:pt x="1" y="38"/>
                    <a:pt x="1" y="38"/>
                    <a:pt x="1" y="38"/>
                  </a:cubicBezTo>
                  <a:cubicBezTo>
                    <a:pt x="1" y="38"/>
                    <a:pt x="1" y="37"/>
                    <a:pt x="1" y="37"/>
                  </a:cubicBezTo>
                  <a:cubicBezTo>
                    <a:pt x="1" y="37"/>
                    <a:pt x="1" y="37"/>
                    <a:pt x="1" y="37"/>
                  </a:cubicBezTo>
                  <a:cubicBezTo>
                    <a:pt x="1" y="37"/>
                    <a:pt x="1" y="37"/>
                    <a:pt x="1" y="36"/>
                  </a:cubicBezTo>
                  <a:cubicBezTo>
                    <a:pt x="1" y="36"/>
                    <a:pt x="1" y="36"/>
                    <a:pt x="1" y="36"/>
                  </a:cubicBezTo>
                  <a:cubicBezTo>
                    <a:pt x="1" y="36"/>
                    <a:pt x="1" y="36"/>
                    <a:pt x="2" y="36"/>
                  </a:cubicBezTo>
                  <a:cubicBezTo>
                    <a:pt x="2" y="35"/>
                    <a:pt x="2" y="35"/>
                    <a:pt x="2" y="35"/>
                  </a:cubicBezTo>
                  <a:cubicBezTo>
                    <a:pt x="2" y="35"/>
                    <a:pt x="2" y="35"/>
                    <a:pt x="2" y="35"/>
                  </a:cubicBezTo>
                  <a:cubicBezTo>
                    <a:pt x="2" y="35"/>
                    <a:pt x="2" y="34"/>
                    <a:pt x="2" y="34"/>
                  </a:cubicBezTo>
                  <a:cubicBezTo>
                    <a:pt x="2" y="34"/>
                    <a:pt x="2" y="34"/>
                    <a:pt x="3" y="34"/>
                  </a:cubicBezTo>
                  <a:cubicBezTo>
                    <a:pt x="3" y="34"/>
                    <a:pt x="3" y="34"/>
                    <a:pt x="3" y="34"/>
                  </a:cubicBezTo>
                  <a:cubicBezTo>
                    <a:pt x="3" y="33"/>
                    <a:pt x="3" y="33"/>
                    <a:pt x="3" y="33"/>
                  </a:cubicBezTo>
                  <a:cubicBezTo>
                    <a:pt x="3" y="33"/>
                    <a:pt x="3" y="33"/>
                    <a:pt x="4" y="33"/>
                  </a:cubicBezTo>
                  <a:cubicBezTo>
                    <a:pt x="4" y="33"/>
                    <a:pt x="4" y="33"/>
                    <a:pt x="4" y="33"/>
                  </a:cubicBezTo>
                  <a:cubicBezTo>
                    <a:pt x="4" y="32"/>
                    <a:pt x="4" y="32"/>
                    <a:pt x="4" y="32"/>
                  </a:cubicBezTo>
                  <a:cubicBezTo>
                    <a:pt x="4" y="32"/>
                    <a:pt x="5" y="32"/>
                    <a:pt x="5" y="32"/>
                  </a:cubicBezTo>
                  <a:cubicBezTo>
                    <a:pt x="5" y="32"/>
                    <a:pt x="5" y="32"/>
                    <a:pt x="5" y="32"/>
                  </a:cubicBezTo>
                  <a:cubicBezTo>
                    <a:pt x="5" y="32"/>
                    <a:pt x="6" y="32"/>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6"/>
                    <a:pt x="11" y="26"/>
                    <a:pt x="11" y="26"/>
                  </a:cubicBezTo>
                  <a:cubicBezTo>
                    <a:pt x="10" y="25"/>
                    <a:pt x="10" y="25"/>
                    <a:pt x="10" y="25"/>
                  </a:cubicBezTo>
                  <a:cubicBezTo>
                    <a:pt x="10" y="25"/>
                    <a:pt x="9" y="25"/>
                    <a:pt x="9" y="25"/>
                  </a:cubicBezTo>
                  <a:cubicBezTo>
                    <a:pt x="9" y="24"/>
                    <a:pt x="8" y="24"/>
                    <a:pt x="8" y="23"/>
                  </a:cubicBezTo>
                  <a:cubicBezTo>
                    <a:pt x="8" y="22"/>
                    <a:pt x="7" y="22"/>
                    <a:pt x="7" y="21"/>
                  </a:cubicBezTo>
                  <a:cubicBezTo>
                    <a:pt x="7" y="21"/>
                    <a:pt x="7" y="20"/>
                    <a:pt x="6" y="20"/>
                  </a:cubicBezTo>
                  <a:cubicBezTo>
                    <a:pt x="6" y="19"/>
                    <a:pt x="6" y="19"/>
                    <a:pt x="6" y="18"/>
                  </a:cubicBezTo>
                  <a:cubicBezTo>
                    <a:pt x="6" y="18"/>
                    <a:pt x="6" y="17"/>
                    <a:pt x="5" y="17"/>
                  </a:cubicBezTo>
                  <a:cubicBezTo>
                    <a:pt x="5" y="16"/>
                    <a:pt x="5" y="16"/>
                    <a:pt x="5" y="15"/>
                  </a:cubicBezTo>
                  <a:cubicBezTo>
                    <a:pt x="5" y="15"/>
                    <a:pt x="5" y="14"/>
                    <a:pt x="5" y="14"/>
                  </a:cubicBezTo>
                  <a:cubicBezTo>
                    <a:pt x="5" y="13"/>
                    <a:pt x="5" y="12"/>
                    <a:pt x="5" y="11"/>
                  </a:cubicBezTo>
                  <a:cubicBezTo>
                    <a:pt x="5" y="11"/>
                    <a:pt x="5" y="10"/>
                    <a:pt x="5" y="10"/>
                  </a:cubicBezTo>
                  <a:cubicBezTo>
                    <a:pt x="5" y="10"/>
                    <a:pt x="5" y="9"/>
                    <a:pt x="6" y="9"/>
                  </a:cubicBezTo>
                  <a:cubicBezTo>
                    <a:pt x="6" y="9"/>
                    <a:pt x="6" y="8"/>
                    <a:pt x="6" y="8"/>
                  </a:cubicBezTo>
                  <a:cubicBezTo>
                    <a:pt x="6" y="8"/>
                    <a:pt x="6" y="7"/>
                    <a:pt x="6" y="7"/>
                  </a:cubicBezTo>
                  <a:cubicBezTo>
                    <a:pt x="6" y="7"/>
                    <a:pt x="7" y="6"/>
                    <a:pt x="7" y="6"/>
                  </a:cubicBezTo>
                  <a:cubicBezTo>
                    <a:pt x="7" y="6"/>
                    <a:pt x="7" y="5"/>
                    <a:pt x="7" y="5"/>
                  </a:cubicBezTo>
                  <a:cubicBezTo>
                    <a:pt x="8" y="5"/>
                    <a:pt x="8" y="5"/>
                    <a:pt x="8" y="4"/>
                  </a:cubicBezTo>
                  <a:cubicBezTo>
                    <a:pt x="8" y="4"/>
                    <a:pt x="8" y="4"/>
                    <a:pt x="9" y="4"/>
                  </a:cubicBezTo>
                  <a:cubicBezTo>
                    <a:pt x="9" y="4"/>
                    <a:pt x="9" y="3"/>
                    <a:pt x="9" y="3"/>
                  </a:cubicBezTo>
                  <a:cubicBezTo>
                    <a:pt x="9" y="3"/>
                    <a:pt x="10" y="3"/>
                    <a:pt x="10" y="3"/>
                  </a:cubicBezTo>
                  <a:cubicBezTo>
                    <a:pt x="10" y="2"/>
                    <a:pt x="10" y="2"/>
                    <a:pt x="11" y="2"/>
                  </a:cubicBezTo>
                  <a:cubicBezTo>
                    <a:pt x="11" y="2"/>
                    <a:pt x="11" y="2"/>
                    <a:pt x="11" y="2"/>
                  </a:cubicBezTo>
                  <a:cubicBezTo>
                    <a:pt x="12" y="1"/>
                    <a:pt x="12" y="1"/>
                    <a:pt x="12" y="1"/>
                  </a:cubicBezTo>
                  <a:cubicBezTo>
                    <a:pt x="12" y="1"/>
                    <a:pt x="12" y="1"/>
                    <a:pt x="13" y="1"/>
                  </a:cubicBezTo>
                  <a:cubicBezTo>
                    <a:pt x="13" y="1"/>
                    <a:pt x="13" y="1"/>
                    <a:pt x="13" y="1"/>
                  </a:cubicBezTo>
                  <a:cubicBezTo>
                    <a:pt x="13" y="1"/>
                    <a:pt x="14" y="0"/>
                    <a:pt x="14" y="0"/>
                  </a:cubicBezTo>
                  <a:cubicBezTo>
                    <a:pt x="14" y="0"/>
                    <a:pt x="14" y="0"/>
                    <a:pt x="14" y="0"/>
                  </a:cubicBezTo>
                  <a:cubicBezTo>
                    <a:pt x="15" y="0"/>
                    <a:pt x="15" y="0"/>
                    <a:pt x="15" y="0"/>
                  </a:cubicBezTo>
                  <a:cubicBezTo>
                    <a:pt x="15" y="0"/>
                    <a:pt x="15" y="0"/>
                    <a:pt x="15" y="0"/>
                  </a:cubicBezTo>
                  <a:cubicBezTo>
                    <a:pt x="16" y="0"/>
                    <a:pt x="16" y="0"/>
                    <a:pt x="16" y="0"/>
                  </a:cubicBezTo>
                  <a:cubicBezTo>
                    <a:pt x="16" y="0"/>
                    <a:pt x="16" y="0"/>
                    <a:pt x="16" y="0"/>
                  </a:cubicBezTo>
                  <a:cubicBezTo>
                    <a:pt x="16" y="0"/>
                    <a:pt x="16" y="0"/>
                    <a:pt x="16" y="0"/>
                  </a:cubicBezTo>
                  <a:cubicBezTo>
                    <a:pt x="16" y="1"/>
                    <a:pt x="16" y="1"/>
                    <a:pt x="16"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20" y="0"/>
                    <a:pt x="20" y="0"/>
                    <a:pt x="20" y="0"/>
                  </a:cubicBezTo>
                  <a:cubicBezTo>
                    <a:pt x="20" y="0"/>
                    <a:pt x="20" y="0"/>
                    <a:pt x="20" y="0"/>
                  </a:cubicBezTo>
                  <a:cubicBezTo>
                    <a:pt x="20" y="0"/>
                    <a:pt x="20" y="0"/>
                    <a:pt x="20" y="0"/>
                  </a:cubicBezTo>
                  <a:cubicBezTo>
                    <a:pt x="20"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2" y="0"/>
                    <a:pt x="22" y="0"/>
                    <a:pt x="22" y="0"/>
                  </a:cubicBezTo>
                  <a:cubicBezTo>
                    <a:pt x="22" y="0"/>
                    <a:pt x="22" y="1"/>
                    <a:pt x="22" y="1"/>
                  </a:cubicBezTo>
                  <a:cubicBezTo>
                    <a:pt x="22" y="1"/>
                    <a:pt x="22" y="1"/>
                    <a:pt x="22" y="1"/>
                  </a:cubicBezTo>
                  <a:cubicBezTo>
                    <a:pt x="22" y="1"/>
                    <a:pt x="22" y="1"/>
                    <a:pt x="22" y="1"/>
                  </a:cubicBezTo>
                  <a:cubicBezTo>
                    <a:pt x="22" y="1"/>
                    <a:pt x="23" y="1"/>
                    <a:pt x="23" y="1"/>
                  </a:cubicBezTo>
                  <a:cubicBezTo>
                    <a:pt x="23" y="1"/>
                    <a:pt x="23" y="1"/>
                    <a:pt x="23" y="1"/>
                  </a:cubicBezTo>
                  <a:cubicBezTo>
                    <a:pt x="23" y="1"/>
                    <a:pt x="23" y="1"/>
                    <a:pt x="23" y="1"/>
                  </a:cubicBezTo>
                  <a:cubicBezTo>
                    <a:pt x="23" y="1"/>
                    <a:pt x="23" y="1"/>
                    <a:pt x="23" y="1"/>
                  </a:cubicBezTo>
                  <a:cubicBezTo>
                    <a:pt x="24" y="2"/>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5" y="2"/>
                    <a:pt x="25" y="3"/>
                  </a:cubicBezTo>
                  <a:cubicBezTo>
                    <a:pt x="25" y="3"/>
                    <a:pt x="25" y="3"/>
                    <a:pt x="25" y="3"/>
                  </a:cubicBezTo>
                  <a:cubicBezTo>
                    <a:pt x="25" y="3"/>
                    <a:pt x="25" y="3"/>
                    <a:pt x="25" y="3"/>
                  </a:cubicBezTo>
                  <a:cubicBezTo>
                    <a:pt x="25" y="3"/>
                    <a:pt x="25" y="3"/>
                    <a:pt x="25" y="3"/>
                  </a:cubicBezTo>
                  <a:cubicBezTo>
                    <a:pt x="25" y="3"/>
                    <a:pt x="25" y="3"/>
                    <a:pt x="25" y="3"/>
                  </a:cubicBezTo>
                  <a:cubicBezTo>
                    <a:pt x="25" y="3"/>
                    <a:pt x="25" y="3"/>
                    <a:pt x="25" y="3"/>
                  </a:cubicBezTo>
                  <a:cubicBezTo>
                    <a:pt x="26" y="4"/>
                    <a:pt x="26" y="4"/>
                    <a:pt x="26" y="4"/>
                  </a:cubicBezTo>
                  <a:cubicBezTo>
                    <a:pt x="26" y="4"/>
                    <a:pt x="26" y="4"/>
                    <a:pt x="26" y="4"/>
                  </a:cubicBezTo>
                  <a:cubicBezTo>
                    <a:pt x="26" y="4"/>
                    <a:pt x="26" y="4"/>
                    <a:pt x="26" y="4"/>
                  </a:cubicBezTo>
                  <a:cubicBezTo>
                    <a:pt x="26" y="4"/>
                    <a:pt x="26" y="4"/>
                    <a:pt x="26" y="5"/>
                  </a:cubicBezTo>
                  <a:cubicBezTo>
                    <a:pt x="27" y="5"/>
                    <a:pt x="27" y="5"/>
                    <a:pt x="27" y="5"/>
                  </a:cubicBezTo>
                  <a:cubicBezTo>
                    <a:pt x="27" y="5"/>
                    <a:pt x="27" y="5"/>
                    <a:pt x="27" y="5"/>
                  </a:cubicBezTo>
                  <a:cubicBezTo>
                    <a:pt x="27" y="5"/>
                    <a:pt x="27" y="5"/>
                    <a:pt x="27" y="6"/>
                  </a:cubicBezTo>
                  <a:cubicBezTo>
                    <a:pt x="27" y="6"/>
                    <a:pt x="27" y="6"/>
                    <a:pt x="27" y="6"/>
                  </a:cubicBezTo>
                  <a:cubicBezTo>
                    <a:pt x="27" y="6"/>
                    <a:pt x="27" y="6"/>
                    <a:pt x="27" y="6"/>
                  </a:cubicBezTo>
                  <a:cubicBezTo>
                    <a:pt x="27" y="6"/>
                    <a:pt x="27" y="6"/>
                    <a:pt x="27" y="6"/>
                  </a:cubicBezTo>
                  <a:cubicBezTo>
                    <a:pt x="27" y="6"/>
                    <a:pt x="27" y="6"/>
                    <a:pt x="27" y="6"/>
                  </a:cubicBezTo>
                  <a:cubicBezTo>
                    <a:pt x="57" y="36"/>
                    <a:pt x="57" y="36"/>
                    <a:pt x="57" y="36"/>
                  </a:cubicBezTo>
                  <a:cubicBezTo>
                    <a:pt x="52" y="53"/>
                    <a:pt x="37" y="65"/>
                    <a:pt x="19" y="66"/>
                  </a:cubicBezTo>
                  <a:close/>
                </a:path>
              </a:pathLst>
            </a:custGeom>
            <a:solidFill>
              <a:srgbClr val="40A5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40" name="Freeform 535"/>
            <p:cNvSpPr>
              <a:spLocks/>
            </p:cNvSpPr>
            <p:nvPr/>
          </p:nvSpPr>
          <p:spPr bwMode="auto">
            <a:xfrm>
              <a:off x="5179343" y="4534287"/>
              <a:ext cx="123825" cy="195263"/>
            </a:xfrm>
            <a:custGeom>
              <a:avLst/>
              <a:gdLst>
                <a:gd name="T0" fmla="*/ 3 w 16"/>
                <a:gd name="T1" fmla="*/ 0 h 25"/>
                <a:gd name="T2" fmla="*/ 13 w 16"/>
                <a:gd name="T3" fmla="*/ 0 h 25"/>
                <a:gd name="T4" fmla="*/ 15 w 16"/>
                <a:gd name="T5" fmla="*/ 13 h 25"/>
                <a:gd name="T6" fmla="*/ 16 w 16"/>
                <a:gd name="T7" fmla="*/ 15 h 25"/>
                <a:gd name="T8" fmla="*/ 16 w 16"/>
                <a:gd name="T9" fmla="*/ 15 h 25"/>
                <a:gd name="T10" fmla="*/ 14 w 16"/>
                <a:gd name="T11" fmla="*/ 17 h 25"/>
                <a:gd name="T12" fmla="*/ 8 w 16"/>
                <a:gd name="T13" fmla="*/ 25 h 25"/>
                <a:gd name="T14" fmla="*/ 3 w 16"/>
                <a:gd name="T15" fmla="*/ 17 h 25"/>
                <a:gd name="T16" fmla="*/ 0 w 16"/>
                <a:gd name="T17" fmla="*/ 15 h 25"/>
                <a:gd name="T18" fmla="*/ 0 w 16"/>
                <a:gd name="T19" fmla="*/ 15 h 25"/>
                <a:gd name="T20" fmla="*/ 2 w 16"/>
                <a:gd name="T21" fmla="*/ 13 h 25"/>
                <a:gd name="T22" fmla="*/ 3 w 1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5">
                  <a:moveTo>
                    <a:pt x="3" y="0"/>
                  </a:moveTo>
                  <a:cubicBezTo>
                    <a:pt x="13" y="0"/>
                    <a:pt x="13" y="0"/>
                    <a:pt x="13" y="0"/>
                  </a:cubicBezTo>
                  <a:cubicBezTo>
                    <a:pt x="15" y="13"/>
                    <a:pt x="15" y="13"/>
                    <a:pt x="15" y="13"/>
                  </a:cubicBezTo>
                  <a:cubicBezTo>
                    <a:pt x="15" y="14"/>
                    <a:pt x="15" y="15"/>
                    <a:pt x="16" y="15"/>
                  </a:cubicBezTo>
                  <a:cubicBezTo>
                    <a:pt x="16" y="15"/>
                    <a:pt x="16" y="15"/>
                    <a:pt x="16" y="15"/>
                  </a:cubicBezTo>
                  <a:cubicBezTo>
                    <a:pt x="14" y="17"/>
                    <a:pt x="14" y="17"/>
                    <a:pt x="14" y="17"/>
                  </a:cubicBezTo>
                  <a:cubicBezTo>
                    <a:pt x="8" y="25"/>
                    <a:pt x="8" y="25"/>
                    <a:pt x="8" y="25"/>
                  </a:cubicBezTo>
                  <a:cubicBezTo>
                    <a:pt x="3" y="17"/>
                    <a:pt x="3" y="17"/>
                    <a:pt x="3" y="17"/>
                  </a:cubicBezTo>
                  <a:cubicBezTo>
                    <a:pt x="0" y="15"/>
                    <a:pt x="0" y="15"/>
                    <a:pt x="0" y="15"/>
                  </a:cubicBezTo>
                  <a:cubicBezTo>
                    <a:pt x="0" y="15"/>
                    <a:pt x="0" y="15"/>
                    <a:pt x="0" y="15"/>
                  </a:cubicBezTo>
                  <a:cubicBezTo>
                    <a:pt x="1" y="15"/>
                    <a:pt x="2" y="14"/>
                    <a:pt x="2" y="13"/>
                  </a:cubicBezTo>
                  <a:lnTo>
                    <a:pt x="3" y="0"/>
                  </a:lnTo>
                  <a:close/>
                </a:path>
              </a:pathLst>
            </a:custGeom>
            <a:solidFill>
              <a:srgbClr val="E3CC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41" name="Freeform 536"/>
            <p:cNvSpPr>
              <a:spLocks/>
            </p:cNvSpPr>
            <p:nvPr/>
          </p:nvSpPr>
          <p:spPr bwMode="auto">
            <a:xfrm>
              <a:off x="5179343" y="4550162"/>
              <a:ext cx="61912" cy="179388"/>
            </a:xfrm>
            <a:custGeom>
              <a:avLst/>
              <a:gdLst>
                <a:gd name="T0" fmla="*/ 8 w 8"/>
                <a:gd name="T1" fmla="*/ 23 h 23"/>
                <a:gd name="T2" fmla="*/ 8 w 8"/>
                <a:gd name="T3" fmla="*/ 23 h 23"/>
                <a:gd name="T4" fmla="*/ 3 w 8"/>
                <a:gd name="T5" fmla="*/ 15 h 23"/>
                <a:gd name="T6" fmla="*/ 0 w 8"/>
                <a:gd name="T7" fmla="*/ 13 h 23"/>
                <a:gd name="T8" fmla="*/ 0 w 8"/>
                <a:gd name="T9" fmla="*/ 13 h 23"/>
                <a:gd name="T10" fmla="*/ 2 w 8"/>
                <a:gd name="T11" fmla="*/ 11 h 23"/>
                <a:gd name="T12" fmla="*/ 3 w 8"/>
                <a:gd name="T13" fmla="*/ 0 h 23"/>
                <a:gd name="T14" fmla="*/ 8 w 8"/>
                <a:gd name="T15" fmla="*/ 0 h 23"/>
                <a:gd name="T16" fmla="*/ 8 w 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23"/>
                  </a:moveTo>
                  <a:cubicBezTo>
                    <a:pt x="8" y="23"/>
                    <a:pt x="8" y="23"/>
                    <a:pt x="8" y="23"/>
                  </a:cubicBezTo>
                  <a:cubicBezTo>
                    <a:pt x="3" y="15"/>
                    <a:pt x="3" y="15"/>
                    <a:pt x="3" y="15"/>
                  </a:cubicBezTo>
                  <a:cubicBezTo>
                    <a:pt x="0" y="13"/>
                    <a:pt x="0" y="13"/>
                    <a:pt x="0" y="13"/>
                  </a:cubicBezTo>
                  <a:cubicBezTo>
                    <a:pt x="0" y="13"/>
                    <a:pt x="0" y="13"/>
                    <a:pt x="0" y="13"/>
                  </a:cubicBezTo>
                  <a:cubicBezTo>
                    <a:pt x="1" y="13"/>
                    <a:pt x="2" y="12"/>
                    <a:pt x="2" y="11"/>
                  </a:cubicBezTo>
                  <a:cubicBezTo>
                    <a:pt x="3" y="0"/>
                    <a:pt x="3" y="0"/>
                    <a:pt x="3" y="0"/>
                  </a:cubicBezTo>
                  <a:cubicBezTo>
                    <a:pt x="8" y="0"/>
                    <a:pt x="8" y="0"/>
                    <a:pt x="8" y="0"/>
                  </a:cubicBezTo>
                  <a:lnTo>
                    <a:pt x="8" y="23"/>
                  </a:lnTo>
                  <a:close/>
                </a:path>
              </a:pathLst>
            </a:custGeom>
            <a:solidFill>
              <a:srgbClr val="D4C5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42" name="Freeform 537"/>
            <p:cNvSpPr>
              <a:spLocks/>
            </p:cNvSpPr>
            <p:nvPr/>
          </p:nvSpPr>
          <p:spPr bwMode="auto">
            <a:xfrm>
              <a:off x="5193630" y="4605724"/>
              <a:ext cx="93662" cy="46038"/>
            </a:xfrm>
            <a:custGeom>
              <a:avLst/>
              <a:gdLst>
                <a:gd name="T0" fmla="*/ 0 w 12"/>
                <a:gd name="T1" fmla="*/ 0 h 6"/>
                <a:gd name="T2" fmla="*/ 12 w 12"/>
                <a:gd name="T3" fmla="*/ 0 h 6"/>
                <a:gd name="T4" fmla="*/ 12 w 12"/>
                <a:gd name="T5" fmla="*/ 1 h 6"/>
                <a:gd name="T6" fmla="*/ 12 w 12"/>
                <a:gd name="T7" fmla="*/ 2 h 6"/>
                <a:gd name="T8" fmla="*/ 6 w 12"/>
                <a:gd name="T9" fmla="*/ 6 h 6"/>
                <a:gd name="T10" fmla="*/ 1 w 12"/>
                <a:gd name="T11" fmla="*/ 2 h 6"/>
                <a:gd name="T12" fmla="*/ 0 w 12"/>
                <a:gd name="T13" fmla="*/ 1 h 6"/>
                <a:gd name="T14" fmla="*/ 0 w 12"/>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0" y="0"/>
                  </a:moveTo>
                  <a:cubicBezTo>
                    <a:pt x="12" y="0"/>
                    <a:pt x="12" y="0"/>
                    <a:pt x="12" y="0"/>
                  </a:cubicBezTo>
                  <a:cubicBezTo>
                    <a:pt x="12" y="1"/>
                    <a:pt x="12" y="1"/>
                    <a:pt x="12" y="1"/>
                  </a:cubicBezTo>
                  <a:cubicBezTo>
                    <a:pt x="12" y="1"/>
                    <a:pt x="12" y="1"/>
                    <a:pt x="12" y="2"/>
                  </a:cubicBezTo>
                  <a:cubicBezTo>
                    <a:pt x="10" y="4"/>
                    <a:pt x="8" y="6"/>
                    <a:pt x="6" y="6"/>
                  </a:cubicBezTo>
                  <a:cubicBezTo>
                    <a:pt x="4" y="6"/>
                    <a:pt x="2" y="4"/>
                    <a:pt x="1" y="2"/>
                  </a:cubicBezTo>
                  <a:cubicBezTo>
                    <a:pt x="0" y="1"/>
                    <a:pt x="0" y="1"/>
                    <a:pt x="0" y="1"/>
                  </a:cubicBezTo>
                  <a:lnTo>
                    <a:pt x="0" y="0"/>
                  </a:lnTo>
                  <a:close/>
                </a:path>
              </a:pathLst>
            </a:custGeom>
            <a:solidFill>
              <a:srgbClr val="CCBC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43" name="Freeform 538"/>
            <p:cNvSpPr>
              <a:spLocks/>
            </p:cNvSpPr>
            <p:nvPr/>
          </p:nvSpPr>
          <p:spPr bwMode="auto">
            <a:xfrm>
              <a:off x="5131718" y="4643824"/>
              <a:ext cx="217487" cy="147638"/>
            </a:xfrm>
            <a:custGeom>
              <a:avLst/>
              <a:gdLst>
                <a:gd name="T0" fmla="*/ 4 w 28"/>
                <a:gd name="T1" fmla="*/ 1 h 19"/>
                <a:gd name="T2" fmla="*/ 7 w 28"/>
                <a:gd name="T3" fmla="*/ 0 h 19"/>
                <a:gd name="T4" fmla="*/ 10 w 28"/>
                <a:gd name="T5" fmla="*/ 2 h 19"/>
                <a:gd name="T6" fmla="*/ 11 w 28"/>
                <a:gd name="T7" fmla="*/ 3 h 19"/>
                <a:gd name="T8" fmla="*/ 14 w 28"/>
                <a:gd name="T9" fmla="*/ 10 h 19"/>
                <a:gd name="T10" fmla="*/ 17 w 28"/>
                <a:gd name="T11" fmla="*/ 2 h 19"/>
                <a:gd name="T12" fmla="*/ 18 w 28"/>
                <a:gd name="T13" fmla="*/ 1 h 19"/>
                <a:gd name="T14" fmla="*/ 21 w 28"/>
                <a:gd name="T15" fmla="*/ 0 h 19"/>
                <a:gd name="T16" fmla="*/ 24 w 28"/>
                <a:gd name="T17" fmla="*/ 1 h 19"/>
                <a:gd name="T18" fmla="*/ 25 w 28"/>
                <a:gd name="T19" fmla="*/ 1 h 19"/>
                <a:gd name="T20" fmla="*/ 28 w 28"/>
                <a:gd name="T21" fmla="*/ 19 h 19"/>
                <a:gd name="T22" fmla="*/ 0 w 28"/>
                <a:gd name="T23" fmla="*/ 19 h 19"/>
                <a:gd name="T24" fmla="*/ 3 w 28"/>
                <a:gd name="T25" fmla="*/ 2 h 19"/>
                <a:gd name="T26" fmla="*/ 4 w 28"/>
                <a:gd name="T2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9">
                  <a:moveTo>
                    <a:pt x="4" y="1"/>
                  </a:moveTo>
                  <a:cubicBezTo>
                    <a:pt x="7" y="0"/>
                    <a:pt x="7" y="0"/>
                    <a:pt x="7" y="0"/>
                  </a:cubicBezTo>
                  <a:cubicBezTo>
                    <a:pt x="10" y="2"/>
                    <a:pt x="10" y="2"/>
                    <a:pt x="10" y="2"/>
                  </a:cubicBezTo>
                  <a:cubicBezTo>
                    <a:pt x="10" y="2"/>
                    <a:pt x="11" y="2"/>
                    <a:pt x="11" y="3"/>
                  </a:cubicBezTo>
                  <a:cubicBezTo>
                    <a:pt x="14" y="10"/>
                    <a:pt x="14" y="10"/>
                    <a:pt x="14" y="10"/>
                  </a:cubicBezTo>
                  <a:cubicBezTo>
                    <a:pt x="17" y="2"/>
                    <a:pt x="17" y="2"/>
                    <a:pt x="17" y="2"/>
                  </a:cubicBezTo>
                  <a:cubicBezTo>
                    <a:pt x="18" y="2"/>
                    <a:pt x="18" y="1"/>
                    <a:pt x="18" y="1"/>
                  </a:cubicBezTo>
                  <a:cubicBezTo>
                    <a:pt x="21" y="0"/>
                    <a:pt x="21" y="0"/>
                    <a:pt x="21" y="0"/>
                  </a:cubicBezTo>
                  <a:cubicBezTo>
                    <a:pt x="24" y="1"/>
                    <a:pt x="24" y="1"/>
                    <a:pt x="24" y="1"/>
                  </a:cubicBezTo>
                  <a:cubicBezTo>
                    <a:pt x="25" y="1"/>
                    <a:pt x="25" y="1"/>
                    <a:pt x="25" y="1"/>
                  </a:cubicBezTo>
                  <a:cubicBezTo>
                    <a:pt x="28" y="19"/>
                    <a:pt x="28" y="19"/>
                    <a:pt x="28" y="19"/>
                  </a:cubicBezTo>
                  <a:cubicBezTo>
                    <a:pt x="0" y="19"/>
                    <a:pt x="0" y="19"/>
                    <a:pt x="0" y="19"/>
                  </a:cubicBezTo>
                  <a:cubicBezTo>
                    <a:pt x="3" y="2"/>
                    <a:pt x="3" y="2"/>
                    <a:pt x="3" y="2"/>
                  </a:cubicBezTo>
                  <a:lnTo>
                    <a:pt x="4" y="1"/>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44" name="Freeform 539"/>
            <p:cNvSpPr>
              <a:spLocks/>
            </p:cNvSpPr>
            <p:nvPr/>
          </p:nvSpPr>
          <p:spPr bwMode="auto">
            <a:xfrm>
              <a:off x="5107905" y="4651762"/>
              <a:ext cx="273050" cy="139700"/>
            </a:xfrm>
            <a:custGeom>
              <a:avLst/>
              <a:gdLst>
                <a:gd name="T0" fmla="*/ 35 w 35"/>
                <a:gd name="T1" fmla="*/ 15 h 18"/>
                <a:gd name="T2" fmla="*/ 27 w 35"/>
                <a:gd name="T3" fmla="*/ 0 h 18"/>
                <a:gd name="T4" fmla="*/ 28 w 35"/>
                <a:gd name="T5" fmla="*/ 5 h 18"/>
                <a:gd name="T6" fmla="*/ 22 w 35"/>
                <a:gd name="T7" fmla="*/ 2 h 18"/>
                <a:gd name="T8" fmla="*/ 17 w 35"/>
                <a:gd name="T9" fmla="*/ 15 h 18"/>
                <a:gd name="T10" fmla="*/ 12 w 35"/>
                <a:gd name="T11" fmla="*/ 2 h 18"/>
                <a:gd name="T12" fmla="*/ 6 w 35"/>
                <a:gd name="T13" fmla="*/ 5 h 18"/>
                <a:gd name="T14" fmla="*/ 7 w 35"/>
                <a:gd name="T15" fmla="*/ 0 h 18"/>
                <a:gd name="T16" fmla="*/ 0 w 35"/>
                <a:gd name="T17" fmla="*/ 15 h 18"/>
                <a:gd name="T18" fmla="*/ 3 w 35"/>
                <a:gd name="T19" fmla="*/ 18 h 18"/>
                <a:gd name="T20" fmla="*/ 31 w 35"/>
                <a:gd name="T21" fmla="*/ 18 h 18"/>
                <a:gd name="T22" fmla="*/ 35 w 35"/>
                <a:gd name="T23"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8">
                  <a:moveTo>
                    <a:pt x="35" y="15"/>
                  </a:moveTo>
                  <a:cubicBezTo>
                    <a:pt x="35" y="8"/>
                    <a:pt x="34" y="2"/>
                    <a:pt x="27" y="0"/>
                  </a:cubicBezTo>
                  <a:cubicBezTo>
                    <a:pt x="27" y="1"/>
                    <a:pt x="27" y="2"/>
                    <a:pt x="28" y="5"/>
                  </a:cubicBezTo>
                  <a:cubicBezTo>
                    <a:pt x="22" y="2"/>
                    <a:pt x="22" y="2"/>
                    <a:pt x="22" y="2"/>
                  </a:cubicBezTo>
                  <a:cubicBezTo>
                    <a:pt x="21" y="7"/>
                    <a:pt x="19" y="11"/>
                    <a:pt x="17" y="15"/>
                  </a:cubicBezTo>
                  <a:cubicBezTo>
                    <a:pt x="12" y="2"/>
                    <a:pt x="12" y="2"/>
                    <a:pt x="12" y="2"/>
                  </a:cubicBezTo>
                  <a:cubicBezTo>
                    <a:pt x="6" y="5"/>
                    <a:pt x="6" y="5"/>
                    <a:pt x="6" y="5"/>
                  </a:cubicBezTo>
                  <a:cubicBezTo>
                    <a:pt x="7" y="2"/>
                    <a:pt x="7" y="1"/>
                    <a:pt x="7" y="0"/>
                  </a:cubicBezTo>
                  <a:cubicBezTo>
                    <a:pt x="0" y="2"/>
                    <a:pt x="0" y="8"/>
                    <a:pt x="0" y="15"/>
                  </a:cubicBezTo>
                  <a:cubicBezTo>
                    <a:pt x="0" y="16"/>
                    <a:pt x="1" y="18"/>
                    <a:pt x="3" y="18"/>
                  </a:cubicBezTo>
                  <a:cubicBezTo>
                    <a:pt x="12" y="18"/>
                    <a:pt x="22" y="18"/>
                    <a:pt x="31" y="18"/>
                  </a:cubicBezTo>
                  <a:cubicBezTo>
                    <a:pt x="33" y="18"/>
                    <a:pt x="35" y="16"/>
                    <a:pt x="35" y="15"/>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45" name="Freeform 540"/>
            <p:cNvSpPr>
              <a:spLocks/>
            </p:cNvSpPr>
            <p:nvPr/>
          </p:nvSpPr>
          <p:spPr bwMode="auto">
            <a:xfrm>
              <a:off x="5085680" y="4380299"/>
              <a:ext cx="295275" cy="225425"/>
            </a:xfrm>
            <a:custGeom>
              <a:avLst/>
              <a:gdLst>
                <a:gd name="T0" fmla="*/ 12 w 38"/>
                <a:gd name="T1" fmla="*/ 29 h 29"/>
                <a:gd name="T2" fmla="*/ 19 w 38"/>
                <a:gd name="T3" fmla="*/ 4 h 29"/>
                <a:gd name="T4" fmla="*/ 20 w 38"/>
                <a:gd name="T5" fmla="*/ 5 h 29"/>
                <a:gd name="T6" fmla="*/ 28 w 38"/>
                <a:gd name="T7" fmla="*/ 29 h 29"/>
                <a:gd name="T8" fmla="*/ 26 w 38"/>
                <a:gd name="T9" fmla="*/ 29 h 29"/>
                <a:gd name="T10" fmla="*/ 26 w 38"/>
                <a:gd name="T11" fmla="*/ 29 h 29"/>
                <a:gd name="T12" fmla="*/ 28 w 38"/>
                <a:gd name="T13" fmla="*/ 26 h 29"/>
                <a:gd name="T14" fmla="*/ 28 w 38"/>
                <a:gd name="T15" fmla="*/ 26 h 29"/>
                <a:gd name="T16" fmla="*/ 29 w 38"/>
                <a:gd name="T17" fmla="*/ 23 h 29"/>
                <a:gd name="T18" fmla="*/ 29 w 38"/>
                <a:gd name="T19" fmla="*/ 21 h 29"/>
                <a:gd name="T20" fmla="*/ 29 w 38"/>
                <a:gd name="T21" fmla="*/ 21 h 29"/>
                <a:gd name="T22" fmla="*/ 29 w 38"/>
                <a:gd name="T23" fmla="*/ 20 h 29"/>
                <a:gd name="T24" fmla="*/ 29 w 38"/>
                <a:gd name="T25" fmla="*/ 19 h 29"/>
                <a:gd name="T26" fmla="*/ 29 w 38"/>
                <a:gd name="T27" fmla="*/ 18 h 29"/>
                <a:gd name="T28" fmla="*/ 29 w 38"/>
                <a:gd name="T29" fmla="*/ 17 h 29"/>
                <a:gd name="T30" fmla="*/ 24 w 38"/>
                <a:gd name="T31" fmla="*/ 15 h 29"/>
                <a:gd name="T32" fmla="*/ 16 w 38"/>
                <a:gd name="T33" fmla="*/ 11 h 29"/>
                <a:gd name="T34" fmla="*/ 16 w 38"/>
                <a:gd name="T35" fmla="*/ 11 h 29"/>
                <a:gd name="T36" fmla="*/ 11 w 38"/>
                <a:gd name="T37" fmla="*/ 18 h 29"/>
                <a:gd name="T38" fmla="*/ 11 w 38"/>
                <a:gd name="T39" fmla="*/ 19 h 29"/>
                <a:gd name="T40" fmla="*/ 11 w 38"/>
                <a:gd name="T41" fmla="*/ 20 h 29"/>
                <a:gd name="T42" fmla="*/ 11 w 38"/>
                <a:gd name="T43" fmla="*/ 20 h 29"/>
                <a:gd name="T44" fmla="*/ 14 w 38"/>
                <a:gd name="T45" fmla="*/ 29 h 29"/>
                <a:gd name="T46" fmla="*/ 12 w 38"/>
                <a:gd name="T4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29">
                  <a:moveTo>
                    <a:pt x="12" y="29"/>
                  </a:moveTo>
                  <a:cubicBezTo>
                    <a:pt x="0" y="9"/>
                    <a:pt x="19" y="2"/>
                    <a:pt x="19" y="4"/>
                  </a:cubicBezTo>
                  <a:cubicBezTo>
                    <a:pt x="20" y="5"/>
                    <a:pt x="20" y="5"/>
                    <a:pt x="20" y="5"/>
                  </a:cubicBezTo>
                  <a:cubicBezTo>
                    <a:pt x="26" y="0"/>
                    <a:pt x="38" y="13"/>
                    <a:pt x="28" y="29"/>
                  </a:cubicBezTo>
                  <a:cubicBezTo>
                    <a:pt x="28" y="29"/>
                    <a:pt x="27" y="29"/>
                    <a:pt x="26" y="29"/>
                  </a:cubicBezTo>
                  <a:cubicBezTo>
                    <a:pt x="26" y="29"/>
                    <a:pt x="26" y="29"/>
                    <a:pt x="26" y="29"/>
                  </a:cubicBezTo>
                  <a:cubicBezTo>
                    <a:pt x="27" y="28"/>
                    <a:pt x="27" y="27"/>
                    <a:pt x="28" y="26"/>
                  </a:cubicBezTo>
                  <a:cubicBezTo>
                    <a:pt x="28" y="26"/>
                    <a:pt x="28" y="26"/>
                    <a:pt x="28" y="26"/>
                  </a:cubicBezTo>
                  <a:cubicBezTo>
                    <a:pt x="28" y="25"/>
                    <a:pt x="28" y="24"/>
                    <a:pt x="29" y="23"/>
                  </a:cubicBezTo>
                  <a:cubicBezTo>
                    <a:pt x="29" y="22"/>
                    <a:pt x="29" y="22"/>
                    <a:pt x="29" y="21"/>
                  </a:cubicBezTo>
                  <a:cubicBezTo>
                    <a:pt x="29" y="21"/>
                    <a:pt x="29" y="21"/>
                    <a:pt x="29" y="21"/>
                  </a:cubicBezTo>
                  <a:cubicBezTo>
                    <a:pt x="29" y="20"/>
                    <a:pt x="29" y="20"/>
                    <a:pt x="29" y="20"/>
                  </a:cubicBezTo>
                  <a:cubicBezTo>
                    <a:pt x="29" y="19"/>
                    <a:pt x="29" y="19"/>
                    <a:pt x="29" y="19"/>
                  </a:cubicBezTo>
                  <a:cubicBezTo>
                    <a:pt x="29" y="18"/>
                    <a:pt x="29" y="18"/>
                    <a:pt x="29" y="18"/>
                  </a:cubicBezTo>
                  <a:cubicBezTo>
                    <a:pt x="29" y="18"/>
                    <a:pt x="29" y="18"/>
                    <a:pt x="29" y="17"/>
                  </a:cubicBezTo>
                  <a:cubicBezTo>
                    <a:pt x="29" y="15"/>
                    <a:pt x="26" y="15"/>
                    <a:pt x="24" y="15"/>
                  </a:cubicBezTo>
                  <a:cubicBezTo>
                    <a:pt x="21" y="14"/>
                    <a:pt x="17" y="14"/>
                    <a:pt x="16" y="11"/>
                  </a:cubicBezTo>
                  <a:cubicBezTo>
                    <a:pt x="16" y="11"/>
                    <a:pt x="16" y="11"/>
                    <a:pt x="16" y="11"/>
                  </a:cubicBezTo>
                  <a:cubicBezTo>
                    <a:pt x="14" y="12"/>
                    <a:pt x="12" y="14"/>
                    <a:pt x="11" y="18"/>
                  </a:cubicBezTo>
                  <a:cubicBezTo>
                    <a:pt x="11" y="18"/>
                    <a:pt x="11" y="19"/>
                    <a:pt x="11" y="19"/>
                  </a:cubicBezTo>
                  <a:cubicBezTo>
                    <a:pt x="11" y="20"/>
                    <a:pt x="11" y="20"/>
                    <a:pt x="11" y="20"/>
                  </a:cubicBezTo>
                  <a:cubicBezTo>
                    <a:pt x="11" y="20"/>
                    <a:pt x="11" y="20"/>
                    <a:pt x="11" y="20"/>
                  </a:cubicBezTo>
                  <a:cubicBezTo>
                    <a:pt x="12" y="24"/>
                    <a:pt x="13" y="27"/>
                    <a:pt x="14" y="29"/>
                  </a:cubicBezTo>
                  <a:cubicBezTo>
                    <a:pt x="13" y="29"/>
                    <a:pt x="13" y="29"/>
                    <a:pt x="12" y="29"/>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46" name="Freeform 541"/>
            <p:cNvSpPr>
              <a:spLocks/>
            </p:cNvSpPr>
            <p:nvPr/>
          </p:nvSpPr>
          <p:spPr bwMode="auto">
            <a:xfrm>
              <a:off x="5171405" y="4464437"/>
              <a:ext cx="139700" cy="171450"/>
            </a:xfrm>
            <a:custGeom>
              <a:avLst/>
              <a:gdLst>
                <a:gd name="T0" fmla="*/ 17 w 18"/>
                <a:gd name="T1" fmla="*/ 15 h 22"/>
                <a:gd name="T2" fmla="*/ 18 w 18"/>
                <a:gd name="T3" fmla="*/ 12 h 22"/>
                <a:gd name="T4" fmla="*/ 18 w 18"/>
                <a:gd name="T5" fmla="*/ 10 h 22"/>
                <a:gd name="T6" fmla="*/ 18 w 18"/>
                <a:gd name="T7" fmla="*/ 10 h 22"/>
                <a:gd name="T8" fmla="*/ 18 w 18"/>
                <a:gd name="T9" fmla="*/ 9 h 22"/>
                <a:gd name="T10" fmla="*/ 18 w 18"/>
                <a:gd name="T11" fmla="*/ 8 h 22"/>
                <a:gd name="T12" fmla="*/ 18 w 18"/>
                <a:gd name="T13" fmla="*/ 7 h 22"/>
                <a:gd name="T14" fmla="*/ 18 w 18"/>
                <a:gd name="T15" fmla="*/ 6 h 22"/>
                <a:gd name="T16" fmla="*/ 13 w 18"/>
                <a:gd name="T17" fmla="*/ 4 h 22"/>
                <a:gd name="T18" fmla="*/ 5 w 18"/>
                <a:gd name="T19" fmla="*/ 0 h 22"/>
                <a:gd name="T20" fmla="*/ 5 w 18"/>
                <a:gd name="T21" fmla="*/ 0 h 22"/>
                <a:gd name="T22" fmla="*/ 0 w 18"/>
                <a:gd name="T23" fmla="*/ 7 h 22"/>
                <a:gd name="T24" fmla="*/ 0 w 18"/>
                <a:gd name="T25" fmla="*/ 8 h 22"/>
                <a:gd name="T26" fmla="*/ 0 w 18"/>
                <a:gd name="T27" fmla="*/ 9 h 22"/>
                <a:gd name="T28" fmla="*/ 0 w 18"/>
                <a:gd name="T29" fmla="*/ 9 h 22"/>
                <a:gd name="T30" fmla="*/ 3 w 18"/>
                <a:gd name="T31" fmla="*/ 18 h 22"/>
                <a:gd name="T32" fmla="*/ 3 w 18"/>
                <a:gd name="T33" fmla="*/ 18 h 22"/>
                <a:gd name="T34" fmla="*/ 9 w 18"/>
                <a:gd name="T35" fmla="*/ 22 h 22"/>
                <a:gd name="T36" fmla="*/ 14 w 18"/>
                <a:gd name="T37" fmla="*/ 20 h 22"/>
                <a:gd name="T38" fmla="*/ 14 w 18"/>
                <a:gd name="T39" fmla="*/ 20 h 22"/>
                <a:gd name="T40" fmla="*/ 17 w 18"/>
                <a:gd name="T4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2">
                  <a:moveTo>
                    <a:pt x="17" y="15"/>
                  </a:moveTo>
                  <a:cubicBezTo>
                    <a:pt x="17" y="14"/>
                    <a:pt x="17" y="13"/>
                    <a:pt x="18" y="12"/>
                  </a:cubicBezTo>
                  <a:cubicBezTo>
                    <a:pt x="18" y="11"/>
                    <a:pt x="18" y="11"/>
                    <a:pt x="18" y="10"/>
                  </a:cubicBezTo>
                  <a:cubicBezTo>
                    <a:pt x="18" y="10"/>
                    <a:pt x="18" y="10"/>
                    <a:pt x="18" y="10"/>
                  </a:cubicBezTo>
                  <a:cubicBezTo>
                    <a:pt x="18" y="9"/>
                    <a:pt x="18" y="9"/>
                    <a:pt x="18" y="9"/>
                  </a:cubicBezTo>
                  <a:cubicBezTo>
                    <a:pt x="18" y="8"/>
                    <a:pt x="18" y="8"/>
                    <a:pt x="18" y="8"/>
                  </a:cubicBezTo>
                  <a:cubicBezTo>
                    <a:pt x="18" y="7"/>
                    <a:pt x="18" y="7"/>
                    <a:pt x="18" y="7"/>
                  </a:cubicBezTo>
                  <a:cubicBezTo>
                    <a:pt x="18" y="7"/>
                    <a:pt x="18" y="7"/>
                    <a:pt x="18" y="6"/>
                  </a:cubicBezTo>
                  <a:cubicBezTo>
                    <a:pt x="18" y="4"/>
                    <a:pt x="15" y="4"/>
                    <a:pt x="13" y="4"/>
                  </a:cubicBezTo>
                  <a:cubicBezTo>
                    <a:pt x="10" y="3"/>
                    <a:pt x="6" y="3"/>
                    <a:pt x="5" y="0"/>
                  </a:cubicBezTo>
                  <a:cubicBezTo>
                    <a:pt x="5" y="0"/>
                    <a:pt x="5" y="0"/>
                    <a:pt x="5" y="0"/>
                  </a:cubicBezTo>
                  <a:cubicBezTo>
                    <a:pt x="3" y="1"/>
                    <a:pt x="1" y="3"/>
                    <a:pt x="0" y="7"/>
                  </a:cubicBezTo>
                  <a:cubicBezTo>
                    <a:pt x="0" y="7"/>
                    <a:pt x="0" y="8"/>
                    <a:pt x="0" y="8"/>
                  </a:cubicBezTo>
                  <a:cubicBezTo>
                    <a:pt x="0" y="9"/>
                    <a:pt x="0" y="9"/>
                    <a:pt x="0" y="9"/>
                  </a:cubicBezTo>
                  <a:cubicBezTo>
                    <a:pt x="0" y="9"/>
                    <a:pt x="0" y="9"/>
                    <a:pt x="0" y="9"/>
                  </a:cubicBezTo>
                  <a:cubicBezTo>
                    <a:pt x="1" y="13"/>
                    <a:pt x="2" y="16"/>
                    <a:pt x="3" y="18"/>
                  </a:cubicBezTo>
                  <a:cubicBezTo>
                    <a:pt x="3" y="18"/>
                    <a:pt x="3" y="18"/>
                    <a:pt x="3" y="18"/>
                  </a:cubicBezTo>
                  <a:cubicBezTo>
                    <a:pt x="5" y="20"/>
                    <a:pt x="7" y="22"/>
                    <a:pt x="9" y="22"/>
                  </a:cubicBezTo>
                  <a:cubicBezTo>
                    <a:pt x="11" y="22"/>
                    <a:pt x="12" y="21"/>
                    <a:pt x="14" y="20"/>
                  </a:cubicBezTo>
                  <a:cubicBezTo>
                    <a:pt x="14" y="20"/>
                    <a:pt x="14" y="20"/>
                    <a:pt x="14" y="20"/>
                  </a:cubicBezTo>
                  <a:cubicBezTo>
                    <a:pt x="15" y="19"/>
                    <a:pt x="16" y="17"/>
                    <a:pt x="17" y="15"/>
                  </a:cubicBezTo>
                  <a:close/>
                </a:path>
              </a:pathLst>
            </a:custGeom>
            <a:solidFill>
              <a:srgbClr val="FFE7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47" name="Freeform 542"/>
            <p:cNvSpPr>
              <a:spLocks/>
            </p:cNvSpPr>
            <p:nvPr/>
          </p:nvSpPr>
          <p:spPr bwMode="auto">
            <a:xfrm>
              <a:off x="5171405" y="4464437"/>
              <a:ext cx="69850" cy="171450"/>
            </a:xfrm>
            <a:custGeom>
              <a:avLst/>
              <a:gdLst>
                <a:gd name="T0" fmla="*/ 9 w 9"/>
                <a:gd name="T1" fmla="*/ 3 h 22"/>
                <a:gd name="T2" fmla="*/ 5 w 9"/>
                <a:gd name="T3" fmla="*/ 0 h 22"/>
                <a:gd name="T4" fmla="*/ 5 w 9"/>
                <a:gd name="T5" fmla="*/ 0 h 22"/>
                <a:gd name="T6" fmla="*/ 0 w 9"/>
                <a:gd name="T7" fmla="*/ 7 h 22"/>
                <a:gd name="T8" fmla="*/ 0 w 9"/>
                <a:gd name="T9" fmla="*/ 8 h 22"/>
                <a:gd name="T10" fmla="*/ 0 w 9"/>
                <a:gd name="T11" fmla="*/ 9 h 22"/>
                <a:gd name="T12" fmla="*/ 0 w 9"/>
                <a:gd name="T13" fmla="*/ 9 h 22"/>
                <a:gd name="T14" fmla="*/ 3 w 9"/>
                <a:gd name="T15" fmla="*/ 18 h 22"/>
                <a:gd name="T16" fmla="*/ 3 w 9"/>
                <a:gd name="T17" fmla="*/ 18 h 22"/>
                <a:gd name="T18" fmla="*/ 9 w 9"/>
                <a:gd name="T19" fmla="*/ 22 h 22"/>
                <a:gd name="T20" fmla="*/ 9 w 9"/>
                <a:gd name="T21"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2">
                  <a:moveTo>
                    <a:pt x="9" y="3"/>
                  </a:moveTo>
                  <a:cubicBezTo>
                    <a:pt x="7" y="2"/>
                    <a:pt x="6" y="1"/>
                    <a:pt x="5" y="0"/>
                  </a:cubicBezTo>
                  <a:cubicBezTo>
                    <a:pt x="5" y="0"/>
                    <a:pt x="5" y="0"/>
                    <a:pt x="5" y="0"/>
                  </a:cubicBezTo>
                  <a:cubicBezTo>
                    <a:pt x="3" y="1"/>
                    <a:pt x="1" y="3"/>
                    <a:pt x="0" y="7"/>
                  </a:cubicBezTo>
                  <a:cubicBezTo>
                    <a:pt x="0" y="7"/>
                    <a:pt x="0" y="8"/>
                    <a:pt x="0" y="8"/>
                  </a:cubicBezTo>
                  <a:cubicBezTo>
                    <a:pt x="0" y="9"/>
                    <a:pt x="0" y="9"/>
                    <a:pt x="0" y="9"/>
                  </a:cubicBezTo>
                  <a:cubicBezTo>
                    <a:pt x="0" y="9"/>
                    <a:pt x="0" y="9"/>
                    <a:pt x="0" y="9"/>
                  </a:cubicBezTo>
                  <a:cubicBezTo>
                    <a:pt x="1" y="13"/>
                    <a:pt x="2" y="16"/>
                    <a:pt x="3" y="18"/>
                  </a:cubicBezTo>
                  <a:cubicBezTo>
                    <a:pt x="3" y="18"/>
                    <a:pt x="3" y="18"/>
                    <a:pt x="3" y="18"/>
                  </a:cubicBezTo>
                  <a:cubicBezTo>
                    <a:pt x="5" y="20"/>
                    <a:pt x="7" y="22"/>
                    <a:pt x="9" y="22"/>
                  </a:cubicBezTo>
                  <a:lnTo>
                    <a:pt x="9" y="3"/>
                  </a:lnTo>
                  <a:close/>
                </a:path>
              </a:pathLst>
            </a:custGeom>
            <a:solidFill>
              <a:srgbClr val="E8D6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nvGrpSpPr>
          <p:cNvPr id="548" name="组合 547"/>
          <p:cNvGrpSpPr/>
          <p:nvPr/>
        </p:nvGrpSpPr>
        <p:grpSpPr>
          <a:xfrm>
            <a:off x="5512949" y="2015906"/>
            <a:ext cx="644525" cy="644526"/>
            <a:chOff x="4106193" y="4278699"/>
            <a:chExt cx="644525" cy="644526"/>
          </a:xfrm>
        </p:grpSpPr>
        <p:sp>
          <p:nvSpPr>
            <p:cNvPr id="549" name="Oval 65"/>
            <p:cNvSpPr>
              <a:spLocks noChangeArrowheads="1"/>
            </p:cNvSpPr>
            <p:nvPr/>
          </p:nvSpPr>
          <p:spPr bwMode="auto">
            <a:xfrm>
              <a:off x="4106193" y="4278699"/>
              <a:ext cx="644525" cy="644525"/>
            </a:xfrm>
            <a:prstGeom prst="ellipse">
              <a:avLst/>
            </a:prstGeom>
            <a:solidFill>
              <a:srgbClr val="359C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50" name="Freeform 473"/>
            <p:cNvSpPr>
              <a:spLocks/>
            </p:cNvSpPr>
            <p:nvPr/>
          </p:nvSpPr>
          <p:spPr bwMode="auto">
            <a:xfrm>
              <a:off x="4277643" y="4410462"/>
              <a:ext cx="465137" cy="512763"/>
            </a:xfrm>
            <a:custGeom>
              <a:avLst/>
              <a:gdLst>
                <a:gd name="T0" fmla="*/ 0 w 60"/>
                <a:gd name="T1" fmla="*/ 45 h 66"/>
                <a:gd name="T2" fmla="*/ 0 w 60"/>
                <a:gd name="T3" fmla="*/ 44 h 66"/>
                <a:gd name="T4" fmla="*/ 0 w 60"/>
                <a:gd name="T5" fmla="*/ 42 h 66"/>
                <a:gd name="T6" fmla="*/ 0 w 60"/>
                <a:gd name="T7" fmla="*/ 41 h 66"/>
                <a:gd name="T8" fmla="*/ 0 w 60"/>
                <a:gd name="T9" fmla="*/ 40 h 66"/>
                <a:gd name="T10" fmla="*/ 2 w 60"/>
                <a:gd name="T11" fmla="*/ 35 h 66"/>
                <a:gd name="T12" fmla="*/ 8 w 60"/>
                <a:gd name="T13" fmla="*/ 32 h 66"/>
                <a:gd name="T14" fmla="*/ 13 w 60"/>
                <a:gd name="T15" fmla="*/ 30 h 66"/>
                <a:gd name="T16" fmla="*/ 13 w 60"/>
                <a:gd name="T17" fmla="*/ 30 h 66"/>
                <a:gd name="T18" fmla="*/ 13 w 60"/>
                <a:gd name="T19" fmla="*/ 30 h 66"/>
                <a:gd name="T20" fmla="*/ 13 w 60"/>
                <a:gd name="T21" fmla="*/ 30 h 66"/>
                <a:gd name="T22" fmla="*/ 13 w 60"/>
                <a:gd name="T23" fmla="*/ 29 h 66"/>
                <a:gd name="T24" fmla="*/ 13 w 60"/>
                <a:gd name="T25" fmla="*/ 25 h 66"/>
                <a:gd name="T26" fmla="*/ 13 w 60"/>
                <a:gd name="T27" fmla="*/ 25 h 66"/>
                <a:gd name="T28" fmla="*/ 12 w 60"/>
                <a:gd name="T29" fmla="*/ 24 h 66"/>
                <a:gd name="T30" fmla="*/ 11 w 60"/>
                <a:gd name="T31" fmla="*/ 23 h 66"/>
                <a:gd name="T32" fmla="*/ 11 w 60"/>
                <a:gd name="T33" fmla="*/ 23 h 66"/>
                <a:gd name="T34" fmla="*/ 11 w 60"/>
                <a:gd name="T35" fmla="*/ 23 h 66"/>
                <a:gd name="T36" fmla="*/ 11 w 60"/>
                <a:gd name="T37" fmla="*/ 22 h 66"/>
                <a:gd name="T38" fmla="*/ 11 w 60"/>
                <a:gd name="T39" fmla="*/ 22 h 66"/>
                <a:gd name="T40" fmla="*/ 11 w 60"/>
                <a:gd name="T41" fmla="*/ 22 h 66"/>
                <a:gd name="T42" fmla="*/ 11 w 60"/>
                <a:gd name="T43" fmla="*/ 22 h 66"/>
                <a:gd name="T44" fmla="*/ 11 w 60"/>
                <a:gd name="T45" fmla="*/ 22 h 66"/>
                <a:gd name="T46" fmla="*/ 11 w 60"/>
                <a:gd name="T47" fmla="*/ 22 h 66"/>
                <a:gd name="T48" fmla="*/ 11 w 60"/>
                <a:gd name="T49" fmla="*/ 22 h 66"/>
                <a:gd name="T50" fmla="*/ 11 w 60"/>
                <a:gd name="T51" fmla="*/ 22 h 66"/>
                <a:gd name="T52" fmla="*/ 11 w 60"/>
                <a:gd name="T53" fmla="*/ 22 h 66"/>
                <a:gd name="T54" fmla="*/ 11 w 60"/>
                <a:gd name="T55" fmla="*/ 22 h 66"/>
                <a:gd name="T56" fmla="*/ 11 w 60"/>
                <a:gd name="T57" fmla="*/ 22 h 66"/>
                <a:gd name="T58" fmla="*/ 11 w 60"/>
                <a:gd name="T59" fmla="*/ 22 h 66"/>
                <a:gd name="T60" fmla="*/ 11 w 60"/>
                <a:gd name="T61" fmla="*/ 21 h 66"/>
                <a:gd name="T62" fmla="*/ 10 w 60"/>
                <a:gd name="T63" fmla="*/ 21 h 66"/>
                <a:gd name="T64" fmla="*/ 10 w 60"/>
                <a:gd name="T65" fmla="*/ 21 h 66"/>
                <a:gd name="T66" fmla="*/ 10 w 60"/>
                <a:gd name="T67" fmla="*/ 20 h 66"/>
                <a:gd name="T68" fmla="*/ 10 w 60"/>
                <a:gd name="T69" fmla="*/ 20 h 66"/>
                <a:gd name="T70" fmla="*/ 10 w 60"/>
                <a:gd name="T71" fmla="*/ 20 h 66"/>
                <a:gd name="T72" fmla="*/ 10 w 60"/>
                <a:gd name="T73" fmla="*/ 20 h 66"/>
                <a:gd name="T74" fmla="*/ 10 w 60"/>
                <a:gd name="T75" fmla="*/ 20 h 66"/>
                <a:gd name="T76" fmla="*/ 10 w 60"/>
                <a:gd name="T77" fmla="*/ 20 h 66"/>
                <a:gd name="T78" fmla="*/ 10 w 60"/>
                <a:gd name="T79" fmla="*/ 19 h 66"/>
                <a:gd name="T80" fmla="*/ 10 w 60"/>
                <a:gd name="T81" fmla="*/ 19 h 66"/>
                <a:gd name="T82" fmla="*/ 10 w 60"/>
                <a:gd name="T83" fmla="*/ 19 h 66"/>
                <a:gd name="T84" fmla="*/ 10 w 60"/>
                <a:gd name="T85" fmla="*/ 19 h 66"/>
                <a:gd name="T86" fmla="*/ 10 w 60"/>
                <a:gd name="T87" fmla="*/ 19 h 66"/>
                <a:gd name="T88" fmla="*/ 10 w 60"/>
                <a:gd name="T89" fmla="*/ 18 h 66"/>
                <a:gd name="T90" fmla="*/ 10 w 60"/>
                <a:gd name="T91" fmla="*/ 18 h 66"/>
                <a:gd name="T92" fmla="*/ 10 w 60"/>
                <a:gd name="T93" fmla="*/ 18 h 66"/>
                <a:gd name="T94" fmla="*/ 10 w 60"/>
                <a:gd name="T95" fmla="*/ 18 h 66"/>
                <a:gd name="T96" fmla="*/ 10 w 60"/>
                <a:gd name="T97" fmla="*/ 18 h 66"/>
                <a:gd name="T98" fmla="*/ 9 w 60"/>
                <a:gd name="T99" fmla="*/ 17 h 66"/>
                <a:gd name="T100" fmla="*/ 9 w 60"/>
                <a:gd name="T101" fmla="*/ 16 h 66"/>
                <a:gd name="T102" fmla="*/ 9 w 60"/>
                <a:gd name="T103" fmla="*/ 15 h 66"/>
                <a:gd name="T104" fmla="*/ 9 w 60"/>
                <a:gd name="T105" fmla="*/ 15 h 66"/>
                <a:gd name="T106" fmla="*/ 9 w 60"/>
                <a:gd name="T107" fmla="*/ 14 h 66"/>
                <a:gd name="T108" fmla="*/ 9 w 60"/>
                <a:gd name="T109" fmla="*/ 14 h 66"/>
                <a:gd name="T110" fmla="*/ 9 w 60"/>
                <a:gd name="T111" fmla="*/ 14 h 66"/>
                <a:gd name="T112" fmla="*/ 9 w 60"/>
                <a:gd name="T113" fmla="*/ 14 h 66"/>
                <a:gd name="T114" fmla="*/ 9 w 60"/>
                <a:gd name="T115" fmla="*/ 14 h 66"/>
                <a:gd name="T116" fmla="*/ 10 w 60"/>
                <a:gd name="T117" fmla="*/ 6 h 66"/>
                <a:gd name="T118" fmla="*/ 15 w 60"/>
                <a:gd name="T119" fmla="*/ 1 h 66"/>
                <a:gd name="T120" fmla="*/ 27 w 60"/>
                <a:gd name="T121"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66">
                  <a:moveTo>
                    <a:pt x="19" y="66"/>
                  </a:moveTo>
                  <a:cubicBezTo>
                    <a:pt x="1" y="48"/>
                    <a:pt x="1" y="48"/>
                    <a:pt x="1" y="48"/>
                  </a:cubicBezTo>
                  <a:cubicBezTo>
                    <a:pt x="1" y="48"/>
                    <a:pt x="1" y="48"/>
                    <a:pt x="0" y="47"/>
                  </a:cubicBezTo>
                  <a:cubicBezTo>
                    <a:pt x="0" y="47"/>
                    <a:pt x="0" y="47"/>
                    <a:pt x="0" y="47"/>
                  </a:cubicBezTo>
                  <a:cubicBezTo>
                    <a:pt x="0" y="47"/>
                    <a:pt x="0" y="47"/>
                    <a:pt x="0" y="47"/>
                  </a:cubicBezTo>
                  <a:cubicBezTo>
                    <a:pt x="0" y="46"/>
                    <a:pt x="0" y="46"/>
                    <a:pt x="0" y="46"/>
                  </a:cubicBezTo>
                  <a:cubicBezTo>
                    <a:pt x="0" y="46"/>
                    <a:pt x="0" y="46"/>
                    <a:pt x="0" y="46"/>
                  </a:cubicBezTo>
                  <a:cubicBezTo>
                    <a:pt x="0" y="46"/>
                    <a:pt x="0" y="46"/>
                    <a:pt x="0" y="46"/>
                  </a:cubicBezTo>
                  <a:cubicBezTo>
                    <a:pt x="0" y="46"/>
                    <a:pt x="0" y="46"/>
                    <a:pt x="0" y="46"/>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39"/>
                    <a:pt x="0" y="39"/>
                    <a:pt x="0" y="39"/>
                  </a:cubicBezTo>
                  <a:cubicBezTo>
                    <a:pt x="0" y="39"/>
                    <a:pt x="0" y="39"/>
                    <a:pt x="0" y="39"/>
                  </a:cubicBezTo>
                  <a:cubicBezTo>
                    <a:pt x="0" y="39"/>
                    <a:pt x="0" y="39"/>
                    <a:pt x="0" y="39"/>
                  </a:cubicBezTo>
                  <a:cubicBezTo>
                    <a:pt x="0" y="39"/>
                    <a:pt x="0" y="39"/>
                    <a:pt x="0" y="39"/>
                  </a:cubicBezTo>
                  <a:cubicBezTo>
                    <a:pt x="0" y="38"/>
                    <a:pt x="0" y="38"/>
                    <a:pt x="0" y="38"/>
                  </a:cubicBezTo>
                  <a:cubicBezTo>
                    <a:pt x="0" y="38"/>
                    <a:pt x="0" y="38"/>
                    <a:pt x="0" y="38"/>
                  </a:cubicBezTo>
                  <a:cubicBezTo>
                    <a:pt x="0" y="38"/>
                    <a:pt x="0" y="38"/>
                    <a:pt x="0" y="38"/>
                  </a:cubicBezTo>
                  <a:cubicBezTo>
                    <a:pt x="0" y="37"/>
                    <a:pt x="0" y="37"/>
                    <a:pt x="0" y="37"/>
                  </a:cubicBezTo>
                  <a:cubicBezTo>
                    <a:pt x="0" y="37"/>
                    <a:pt x="0" y="37"/>
                    <a:pt x="1" y="37"/>
                  </a:cubicBezTo>
                  <a:cubicBezTo>
                    <a:pt x="1" y="37"/>
                    <a:pt x="1" y="37"/>
                    <a:pt x="1" y="36"/>
                  </a:cubicBezTo>
                  <a:cubicBezTo>
                    <a:pt x="1" y="36"/>
                    <a:pt x="1" y="36"/>
                    <a:pt x="1" y="36"/>
                  </a:cubicBezTo>
                  <a:cubicBezTo>
                    <a:pt x="1" y="36"/>
                    <a:pt x="1" y="36"/>
                    <a:pt x="1" y="36"/>
                  </a:cubicBezTo>
                  <a:cubicBezTo>
                    <a:pt x="1" y="36"/>
                    <a:pt x="1" y="36"/>
                    <a:pt x="1" y="36"/>
                  </a:cubicBezTo>
                  <a:cubicBezTo>
                    <a:pt x="2" y="35"/>
                    <a:pt x="2" y="35"/>
                    <a:pt x="2" y="35"/>
                  </a:cubicBezTo>
                  <a:cubicBezTo>
                    <a:pt x="2" y="35"/>
                    <a:pt x="2" y="35"/>
                    <a:pt x="2" y="35"/>
                  </a:cubicBezTo>
                  <a:cubicBezTo>
                    <a:pt x="2" y="35"/>
                    <a:pt x="2" y="35"/>
                    <a:pt x="2" y="35"/>
                  </a:cubicBezTo>
                  <a:cubicBezTo>
                    <a:pt x="2" y="35"/>
                    <a:pt x="3" y="34"/>
                    <a:pt x="3" y="34"/>
                  </a:cubicBezTo>
                  <a:cubicBezTo>
                    <a:pt x="3" y="34"/>
                    <a:pt x="3" y="34"/>
                    <a:pt x="3" y="34"/>
                  </a:cubicBezTo>
                  <a:cubicBezTo>
                    <a:pt x="3" y="34"/>
                    <a:pt x="3" y="34"/>
                    <a:pt x="3" y="34"/>
                  </a:cubicBezTo>
                  <a:cubicBezTo>
                    <a:pt x="4" y="34"/>
                    <a:pt x="4" y="34"/>
                    <a:pt x="4" y="34"/>
                  </a:cubicBezTo>
                  <a:cubicBezTo>
                    <a:pt x="4" y="34"/>
                    <a:pt x="4" y="33"/>
                    <a:pt x="4" y="33"/>
                  </a:cubicBezTo>
                  <a:cubicBezTo>
                    <a:pt x="4" y="33"/>
                    <a:pt x="5" y="33"/>
                    <a:pt x="5" y="33"/>
                  </a:cubicBezTo>
                  <a:cubicBezTo>
                    <a:pt x="5" y="33"/>
                    <a:pt x="5" y="33"/>
                    <a:pt x="5" y="33"/>
                  </a:cubicBezTo>
                  <a:cubicBezTo>
                    <a:pt x="5" y="33"/>
                    <a:pt x="5" y="33"/>
                    <a:pt x="6" y="33"/>
                  </a:cubicBezTo>
                  <a:cubicBezTo>
                    <a:pt x="6" y="33"/>
                    <a:pt x="6" y="33"/>
                    <a:pt x="6" y="33"/>
                  </a:cubicBezTo>
                  <a:cubicBezTo>
                    <a:pt x="6" y="32"/>
                    <a:pt x="6" y="32"/>
                    <a:pt x="7" y="32"/>
                  </a:cubicBezTo>
                  <a:cubicBezTo>
                    <a:pt x="7" y="32"/>
                    <a:pt x="7" y="32"/>
                    <a:pt x="7" y="32"/>
                  </a:cubicBezTo>
                  <a:cubicBezTo>
                    <a:pt x="7" y="32"/>
                    <a:pt x="7" y="32"/>
                    <a:pt x="8" y="32"/>
                  </a:cubicBezTo>
                  <a:cubicBezTo>
                    <a:pt x="8" y="32"/>
                    <a:pt x="8" y="32"/>
                    <a:pt x="8" y="32"/>
                  </a:cubicBezTo>
                  <a:cubicBezTo>
                    <a:pt x="8" y="32"/>
                    <a:pt x="9" y="32"/>
                    <a:pt x="9" y="32"/>
                  </a:cubicBezTo>
                  <a:cubicBezTo>
                    <a:pt x="9" y="32"/>
                    <a:pt x="9" y="32"/>
                    <a:pt x="9" y="31"/>
                  </a:cubicBezTo>
                  <a:cubicBezTo>
                    <a:pt x="9" y="31"/>
                    <a:pt x="10" y="31"/>
                    <a:pt x="10" y="31"/>
                  </a:cubicBezTo>
                  <a:cubicBezTo>
                    <a:pt x="10" y="31"/>
                    <a:pt x="10" y="31"/>
                    <a:pt x="10" y="31"/>
                  </a:cubicBezTo>
                  <a:cubicBezTo>
                    <a:pt x="11" y="31"/>
                    <a:pt x="11" y="31"/>
                    <a:pt x="11" y="31"/>
                  </a:cubicBezTo>
                  <a:cubicBezTo>
                    <a:pt x="11" y="31"/>
                    <a:pt x="11" y="31"/>
                    <a:pt x="11" y="31"/>
                  </a:cubicBezTo>
                  <a:cubicBezTo>
                    <a:pt x="11" y="31"/>
                    <a:pt x="11" y="31"/>
                    <a:pt x="11" y="31"/>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29"/>
                    <a:pt x="13" y="29"/>
                    <a:pt x="13" y="29"/>
                  </a:cubicBezTo>
                  <a:cubicBezTo>
                    <a:pt x="13" y="29"/>
                    <a:pt x="13" y="29"/>
                    <a:pt x="13" y="29"/>
                  </a:cubicBezTo>
                  <a:cubicBezTo>
                    <a:pt x="13" y="29"/>
                    <a:pt x="13" y="29"/>
                    <a:pt x="13" y="29"/>
                  </a:cubicBezTo>
                  <a:cubicBezTo>
                    <a:pt x="13" y="29"/>
                    <a:pt x="13" y="29"/>
                    <a:pt x="13" y="29"/>
                  </a:cubicBezTo>
                  <a:cubicBezTo>
                    <a:pt x="13" y="29"/>
                    <a:pt x="13" y="29"/>
                    <a:pt x="13" y="29"/>
                  </a:cubicBezTo>
                  <a:cubicBezTo>
                    <a:pt x="13" y="29"/>
                    <a:pt x="13" y="29"/>
                    <a:pt x="13" y="29"/>
                  </a:cubicBezTo>
                  <a:cubicBezTo>
                    <a:pt x="13" y="29"/>
                    <a:pt x="13" y="29"/>
                    <a:pt x="13" y="29"/>
                  </a:cubicBezTo>
                  <a:cubicBezTo>
                    <a:pt x="13" y="29"/>
                    <a:pt x="13" y="29"/>
                    <a:pt x="13" y="29"/>
                  </a:cubicBezTo>
                  <a:cubicBezTo>
                    <a:pt x="13" y="29"/>
                    <a:pt x="13" y="29"/>
                    <a:pt x="13" y="29"/>
                  </a:cubicBezTo>
                  <a:cubicBezTo>
                    <a:pt x="13" y="29"/>
                    <a:pt x="13" y="29"/>
                    <a:pt x="13" y="29"/>
                  </a:cubicBezTo>
                  <a:cubicBezTo>
                    <a:pt x="13" y="29"/>
                    <a:pt x="13" y="29"/>
                    <a:pt x="13" y="29"/>
                  </a:cubicBezTo>
                  <a:cubicBezTo>
                    <a:pt x="13" y="29"/>
                    <a:pt x="13" y="29"/>
                    <a:pt x="13" y="29"/>
                  </a:cubicBezTo>
                  <a:cubicBezTo>
                    <a:pt x="13" y="29"/>
                    <a:pt x="13" y="29"/>
                    <a:pt x="13" y="29"/>
                  </a:cubicBezTo>
                  <a:cubicBezTo>
                    <a:pt x="13" y="26"/>
                    <a:pt x="13" y="26"/>
                    <a:pt x="13" y="26"/>
                  </a:cubicBezTo>
                  <a:cubicBezTo>
                    <a:pt x="13" y="26"/>
                    <a:pt x="13" y="26"/>
                    <a:pt x="13" y="26"/>
                  </a:cubicBezTo>
                  <a:cubicBezTo>
                    <a:pt x="13" y="26"/>
                    <a:pt x="13" y="26"/>
                    <a:pt x="13" y="26"/>
                  </a:cubicBezTo>
                  <a:cubicBezTo>
                    <a:pt x="13" y="26"/>
                    <a:pt x="13" y="26"/>
                    <a:pt x="13" y="26"/>
                  </a:cubicBezTo>
                  <a:cubicBezTo>
                    <a:pt x="13" y="26"/>
                    <a:pt x="13" y="26"/>
                    <a:pt x="13" y="26"/>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8"/>
                    <a:pt x="9" y="18"/>
                    <a:pt x="9" y="18"/>
                  </a:cubicBezTo>
                  <a:cubicBezTo>
                    <a:pt x="9" y="17"/>
                    <a:pt x="9" y="17"/>
                    <a:pt x="9" y="17"/>
                  </a:cubicBezTo>
                  <a:cubicBezTo>
                    <a:pt x="9" y="17"/>
                    <a:pt x="9" y="17"/>
                    <a:pt x="9" y="17"/>
                  </a:cubicBezTo>
                  <a:cubicBezTo>
                    <a:pt x="9" y="17"/>
                    <a:pt x="9" y="17"/>
                    <a:pt x="9" y="17"/>
                  </a:cubicBezTo>
                  <a:cubicBezTo>
                    <a:pt x="9" y="17"/>
                    <a:pt x="9" y="17"/>
                    <a:pt x="9" y="17"/>
                  </a:cubicBezTo>
                  <a:cubicBezTo>
                    <a:pt x="9" y="17"/>
                    <a:pt x="9" y="17"/>
                    <a:pt x="9" y="17"/>
                  </a:cubicBezTo>
                  <a:cubicBezTo>
                    <a:pt x="9" y="17"/>
                    <a:pt x="9" y="17"/>
                    <a:pt x="9" y="17"/>
                  </a:cubicBezTo>
                  <a:cubicBezTo>
                    <a:pt x="9" y="17"/>
                    <a:pt x="9" y="17"/>
                    <a:pt x="9" y="17"/>
                  </a:cubicBezTo>
                  <a:cubicBezTo>
                    <a:pt x="9" y="17"/>
                    <a:pt x="9" y="17"/>
                    <a:pt x="9" y="17"/>
                  </a:cubicBezTo>
                  <a:cubicBezTo>
                    <a:pt x="9" y="17"/>
                    <a:pt x="9" y="17"/>
                    <a:pt x="9" y="17"/>
                  </a:cubicBezTo>
                  <a:cubicBezTo>
                    <a:pt x="9" y="17"/>
                    <a:pt x="9" y="17"/>
                    <a:pt x="9" y="17"/>
                  </a:cubicBezTo>
                  <a:cubicBezTo>
                    <a:pt x="9" y="17"/>
                    <a:pt x="9" y="17"/>
                    <a:pt x="9" y="17"/>
                  </a:cubicBezTo>
                  <a:cubicBezTo>
                    <a:pt x="9" y="17"/>
                    <a:pt x="9" y="17"/>
                    <a:pt x="9" y="17"/>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3"/>
                    <a:pt x="9" y="13"/>
                    <a:pt x="9" y="13"/>
                  </a:cubicBezTo>
                  <a:cubicBezTo>
                    <a:pt x="9" y="12"/>
                    <a:pt x="9" y="12"/>
                    <a:pt x="9" y="12"/>
                  </a:cubicBezTo>
                  <a:cubicBezTo>
                    <a:pt x="9" y="12"/>
                    <a:pt x="9" y="12"/>
                    <a:pt x="9" y="12"/>
                  </a:cubicBezTo>
                  <a:cubicBezTo>
                    <a:pt x="9" y="11"/>
                    <a:pt x="9" y="11"/>
                    <a:pt x="9" y="11"/>
                  </a:cubicBezTo>
                  <a:cubicBezTo>
                    <a:pt x="9" y="10"/>
                    <a:pt x="9" y="10"/>
                    <a:pt x="9" y="10"/>
                  </a:cubicBezTo>
                  <a:cubicBezTo>
                    <a:pt x="9" y="10"/>
                    <a:pt x="9" y="10"/>
                    <a:pt x="9" y="10"/>
                  </a:cubicBezTo>
                  <a:cubicBezTo>
                    <a:pt x="9" y="9"/>
                    <a:pt x="9" y="9"/>
                    <a:pt x="9" y="9"/>
                  </a:cubicBezTo>
                  <a:cubicBezTo>
                    <a:pt x="9" y="9"/>
                    <a:pt x="9" y="9"/>
                    <a:pt x="9" y="8"/>
                  </a:cubicBezTo>
                  <a:cubicBezTo>
                    <a:pt x="9" y="8"/>
                    <a:pt x="9" y="8"/>
                    <a:pt x="9" y="8"/>
                  </a:cubicBezTo>
                  <a:cubicBezTo>
                    <a:pt x="9" y="8"/>
                    <a:pt x="9" y="7"/>
                    <a:pt x="9" y="7"/>
                  </a:cubicBezTo>
                  <a:cubicBezTo>
                    <a:pt x="9" y="7"/>
                    <a:pt x="9" y="7"/>
                    <a:pt x="9" y="7"/>
                  </a:cubicBezTo>
                  <a:cubicBezTo>
                    <a:pt x="9" y="6"/>
                    <a:pt x="9" y="6"/>
                    <a:pt x="9" y="6"/>
                  </a:cubicBezTo>
                  <a:cubicBezTo>
                    <a:pt x="9" y="6"/>
                    <a:pt x="9" y="6"/>
                    <a:pt x="10" y="6"/>
                  </a:cubicBezTo>
                  <a:cubicBezTo>
                    <a:pt x="10" y="5"/>
                    <a:pt x="10" y="5"/>
                    <a:pt x="10" y="5"/>
                  </a:cubicBezTo>
                  <a:cubicBezTo>
                    <a:pt x="10" y="5"/>
                    <a:pt x="10" y="5"/>
                    <a:pt x="10" y="5"/>
                  </a:cubicBezTo>
                  <a:cubicBezTo>
                    <a:pt x="10" y="4"/>
                    <a:pt x="10" y="4"/>
                    <a:pt x="10" y="4"/>
                  </a:cubicBezTo>
                  <a:cubicBezTo>
                    <a:pt x="10" y="4"/>
                    <a:pt x="10" y="4"/>
                    <a:pt x="10" y="4"/>
                  </a:cubicBezTo>
                  <a:cubicBezTo>
                    <a:pt x="10" y="3"/>
                    <a:pt x="10" y="3"/>
                    <a:pt x="11" y="3"/>
                  </a:cubicBezTo>
                  <a:cubicBezTo>
                    <a:pt x="11" y="3"/>
                    <a:pt x="11" y="3"/>
                    <a:pt x="11" y="3"/>
                  </a:cubicBezTo>
                  <a:cubicBezTo>
                    <a:pt x="11" y="3"/>
                    <a:pt x="11" y="3"/>
                    <a:pt x="11" y="2"/>
                  </a:cubicBezTo>
                  <a:cubicBezTo>
                    <a:pt x="11" y="2"/>
                    <a:pt x="11" y="2"/>
                    <a:pt x="12" y="2"/>
                  </a:cubicBezTo>
                  <a:cubicBezTo>
                    <a:pt x="12" y="2"/>
                    <a:pt x="12" y="2"/>
                    <a:pt x="12" y="2"/>
                  </a:cubicBezTo>
                  <a:cubicBezTo>
                    <a:pt x="12" y="2"/>
                    <a:pt x="12" y="2"/>
                    <a:pt x="13" y="1"/>
                  </a:cubicBezTo>
                  <a:cubicBezTo>
                    <a:pt x="13" y="1"/>
                    <a:pt x="13" y="1"/>
                    <a:pt x="13" y="1"/>
                  </a:cubicBezTo>
                  <a:cubicBezTo>
                    <a:pt x="13" y="1"/>
                    <a:pt x="13" y="1"/>
                    <a:pt x="14" y="1"/>
                  </a:cubicBezTo>
                  <a:cubicBezTo>
                    <a:pt x="14" y="1"/>
                    <a:pt x="14" y="1"/>
                    <a:pt x="14" y="1"/>
                  </a:cubicBezTo>
                  <a:cubicBezTo>
                    <a:pt x="15" y="1"/>
                    <a:pt x="15" y="1"/>
                    <a:pt x="15" y="1"/>
                  </a:cubicBezTo>
                  <a:cubicBezTo>
                    <a:pt x="15" y="0"/>
                    <a:pt x="16" y="0"/>
                    <a:pt x="16" y="0"/>
                  </a:cubicBezTo>
                  <a:cubicBezTo>
                    <a:pt x="16" y="0"/>
                    <a:pt x="16" y="0"/>
                    <a:pt x="17" y="0"/>
                  </a:cubicBezTo>
                  <a:cubicBezTo>
                    <a:pt x="17" y="0"/>
                    <a:pt x="17" y="0"/>
                    <a:pt x="18" y="0"/>
                  </a:cubicBezTo>
                  <a:cubicBezTo>
                    <a:pt x="18" y="0"/>
                    <a:pt x="18" y="0"/>
                    <a:pt x="19" y="0"/>
                  </a:cubicBezTo>
                  <a:cubicBezTo>
                    <a:pt x="19" y="0"/>
                    <a:pt x="19" y="0"/>
                    <a:pt x="20" y="0"/>
                  </a:cubicBezTo>
                  <a:cubicBezTo>
                    <a:pt x="20" y="0"/>
                    <a:pt x="20" y="0"/>
                    <a:pt x="21" y="0"/>
                  </a:cubicBezTo>
                  <a:cubicBezTo>
                    <a:pt x="21" y="0"/>
                    <a:pt x="21" y="0"/>
                    <a:pt x="22" y="0"/>
                  </a:cubicBezTo>
                  <a:cubicBezTo>
                    <a:pt x="22" y="0"/>
                    <a:pt x="22" y="0"/>
                    <a:pt x="23" y="0"/>
                  </a:cubicBezTo>
                  <a:cubicBezTo>
                    <a:pt x="23" y="0"/>
                    <a:pt x="23" y="0"/>
                    <a:pt x="24" y="0"/>
                  </a:cubicBezTo>
                  <a:cubicBezTo>
                    <a:pt x="24" y="0"/>
                    <a:pt x="24" y="0"/>
                    <a:pt x="24" y="1"/>
                  </a:cubicBezTo>
                  <a:cubicBezTo>
                    <a:pt x="25" y="1"/>
                    <a:pt x="25" y="1"/>
                    <a:pt x="25" y="1"/>
                  </a:cubicBezTo>
                  <a:cubicBezTo>
                    <a:pt x="25" y="1"/>
                    <a:pt x="26" y="1"/>
                    <a:pt x="26" y="1"/>
                  </a:cubicBezTo>
                  <a:cubicBezTo>
                    <a:pt x="26" y="1"/>
                    <a:pt x="26" y="1"/>
                    <a:pt x="26" y="1"/>
                  </a:cubicBezTo>
                  <a:cubicBezTo>
                    <a:pt x="27" y="1"/>
                    <a:pt x="27" y="1"/>
                    <a:pt x="27" y="1"/>
                  </a:cubicBezTo>
                  <a:cubicBezTo>
                    <a:pt x="27" y="2"/>
                    <a:pt x="27" y="2"/>
                    <a:pt x="27" y="2"/>
                  </a:cubicBezTo>
                  <a:cubicBezTo>
                    <a:pt x="28" y="2"/>
                    <a:pt x="28" y="2"/>
                    <a:pt x="28" y="2"/>
                  </a:cubicBezTo>
                  <a:cubicBezTo>
                    <a:pt x="28" y="2"/>
                    <a:pt x="28" y="2"/>
                    <a:pt x="28" y="2"/>
                  </a:cubicBezTo>
                  <a:cubicBezTo>
                    <a:pt x="28" y="3"/>
                    <a:pt x="28" y="3"/>
                    <a:pt x="29" y="3"/>
                  </a:cubicBezTo>
                  <a:cubicBezTo>
                    <a:pt x="29" y="3"/>
                    <a:pt x="29" y="3"/>
                    <a:pt x="29" y="3"/>
                  </a:cubicBezTo>
                  <a:cubicBezTo>
                    <a:pt x="29" y="3"/>
                    <a:pt x="29" y="3"/>
                    <a:pt x="29" y="4"/>
                  </a:cubicBezTo>
                  <a:cubicBezTo>
                    <a:pt x="60" y="34"/>
                    <a:pt x="60" y="34"/>
                    <a:pt x="60" y="34"/>
                  </a:cubicBezTo>
                  <a:cubicBezTo>
                    <a:pt x="55" y="52"/>
                    <a:pt x="39" y="66"/>
                    <a:pt x="20" y="66"/>
                  </a:cubicBezTo>
                  <a:cubicBezTo>
                    <a:pt x="19" y="66"/>
                    <a:pt x="19" y="66"/>
                    <a:pt x="19" y="66"/>
                  </a:cubicBezTo>
                  <a:close/>
                </a:path>
              </a:pathLst>
            </a:custGeom>
            <a:solidFill>
              <a:srgbClr val="3680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51" name="Freeform 543"/>
            <p:cNvSpPr>
              <a:spLocks/>
            </p:cNvSpPr>
            <p:nvPr/>
          </p:nvSpPr>
          <p:spPr bwMode="auto">
            <a:xfrm>
              <a:off x="4361780" y="4542224"/>
              <a:ext cx="141287" cy="147638"/>
            </a:xfrm>
            <a:custGeom>
              <a:avLst/>
              <a:gdLst>
                <a:gd name="T0" fmla="*/ 3 w 18"/>
                <a:gd name="T1" fmla="*/ 0 h 19"/>
                <a:gd name="T2" fmla="*/ 14 w 18"/>
                <a:gd name="T3" fmla="*/ 0 h 19"/>
                <a:gd name="T4" fmla="*/ 16 w 18"/>
                <a:gd name="T5" fmla="*/ 12 h 19"/>
                <a:gd name="T6" fmla="*/ 17 w 18"/>
                <a:gd name="T7" fmla="*/ 14 h 19"/>
                <a:gd name="T8" fmla="*/ 18 w 18"/>
                <a:gd name="T9" fmla="*/ 14 h 19"/>
                <a:gd name="T10" fmla="*/ 16 w 18"/>
                <a:gd name="T11" fmla="*/ 19 h 19"/>
                <a:gd name="T12" fmla="*/ 1 w 18"/>
                <a:gd name="T13" fmla="*/ 18 h 19"/>
                <a:gd name="T14" fmla="*/ 0 w 18"/>
                <a:gd name="T15" fmla="*/ 14 h 19"/>
                <a:gd name="T16" fmla="*/ 0 w 18"/>
                <a:gd name="T17" fmla="*/ 14 h 19"/>
                <a:gd name="T18" fmla="*/ 2 w 18"/>
                <a:gd name="T19" fmla="*/ 12 h 19"/>
                <a:gd name="T20" fmla="*/ 3 w 18"/>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9">
                  <a:moveTo>
                    <a:pt x="3" y="0"/>
                  </a:moveTo>
                  <a:cubicBezTo>
                    <a:pt x="14" y="0"/>
                    <a:pt x="14" y="0"/>
                    <a:pt x="14" y="0"/>
                  </a:cubicBezTo>
                  <a:cubicBezTo>
                    <a:pt x="16" y="12"/>
                    <a:pt x="16" y="12"/>
                    <a:pt x="16" y="12"/>
                  </a:cubicBezTo>
                  <a:cubicBezTo>
                    <a:pt x="16" y="13"/>
                    <a:pt x="16" y="14"/>
                    <a:pt x="17" y="14"/>
                  </a:cubicBezTo>
                  <a:cubicBezTo>
                    <a:pt x="18" y="14"/>
                    <a:pt x="18" y="14"/>
                    <a:pt x="18" y="14"/>
                  </a:cubicBezTo>
                  <a:cubicBezTo>
                    <a:pt x="16" y="19"/>
                    <a:pt x="16" y="19"/>
                    <a:pt x="16" y="19"/>
                  </a:cubicBezTo>
                  <a:cubicBezTo>
                    <a:pt x="1" y="18"/>
                    <a:pt x="1" y="18"/>
                    <a:pt x="1" y="18"/>
                  </a:cubicBezTo>
                  <a:cubicBezTo>
                    <a:pt x="0" y="14"/>
                    <a:pt x="0" y="14"/>
                    <a:pt x="0" y="14"/>
                  </a:cubicBezTo>
                  <a:cubicBezTo>
                    <a:pt x="0" y="14"/>
                    <a:pt x="0" y="14"/>
                    <a:pt x="0" y="14"/>
                  </a:cubicBezTo>
                  <a:cubicBezTo>
                    <a:pt x="1" y="14"/>
                    <a:pt x="2" y="13"/>
                    <a:pt x="2" y="12"/>
                  </a:cubicBezTo>
                  <a:lnTo>
                    <a:pt x="3" y="0"/>
                  </a:lnTo>
                  <a:close/>
                </a:path>
              </a:pathLst>
            </a:custGeom>
            <a:solidFill>
              <a:srgbClr val="E3CC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52" name="Freeform 544"/>
            <p:cNvSpPr>
              <a:spLocks/>
            </p:cNvSpPr>
            <p:nvPr/>
          </p:nvSpPr>
          <p:spPr bwMode="auto">
            <a:xfrm>
              <a:off x="4361780" y="4566037"/>
              <a:ext cx="71437" cy="115888"/>
            </a:xfrm>
            <a:custGeom>
              <a:avLst/>
              <a:gdLst>
                <a:gd name="T0" fmla="*/ 9 w 9"/>
                <a:gd name="T1" fmla="*/ 15 h 15"/>
                <a:gd name="T2" fmla="*/ 1 w 9"/>
                <a:gd name="T3" fmla="*/ 15 h 15"/>
                <a:gd name="T4" fmla="*/ 0 w 9"/>
                <a:gd name="T5" fmla="*/ 11 h 15"/>
                <a:gd name="T6" fmla="*/ 0 w 9"/>
                <a:gd name="T7" fmla="*/ 11 h 15"/>
                <a:gd name="T8" fmla="*/ 2 w 9"/>
                <a:gd name="T9" fmla="*/ 9 h 15"/>
                <a:gd name="T10" fmla="*/ 3 w 9"/>
                <a:gd name="T11" fmla="*/ 0 h 15"/>
                <a:gd name="T12" fmla="*/ 9 w 9"/>
                <a:gd name="T13" fmla="*/ 0 h 15"/>
                <a:gd name="T14" fmla="*/ 9 w 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9" y="15"/>
                  </a:moveTo>
                  <a:cubicBezTo>
                    <a:pt x="1" y="15"/>
                    <a:pt x="1" y="15"/>
                    <a:pt x="1" y="15"/>
                  </a:cubicBezTo>
                  <a:cubicBezTo>
                    <a:pt x="0" y="11"/>
                    <a:pt x="0" y="11"/>
                    <a:pt x="0" y="11"/>
                  </a:cubicBezTo>
                  <a:cubicBezTo>
                    <a:pt x="0" y="11"/>
                    <a:pt x="0" y="11"/>
                    <a:pt x="0" y="11"/>
                  </a:cubicBezTo>
                  <a:cubicBezTo>
                    <a:pt x="1" y="11"/>
                    <a:pt x="2" y="10"/>
                    <a:pt x="2" y="9"/>
                  </a:cubicBezTo>
                  <a:cubicBezTo>
                    <a:pt x="3" y="0"/>
                    <a:pt x="3" y="0"/>
                    <a:pt x="3" y="0"/>
                  </a:cubicBezTo>
                  <a:cubicBezTo>
                    <a:pt x="9" y="0"/>
                    <a:pt x="9" y="0"/>
                    <a:pt x="9" y="0"/>
                  </a:cubicBezTo>
                  <a:lnTo>
                    <a:pt x="9" y="15"/>
                  </a:lnTo>
                  <a:close/>
                </a:path>
              </a:pathLst>
            </a:custGeom>
            <a:solidFill>
              <a:srgbClr val="D4C5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53" name="Freeform 545"/>
            <p:cNvSpPr>
              <a:spLocks/>
            </p:cNvSpPr>
            <p:nvPr/>
          </p:nvSpPr>
          <p:spPr bwMode="auto">
            <a:xfrm>
              <a:off x="4377655" y="4542224"/>
              <a:ext cx="101600" cy="109538"/>
            </a:xfrm>
            <a:custGeom>
              <a:avLst/>
              <a:gdLst>
                <a:gd name="T0" fmla="*/ 1 w 13"/>
                <a:gd name="T1" fmla="*/ 0 h 14"/>
                <a:gd name="T2" fmla="*/ 12 w 13"/>
                <a:gd name="T3" fmla="*/ 0 h 14"/>
                <a:gd name="T4" fmla="*/ 13 w 13"/>
                <a:gd name="T5" fmla="*/ 9 h 14"/>
                <a:gd name="T6" fmla="*/ 13 w 13"/>
                <a:gd name="T7" fmla="*/ 10 h 14"/>
                <a:gd name="T8" fmla="*/ 7 w 13"/>
                <a:gd name="T9" fmla="*/ 14 h 14"/>
                <a:gd name="T10" fmla="*/ 1 w 13"/>
                <a:gd name="T11" fmla="*/ 10 h 14"/>
                <a:gd name="T12" fmla="*/ 0 w 13"/>
                <a:gd name="T13" fmla="*/ 9 h 14"/>
                <a:gd name="T14" fmla="*/ 1 w 1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4">
                  <a:moveTo>
                    <a:pt x="1" y="0"/>
                  </a:moveTo>
                  <a:cubicBezTo>
                    <a:pt x="12" y="0"/>
                    <a:pt x="12" y="0"/>
                    <a:pt x="12" y="0"/>
                  </a:cubicBezTo>
                  <a:cubicBezTo>
                    <a:pt x="13" y="9"/>
                    <a:pt x="13" y="9"/>
                    <a:pt x="13" y="9"/>
                  </a:cubicBezTo>
                  <a:cubicBezTo>
                    <a:pt x="13" y="10"/>
                    <a:pt x="13" y="10"/>
                    <a:pt x="13" y="10"/>
                  </a:cubicBezTo>
                  <a:cubicBezTo>
                    <a:pt x="11" y="12"/>
                    <a:pt x="9" y="14"/>
                    <a:pt x="7" y="14"/>
                  </a:cubicBezTo>
                  <a:cubicBezTo>
                    <a:pt x="5" y="14"/>
                    <a:pt x="3" y="12"/>
                    <a:pt x="1" y="10"/>
                  </a:cubicBezTo>
                  <a:cubicBezTo>
                    <a:pt x="1" y="10"/>
                    <a:pt x="0" y="10"/>
                    <a:pt x="0" y="9"/>
                  </a:cubicBezTo>
                  <a:lnTo>
                    <a:pt x="1" y="0"/>
                  </a:lnTo>
                  <a:close/>
                </a:path>
              </a:pathLst>
            </a:custGeom>
            <a:solidFill>
              <a:srgbClr val="CCBC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54" name="Freeform 546"/>
            <p:cNvSpPr>
              <a:spLocks/>
            </p:cNvSpPr>
            <p:nvPr/>
          </p:nvSpPr>
          <p:spPr bwMode="auto">
            <a:xfrm>
              <a:off x="4339555" y="4410462"/>
              <a:ext cx="185737" cy="217488"/>
            </a:xfrm>
            <a:custGeom>
              <a:avLst/>
              <a:gdLst>
                <a:gd name="T0" fmla="*/ 12 w 24"/>
                <a:gd name="T1" fmla="*/ 28 h 28"/>
                <a:gd name="T2" fmla="*/ 4 w 24"/>
                <a:gd name="T3" fmla="*/ 23 h 28"/>
                <a:gd name="T4" fmla="*/ 1 w 24"/>
                <a:gd name="T5" fmla="*/ 14 h 28"/>
                <a:gd name="T6" fmla="*/ 1 w 24"/>
                <a:gd name="T7" fmla="*/ 14 h 28"/>
                <a:gd name="T8" fmla="*/ 1 w 24"/>
                <a:gd name="T9" fmla="*/ 14 h 28"/>
                <a:gd name="T10" fmla="*/ 1 w 24"/>
                <a:gd name="T11" fmla="*/ 14 h 28"/>
                <a:gd name="T12" fmla="*/ 12 w 24"/>
                <a:gd name="T13" fmla="*/ 0 h 28"/>
                <a:gd name="T14" fmla="*/ 22 w 24"/>
                <a:gd name="T15" fmla="*/ 14 h 28"/>
                <a:gd name="T16" fmla="*/ 22 w 24"/>
                <a:gd name="T17" fmla="*/ 14 h 28"/>
                <a:gd name="T18" fmla="*/ 22 w 24"/>
                <a:gd name="T19" fmla="*/ 14 h 28"/>
                <a:gd name="T20" fmla="*/ 22 w 24"/>
                <a:gd name="T21" fmla="*/ 14 h 28"/>
                <a:gd name="T22" fmla="*/ 19 w 24"/>
                <a:gd name="T23" fmla="*/ 23 h 28"/>
                <a:gd name="T24" fmla="*/ 12 w 24"/>
                <a:gd name="T2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12" y="28"/>
                  </a:moveTo>
                  <a:cubicBezTo>
                    <a:pt x="9" y="28"/>
                    <a:pt x="6" y="26"/>
                    <a:pt x="4" y="23"/>
                  </a:cubicBezTo>
                  <a:cubicBezTo>
                    <a:pt x="3" y="21"/>
                    <a:pt x="1" y="18"/>
                    <a:pt x="1" y="14"/>
                  </a:cubicBezTo>
                  <a:cubicBezTo>
                    <a:pt x="1" y="14"/>
                    <a:pt x="1" y="14"/>
                    <a:pt x="1" y="14"/>
                  </a:cubicBezTo>
                  <a:cubicBezTo>
                    <a:pt x="1" y="14"/>
                    <a:pt x="1" y="14"/>
                    <a:pt x="1" y="14"/>
                  </a:cubicBezTo>
                  <a:cubicBezTo>
                    <a:pt x="1" y="14"/>
                    <a:pt x="1" y="14"/>
                    <a:pt x="1" y="14"/>
                  </a:cubicBezTo>
                  <a:cubicBezTo>
                    <a:pt x="1" y="6"/>
                    <a:pt x="0" y="0"/>
                    <a:pt x="12" y="0"/>
                  </a:cubicBezTo>
                  <a:cubicBezTo>
                    <a:pt x="24" y="0"/>
                    <a:pt x="22" y="6"/>
                    <a:pt x="22" y="14"/>
                  </a:cubicBezTo>
                  <a:cubicBezTo>
                    <a:pt x="22" y="14"/>
                    <a:pt x="22" y="14"/>
                    <a:pt x="22" y="14"/>
                  </a:cubicBezTo>
                  <a:cubicBezTo>
                    <a:pt x="22" y="14"/>
                    <a:pt x="22" y="14"/>
                    <a:pt x="22" y="14"/>
                  </a:cubicBezTo>
                  <a:cubicBezTo>
                    <a:pt x="22" y="14"/>
                    <a:pt x="22" y="14"/>
                    <a:pt x="22" y="14"/>
                  </a:cubicBezTo>
                  <a:cubicBezTo>
                    <a:pt x="22" y="18"/>
                    <a:pt x="21" y="21"/>
                    <a:pt x="19" y="23"/>
                  </a:cubicBezTo>
                  <a:cubicBezTo>
                    <a:pt x="17" y="26"/>
                    <a:pt x="14" y="28"/>
                    <a:pt x="12" y="28"/>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55" name="Freeform 547"/>
            <p:cNvSpPr>
              <a:spLocks/>
            </p:cNvSpPr>
            <p:nvPr/>
          </p:nvSpPr>
          <p:spPr bwMode="auto">
            <a:xfrm>
              <a:off x="4277643" y="4643824"/>
              <a:ext cx="309562" cy="147638"/>
            </a:xfrm>
            <a:custGeom>
              <a:avLst/>
              <a:gdLst>
                <a:gd name="T0" fmla="*/ 22 w 40"/>
                <a:gd name="T1" fmla="*/ 4 h 19"/>
                <a:gd name="T2" fmla="*/ 18 w 40"/>
                <a:gd name="T3" fmla="*/ 4 h 19"/>
                <a:gd name="T4" fmla="*/ 13 w 40"/>
                <a:gd name="T5" fmla="*/ 0 h 19"/>
                <a:gd name="T6" fmla="*/ 11 w 40"/>
                <a:gd name="T7" fmla="*/ 1 h 19"/>
                <a:gd name="T8" fmla="*/ 0 w 40"/>
                <a:gd name="T9" fmla="*/ 9 h 19"/>
                <a:gd name="T10" fmla="*/ 0 w 40"/>
                <a:gd name="T11" fmla="*/ 16 h 19"/>
                <a:gd name="T12" fmla="*/ 3 w 40"/>
                <a:gd name="T13" fmla="*/ 19 h 19"/>
                <a:gd name="T14" fmla="*/ 9 w 40"/>
                <a:gd name="T15" fmla="*/ 19 h 19"/>
                <a:gd name="T16" fmla="*/ 18 w 40"/>
                <a:gd name="T17" fmla="*/ 19 h 19"/>
                <a:gd name="T18" fmla="*/ 22 w 40"/>
                <a:gd name="T19" fmla="*/ 19 h 19"/>
                <a:gd name="T20" fmla="*/ 29 w 40"/>
                <a:gd name="T21" fmla="*/ 19 h 19"/>
                <a:gd name="T22" fmla="*/ 36 w 40"/>
                <a:gd name="T23" fmla="*/ 19 h 19"/>
                <a:gd name="T24" fmla="*/ 40 w 40"/>
                <a:gd name="T25" fmla="*/ 16 h 19"/>
                <a:gd name="T26" fmla="*/ 40 w 40"/>
                <a:gd name="T27" fmla="*/ 9 h 19"/>
                <a:gd name="T28" fmla="*/ 29 w 40"/>
                <a:gd name="T29" fmla="*/ 1 h 19"/>
                <a:gd name="T30" fmla="*/ 27 w 40"/>
                <a:gd name="T31" fmla="*/ 0 h 19"/>
                <a:gd name="T32" fmla="*/ 22 w 40"/>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19">
                  <a:moveTo>
                    <a:pt x="22" y="4"/>
                  </a:moveTo>
                  <a:cubicBezTo>
                    <a:pt x="18" y="4"/>
                    <a:pt x="18" y="4"/>
                    <a:pt x="18" y="4"/>
                  </a:cubicBezTo>
                  <a:cubicBezTo>
                    <a:pt x="13" y="0"/>
                    <a:pt x="13" y="0"/>
                    <a:pt x="13" y="0"/>
                  </a:cubicBezTo>
                  <a:cubicBezTo>
                    <a:pt x="11" y="1"/>
                    <a:pt x="11" y="1"/>
                    <a:pt x="11" y="1"/>
                  </a:cubicBezTo>
                  <a:cubicBezTo>
                    <a:pt x="5" y="2"/>
                    <a:pt x="0" y="5"/>
                    <a:pt x="0" y="9"/>
                  </a:cubicBezTo>
                  <a:cubicBezTo>
                    <a:pt x="0" y="12"/>
                    <a:pt x="0" y="14"/>
                    <a:pt x="0" y="16"/>
                  </a:cubicBezTo>
                  <a:cubicBezTo>
                    <a:pt x="0" y="17"/>
                    <a:pt x="1" y="19"/>
                    <a:pt x="3" y="19"/>
                  </a:cubicBezTo>
                  <a:cubicBezTo>
                    <a:pt x="9" y="19"/>
                    <a:pt x="9" y="19"/>
                    <a:pt x="9" y="19"/>
                  </a:cubicBezTo>
                  <a:cubicBezTo>
                    <a:pt x="18" y="19"/>
                    <a:pt x="18" y="19"/>
                    <a:pt x="18" y="19"/>
                  </a:cubicBezTo>
                  <a:cubicBezTo>
                    <a:pt x="22" y="19"/>
                    <a:pt x="22" y="19"/>
                    <a:pt x="22" y="19"/>
                  </a:cubicBezTo>
                  <a:cubicBezTo>
                    <a:pt x="29" y="19"/>
                    <a:pt x="29" y="19"/>
                    <a:pt x="29" y="19"/>
                  </a:cubicBezTo>
                  <a:cubicBezTo>
                    <a:pt x="36" y="19"/>
                    <a:pt x="36" y="19"/>
                    <a:pt x="36" y="19"/>
                  </a:cubicBezTo>
                  <a:cubicBezTo>
                    <a:pt x="38" y="19"/>
                    <a:pt x="40" y="17"/>
                    <a:pt x="40" y="16"/>
                  </a:cubicBezTo>
                  <a:cubicBezTo>
                    <a:pt x="40" y="9"/>
                    <a:pt x="40" y="9"/>
                    <a:pt x="40" y="9"/>
                  </a:cubicBezTo>
                  <a:cubicBezTo>
                    <a:pt x="40" y="5"/>
                    <a:pt x="35" y="2"/>
                    <a:pt x="29" y="1"/>
                  </a:cubicBezTo>
                  <a:cubicBezTo>
                    <a:pt x="27" y="0"/>
                    <a:pt x="27" y="0"/>
                    <a:pt x="27" y="0"/>
                  </a:cubicBezTo>
                  <a:lnTo>
                    <a:pt x="22" y="4"/>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56" name="Freeform 548"/>
            <p:cNvSpPr>
              <a:spLocks/>
            </p:cNvSpPr>
            <p:nvPr/>
          </p:nvSpPr>
          <p:spPr bwMode="auto">
            <a:xfrm>
              <a:off x="4361780" y="4643824"/>
              <a:ext cx="141287" cy="147638"/>
            </a:xfrm>
            <a:custGeom>
              <a:avLst/>
              <a:gdLst>
                <a:gd name="T0" fmla="*/ 54 w 89"/>
                <a:gd name="T1" fmla="*/ 20 h 93"/>
                <a:gd name="T2" fmla="*/ 35 w 89"/>
                <a:gd name="T3" fmla="*/ 20 h 93"/>
                <a:gd name="T4" fmla="*/ 10 w 89"/>
                <a:gd name="T5" fmla="*/ 0 h 93"/>
                <a:gd name="T6" fmla="*/ 0 w 89"/>
                <a:gd name="T7" fmla="*/ 5 h 93"/>
                <a:gd name="T8" fmla="*/ 49 w 89"/>
                <a:gd name="T9" fmla="*/ 59 h 93"/>
                <a:gd name="T10" fmla="*/ 54 w 89"/>
                <a:gd name="T11" fmla="*/ 93 h 93"/>
                <a:gd name="T12" fmla="*/ 59 w 89"/>
                <a:gd name="T13" fmla="*/ 93 h 93"/>
                <a:gd name="T14" fmla="*/ 49 w 89"/>
                <a:gd name="T15" fmla="*/ 44 h 93"/>
                <a:gd name="T16" fmla="*/ 89 w 89"/>
                <a:gd name="T17" fmla="*/ 5 h 93"/>
                <a:gd name="T18" fmla="*/ 89 w 89"/>
                <a:gd name="T19" fmla="*/ 5 h 93"/>
                <a:gd name="T20" fmla="*/ 79 w 89"/>
                <a:gd name="T21" fmla="*/ 0 h 93"/>
                <a:gd name="T22" fmla="*/ 54 w 89"/>
                <a:gd name="T23"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93">
                  <a:moveTo>
                    <a:pt x="54" y="20"/>
                  </a:moveTo>
                  <a:lnTo>
                    <a:pt x="35" y="20"/>
                  </a:lnTo>
                  <a:lnTo>
                    <a:pt x="10" y="0"/>
                  </a:lnTo>
                  <a:lnTo>
                    <a:pt x="0" y="5"/>
                  </a:lnTo>
                  <a:lnTo>
                    <a:pt x="49" y="59"/>
                  </a:lnTo>
                  <a:lnTo>
                    <a:pt x="54" y="93"/>
                  </a:lnTo>
                  <a:lnTo>
                    <a:pt x="59" y="93"/>
                  </a:lnTo>
                  <a:lnTo>
                    <a:pt x="49" y="44"/>
                  </a:lnTo>
                  <a:lnTo>
                    <a:pt x="89" y="5"/>
                  </a:lnTo>
                  <a:lnTo>
                    <a:pt x="89" y="5"/>
                  </a:lnTo>
                  <a:lnTo>
                    <a:pt x="79" y="0"/>
                  </a:lnTo>
                  <a:lnTo>
                    <a:pt x="54" y="20"/>
                  </a:ln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57" name="Freeform 549"/>
            <p:cNvSpPr>
              <a:spLocks/>
            </p:cNvSpPr>
            <p:nvPr/>
          </p:nvSpPr>
          <p:spPr bwMode="auto">
            <a:xfrm>
              <a:off x="4347493" y="4456499"/>
              <a:ext cx="161925" cy="179388"/>
            </a:xfrm>
            <a:custGeom>
              <a:avLst/>
              <a:gdLst>
                <a:gd name="T0" fmla="*/ 4 w 21"/>
                <a:gd name="T1" fmla="*/ 19 h 23"/>
                <a:gd name="T2" fmla="*/ 11 w 21"/>
                <a:gd name="T3" fmla="*/ 23 h 23"/>
                <a:gd name="T4" fmla="*/ 18 w 21"/>
                <a:gd name="T5" fmla="*/ 19 h 23"/>
                <a:gd name="T6" fmla="*/ 21 w 21"/>
                <a:gd name="T7" fmla="*/ 9 h 23"/>
                <a:gd name="T8" fmla="*/ 21 w 21"/>
                <a:gd name="T9" fmla="*/ 7 h 23"/>
                <a:gd name="T10" fmla="*/ 20 w 21"/>
                <a:gd name="T11" fmla="*/ 4 h 23"/>
                <a:gd name="T12" fmla="*/ 20 w 21"/>
                <a:gd name="T13" fmla="*/ 1 h 23"/>
                <a:gd name="T14" fmla="*/ 15 w 21"/>
                <a:gd name="T15" fmla="*/ 1 h 23"/>
                <a:gd name="T16" fmla="*/ 11 w 21"/>
                <a:gd name="T17" fmla="*/ 2 h 23"/>
                <a:gd name="T18" fmla="*/ 7 w 21"/>
                <a:gd name="T19" fmla="*/ 1 h 23"/>
                <a:gd name="T20" fmla="*/ 7 w 21"/>
                <a:gd name="T21" fmla="*/ 1 h 23"/>
                <a:gd name="T22" fmla="*/ 2 w 21"/>
                <a:gd name="T23" fmla="*/ 1 h 23"/>
                <a:gd name="T24" fmla="*/ 1 w 21"/>
                <a:gd name="T25" fmla="*/ 4 h 23"/>
                <a:gd name="T26" fmla="*/ 1 w 21"/>
                <a:gd name="T27" fmla="*/ 7 h 23"/>
                <a:gd name="T28" fmla="*/ 0 w 21"/>
                <a:gd name="T29" fmla="*/ 9 h 23"/>
                <a:gd name="T30" fmla="*/ 4 w 21"/>
                <a:gd name="T31"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3">
                  <a:moveTo>
                    <a:pt x="4" y="19"/>
                  </a:moveTo>
                  <a:cubicBezTo>
                    <a:pt x="6" y="21"/>
                    <a:pt x="8" y="23"/>
                    <a:pt x="11" y="23"/>
                  </a:cubicBezTo>
                  <a:cubicBezTo>
                    <a:pt x="13" y="23"/>
                    <a:pt x="16" y="21"/>
                    <a:pt x="18" y="19"/>
                  </a:cubicBezTo>
                  <a:cubicBezTo>
                    <a:pt x="20" y="16"/>
                    <a:pt x="21" y="13"/>
                    <a:pt x="21" y="9"/>
                  </a:cubicBezTo>
                  <a:cubicBezTo>
                    <a:pt x="21" y="7"/>
                    <a:pt x="21" y="7"/>
                    <a:pt x="21" y="7"/>
                  </a:cubicBezTo>
                  <a:cubicBezTo>
                    <a:pt x="20" y="6"/>
                    <a:pt x="20" y="5"/>
                    <a:pt x="20" y="4"/>
                  </a:cubicBezTo>
                  <a:cubicBezTo>
                    <a:pt x="20" y="3"/>
                    <a:pt x="20" y="2"/>
                    <a:pt x="20" y="1"/>
                  </a:cubicBezTo>
                  <a:cubicBezTo>
                    <a:pt x="19" y="0"/>
                    <a:pt x="17" y="0"/>
                    <a:pt x="15" y="1"/>
                  </a:cubicBezTo>
                  <a:cubicBezTo>
                    <a:pt x="14" y="1"/>
                    <a:pt x="12" y="2"/>
                    <a:pt x="11" y="2"/>
                  </a:cubicBezTo>
                  <a:cubicBezTo>
                    <a:pt x="9" y="2"/>
                    <a:pt x="8" y="1"/>
                    <a:pt x="7" y="1"/>
                  </a:cubicBezTo>
                  <a:cubicBezTo>
                    <a:pt x="7" y="1"/>
                    <a:pt x="7" y="1"/>
                    <a:pt x="7" y="1"/>
                  </a:cubicBezTo>
                  <a:cubicBezTo>
                    <a:pt x="5" y="0"/>
                    <a:pt x="3" y="0"/>
                    <a:pt x="2" y="1"/>
                  </a:cubicBezTo>
                  <a:cubicBezTo>
                    <a:pt x="1" y="2"/>
                    <a:pt x="1" y="3"/>
                    <a:pt x="1" y="4"/>
                  </a:cubicBezTo>
                  <a:cubicBezTo>
                    <a:pt x="1" y="5"/>
                    <a:pt x="1" y="6"/>
                    <a:pt x="1" y="7"/>
                  </a:cubicBezTo>
                  <a:cubicBezTo>
                    <a:pt x="0" y="9"/>
                    <a:pt x="0" y="9"/>
                    <a:pt x="0" y="9"/>
                  </a:cubicBezTo>
                  <a:cubicBezTo>
                    <a:pt x="0" y="13"/>
                    <a:pt x="2" y="16"/>
                    <a:pt x="4" y="19"/>
                  </a:cubicBezTo>
                  <a:close/>
                </a:path>
              </a:pathLst>
            </a:custGeom>
            <a:solidFill>
              <a:srgbClr val="FFE7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58" name="Freeform 550"/>
            <p:cNvSpPr>
              <a:spLocks/>
            </p:cNvSpPr>
            <p:nvPr/>
          </p:nvSpPr>
          <p:spPr bwMode="auto">
            <a:xfrm>
              <a:off x="4347493" y="4456499"/>
              <a:ext cx="85725" cy="179388"/>
            </a:xfrm>
            <a:custGeom>
              <a:avLst/>
              <a:gdLst>
                <a:gd name="T0" fmla="*/ 4 w 11"/>
                <a:gd name="T1" fmla="*/ 19 h 23"/>
                <a:gd name="T2" fmla="*/ 11 w 11"/>
                <a:gd name="T3" fmla="*/ 23 h 23"/>
                <a:gd name="T4" fmla="*/ 11 w 11"/>
                <a:gd name="T5" fmla="*/ 2 h 23"/>
                <a:gd name="T6" fmla="*/ 7 w 11"/>
                <a:gd name="T7" fmla="*/ 1 h 23"/>
                <a:gd name="T8" fmla="*/ 7 w 11"/>
                <a:gd name="T9" fmla="*/ 1 h 23"/>
                <a:gd name="T10" fmla="*/ 2 w 11"/>
                <a:gd name="T11" fmla="*/ 1 h 23"/>
                <a:gd name="T12" fmla="*/ 1 w 11"/>
                <a:gd name="T13" fmla="*/ 4 h 23"/>
                <a:gd name="T14" fmla="*/ 1 w 11"/>
                <a:gd name="T15" fmla="*/ 7 h 23"/>
                <a:gd name="T16" fmla="*/ 0 w 11"/>
                <a:gd name="T17" fmla="*/ 9 h 23"/>
                <a:gd name="T18" fmla="*/ 4 w 11"/>
                <a:gd name="T1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3">
                  <a:moveTo>
                    <a:pt x="4" y="19"/>
                  </a:moveTo>
                  <a:cubicBezTo>
                    <a:pt x="6" y="21"/>
                    <a:pt x="8" y="23"/>
                    <a:pt x="11" y="23"/>
                  </a:cubicBezTo>
                  <a:cubicBezTo>
                    <a:pt x="11" y="2"/>
                    <a:pt x="11" y="2"/>
                    <a:pt x="11" y="2"/>
                  </a:cubicBezTo>
                  <a:cubicBezTo>
                    <a:pt x="9" y="2"/>
                    <a:pt x="8" y="1"/>
                    <a:pt x="7" y="1"/>
                  </a:cubicBezTo>
                  <a:cubicBezTo>
                    <a:pt x="7" y="1"/>
                    <a:pt x="7" y="1"/>
                    <a:pt x="7" y="1"/>
                  </a:cubicBezTo>
                  <a:cubicBezTo>
                    <a:pt x="5" y="0"/>
                    <a:pt x="3" y="0"/>
                    <a:pt x="2" y="1"/>
                  </a:cubicBezTo>
                  <a:cubicBezTo>
                    <a:pt x="1" y="2"/>
                    <a:pt x="1" y="3"/>
                    <a:pt x="1" y="4"/>
                  </a:cubicBezTo>
                  <a:cubicBezTo>
                    <a:pt x="1" y="5"/>
                    <a:pt x="1" y="6"/>
                    <a:pt x="1" y="7"/>
                  </a:cubicBezTo>
                  <a:cubicBezTo>
                    <a:pt x="0" y="9"/>
                    <a:pt x="0" y="9"/>
                    <a:pt x="0" y="9"/>
                  </a:cubicBezTo>
                  <a:cubicBezTo>
                    <a:pt x="0" y="13"/>
                    <a:pt x="2" y="16"/>
                    <a:pt x="4" y="19"/>
                  </a:cubicBezTo>
                  <a:close/>
                </a:path>
              </a:pathLst>
            </a:custGeom>
            <a:solidFill>
              <a:srgbClr val="E8D6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59" name="Freeform 551"/>
            <p:cNvSpPr>
              <a:spLocks/>
            </p:cNvSpPr>
            <p:nvPr/>
          </p:nvSpPr>
          <p:spPr bwMode="auto">
            <a:xfrm>
              <a:off x="4417343" y="4675574"/>
              <a:ext cx="30162" cy="115888"/>
            </a:xfrm>
            <a:custGeom>
              <a:avLst/>
              <a:gdLst>
                <a:gd name="T0" fmla="*/ 0 w 4"/>
                <a:gd name="T1" fmla="*/ 15 h 15"/>
                <a:gd name="T2" fmla="*/ 4 w 4"/>
                <a:gd name="T3" fmla="*/ 15 h 15"/>
                <a:gd name="T4" fmla="*/ 3 w 4"/>
                <a:gd name="T5" fmla="*/ 4 h 15"/>
                <a:gd name="T6" fmla="*/ 3 w 4"/>
                <a:gd name="T7" fmla="*/ 3 h 15"/>
                <a:gd name="T8" fmla="*/ 4 w 4"/>
                <a:gd name="T9" fmla="*/ 0 h 15"/>
                <a:gd name="T10" fmla="*/ 4 w 4"/>
                <a:gd name="T11" fmla="*/ 0 h 15"/>
                <a:gd name="T12" fmla="*/ 4 w 4"/>
                <a:gd name="T13" fmla="*/ 0 h 15"/>
                <a:gd name="T14" fmla="*/ 0 w 4"/>
                <a:gd name="T15" fmla="*/ 0 h 15"/>
                <a:gd name="T16" fmla="*/ 0 w 4"/>
                <a:gd name="T17" fmla="*/ 0 h 15"/>
                <a:gd name="T18" fmla="*/ 0 w 4"/>
                <a:gd name="T19" fmla="*/ 0 h 15"/>
                <a:gd name="T20" fmla="*/ 1 w 4"/>
                <a:gd name="T21" fmla="*/ 3 h 15"/>
                <a:gd name="T22" fmla="*/ 1 w 4"/>
                <a:gd name="T23" fmla="*/ 4 h 15"/>
                <a:gd name="T24" fmla="*/ 0 w 4"/>
                <a:gd name="T2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5">
                  <a:moveTo>
                    <a:pt x="0" y="15"/>
                  </a:moveTo>
                  <a:cubicBezTo>
                    <a:pt x="4" y="15"/>
                    <a:pt x="4" y="15"/>
                    <a:pt x="4" y="15"/>
                  </a:cubicBezTo>
                  <a:cubicBezTo>
                    <a:pt x="4" y="11"/>
                    <a:pt x="3" y="8"/>
                    <a:pt x="3" y="4"/>
                  </a:cubicBezTo>
                  <a:cubicBezTo>
                    <a:pt x="3" y="4"/>
                    <a:pt x="3" y="3"/>
                    <a:pt x="3" y="3"/>
                  </a:cubicBezTo>
                  <a:cubicBezTo>
                    <a:pt x="4" y="0"/>
                    <a:pt x="4" y="0"/>
                    <a:pt x="4" y="0"/>
                  </a:cubicBezTo>
                  <a:cubicBezTo>
                    <a:pt x="4" y="0"/>
                    <a:pt x="4" y="0"/>
                    <a:pt x="4" y="0"/>
                  </a:cubicBezTo>
                  <a:cubicBezTo>
                    <a:pt x="4" y="0"/>
                    <a:pt x="4" y="0"/>
                    <a:pt x="4" y="0"/>
                  </a:cubicBezTo>
                  <a:cubicBezTo>
                    <a:pt x="2" y="0"/>
                    <a:pt x="1" y="0"/>
                    <a:pt x="0" y="0"/>
                  </a:cubicBezTo>
                  <a:cubicBezTo>
                    <a:pt x="0" y="0"/>
                    <a:pt x="0" y="0"/>
                    <a:pt x="0" y="0"/>
                  </a:cubicBezTo>
                  <a:cubicBezTo>
                    <a:pt x="0" y="0"/>
                    <a:pt x="0" y="0"/>
                    <a:pt x="0" y="0"/>
                  </a:cubicBezTo>
                  <a:cubicBezTo>
                    <a:pt x="1" y="3"/>
                    <a:pt x="1" y="3"/>
                    <a:pt x="1" y="3"/>
                  </a:cubicBezTo>
                  <a:cubicBezTo>
                    <a:pt x="1" y="3"/>
                    <a:pt x="1" y="4"/>
                    <a:pt x="1" y="4"/>
                  </a:cubicBezTo>
                  <a:cubicBezTo>
                    <a:pt x="1" y="8"/>
                    <a:pt x="0" y="11"/>
                    <a:pt x="0" y="15"/>
                  </a:cubicBezTo>
                  <a:close/>
                </a:path>
              </a:pathLst>
            </a:custGeom>
            <a:solidFill>
              <a:srgbClr val="3D56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60" name="Freeform 552"/>
            <p:cNvSpPr>
              <a:spLocks/>
            </p:cNvSpPr>
            <p:nvPr/>
          </p:nvSpPr>
          <p:spPr bwMode="auto">
            <a:xfrm>
              <a:off x="4417343" y="4675574"/>
              <a:ext cx="30162" cy="53975"/>
            </a:xfrm>
            <a:custGeom>
              <a:avLst/>
              <a:gdLst>
                <a:gd name="T0" fmla="*/ 3 w 4"/>
                <a:gd name="T1" fmla="*/ 4 h 7"/>
                <a:gd name="T2" fmla="*/ 3 w 4"/>
                <a:gd name="T3" fmla="*/ 3 h 7"/>
                <a:gd name="T4" fmla="*/ 4 w 4"/>
                <a:gd name="T5" fmla="*/ 0 h 7"/>
                <a:gd name="T6" fmla="*/ 4 w 4"/>
                <a:gd name="T7" fmla="*/ 0 h 7"/>
                <a:gd name="T8" fmla="*/ 4 w 4"/>
                <a:gd name="T9" fmla="*/ 0 h 7"/>
                <a:gd name="T10" fmla="*/ 0 w 4"/>
                <a:gd name="T11" fmla="*/ 0 h 7"/>
                <a:gd name="T12" fmla="*/ 0 w 4"/>
                <a:gd name="T13" fmla="*/ 0 h 7"/>
                <a:gd name="T14" fmla="*/ 0 w 4"/>
                <a:gd name="T15" fmla="*/ 0 h 7"/>
                <a:gd name="T16" fmla="*/ 1 w 4"/>
                <a:gd name="T17" fmla="*/ 3 h 7"/>
                <a:gd name="T18" fmla="*/ 1 w 4"/>
                <a:gd name="T19" fmla="*/ 4 h 7"/>
                <a:gd name="T20" fmla="*/ 1 w 4"/>
                <a:gd name="T21" fmla="*/ 5 h 7"/>
                <a:gd name="T22" fmla="*/ 3 w 4"/>
                <a:gd name="T23" fmla="*/ 7 h 7"/>
                <a:gd name="T24" fmla="*/ 3 w 4"/>
                <a:gd name="T2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7">
                  <a:moveTo>
                    <a:pt x="3" y="4"/>
                  </a:moveTo>
                  <a:cubicBezTo>
                    <a:pt x="3" y="4"/>
                    <a:pt x="3" y="3"/>
                    <a:pt x="3" y="3"/>
                  </a:cubicBezTo>
                  <a:cubicBezTo>
                    <a:pt x="4" y="0"/>
                    <a:pt x="4" y="0"/>
                    <a:pt x="4" y="0"/>
                  </a:cubicBezTo>
                  <a:cubicBezTo>
                    <a:pt x="4" y="0"/>
                    <a:pt x="4" y="0"/>
                    <a:pt x="4" y="0"/>
                  </a:cubicBezTo>
                  <a:cubicBezTo>
                    <a:pt x="4" y="0"/>
                    <a:pt x="4" y="0"/>
                    <a:pt x="4" y="0"/>
                  </a:cubicBezTo>
                  <a:cubicBezTo>
                    <a:pt x="2" y="0"/>
                    <a:pt x="1" y="0"/>
                    <a:pt x="0" y="0"/>
                  </a:cubicBezTo>
                  <a:cubicBezTo>
                    <a:pt x="0" y="0"/>
                    <a:pt x="0" y="0"/>
                    <a:pt x="0" y="0"/>
                  </a:cubicBezTo>
                  <a:cubicBezTo>
                    <a:pt x="0" y="0"/>
                    <a:pt x="0" y="0"/>
                    <a:pt x="0" y="0"/>
                  </a:cubicBezTo>
                  <a:cubicBezTo>
                    <a:pt x="1" y="3"/>
                    <a:pt x="1" y="3"/>
                    <a:pt x="1" y="3"/>
                  </a:cubicBezTo>
                  <a:cubicBezTo>
                    <a:pt x="1" y="3"/>
                    <a:pt x="1" y="4"/>
                    <a:pt x="1" y="4"/>
                  </a:cubicBezTo>
                  <a:cubicBezTo>
                    <a:pt x="1" y="5"/>
                    <a:pt x="1" y="5"/>
                    <a:pt x="1" y="5"/>
                  </a:cubicBezTo>
                  <a:cubicBezTo>
                    <a:pt x="3" y="7"/>
                    <a:pt x="3" y="7"/>
                    <a:pt x="3" y="7"/>
                  </a:cubicBezTo>
                  <a:lnTo>
                    <a:pt x="3" y="4"/>
                  </a:ln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61" name="Freeform 553"/>
            <p:cNvSpPr>
              <a:spLocks/>
            </p:cNvSpPr>
            <p:nvPr/>
          </p:nvSpPr>
          <p:spPr bwMode="auto">
            <a:xfrm>
              <a:off x="4361780" y="4643824"/>
              <a:ext cx="71437" cy="61913"/>
            </a:xfrm>
            <a:custGeom>
              <a:avLst/>
              <a:gdLst>
                <a:gd name="T0" fmla="*/ 45 w 45"/>
                <a:gd name="T1" fmla="*/ 20 h 39"/>
                <a:gd name="T2" fmla="*/ 10 w 45"/>
                <a:gd name="T3" fmla="*/ 0 h 39"/>
                <a:gd name="T4" fmla="*/ 0 w 45"/>
                <a:gd name="T5" fmla="*/ 5 h 39"/>
                <a:gd name="T6" fmla="*/ 35 w 45"/>
                <a:gd name="T7" fmla="*/ 39 h 39"/>
                <a:gd name="T8" fmla="*/ 45 w 45"/>
                <a:gd name="T9" fmla="*/ 20 h 39"/>
              </a:gdLst>
              <a:ahLst/>
              <a:cxnLst>
                <a:cxn ang="0">
                  <a:pos x="T0" y="T1"/>
                </a:cxn>
                <a:cxn ang="0">
                  <a:pos x="T2" y="T3"/>
                </a:cxn>
                <a:cxn ang="0">
                  <a:pos x="T4" y="T5"/>
                </a:cxn>
                <a:cxn ang="0">
                  <a:pos x="T6" y="T7"/>
                </a:cxn>
                <a:cxn ang="0">
                  <a:pos x="T8" y="T9"/>
                </a:cxn>
              </a:cxnLst>
              <a:rect l="0" t="0" r="r" b="b"/>
              <a:pathLst>
                <a:path w="45" h="39">
                  <a:moveTo>
                    <a:pt x="45" y="20"/>
                  </a:moveTo>
                  <a:lnTo>
                    <a:pt x="10" y="0"/>
                  </a:lnTo>
                  <a:lnTo>
                    <a:pt x="0" y="5"/>
                  </a:lnTo>
                  <a:lnTo>
                    <a:pt x="35" y="39"/>
                  </a:lnTo>
                  <a:lnTo>
                    <a:pt x="45" y="2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62" name="Freeform 554"/>
            <p:cNvSpPr>
              <a:spLocks/>
            </p:cNvSpPr>
            <p:nvPr/>
          </p:nvSpPr>
          <p:spPr bwMode="auto">
            <a:xfrm>
              <a:off x="4433218" y="4643824"/>
              <a:ext cx="69850" cy="61913"/>
            </a:xfrm>
            <a:custGeom>
              <a:avLst/>
              <a:gdLst>
                <a:gd name="T0" fmla="*/ 0 w 44"/>
                <a:gd name="T1" fmla="*/ 20 h 39"/>
                <a:gd name="T2" fmla="*/ 34 w 44"/>
                <a:gd name="T3" fmla="*/ 0 h 39"/>
                <a:gd name="T4" fmla="*/ 44 w 44"/>
                <a:gd name="T5" fmla="*/ 5 h 39"/>
                <a:gd name="T6" fmla="*/ 9 w 44"/>
                <a:gd name="T7" fmla="*/ 39 h 39"/>
                <a:gd name="T8" fmla="*/ 0 w 44"/>
                <a:gd name="T9" fmla="*/ 20 h 39"/>
              </a:gdLst>
              <a:ahLst/>
              <a:cxnLst>
                <a:cxn ang="0">
                  <a:pos x="T0" y="T1"/>
                </a:cxn>
                <a:cxn ang="0">
                  <a:pos x="T2" y="T3"/>
                </a:cxn>
                <a:cxn ang="0">
                  <a:pos x="T4" y="T5"/>
                </a:cxn>
                <a:cxn ang="0">
                  <a:pos x="T6" y="T7"/>
                </a:cxn>
                <a:cxn ang="0">
                  <a:pos x="T8" y="T9"/>
                </a:cxn>
              </a:cxnLst>
              <a:rect l="0" t="0" r="r" b="b"/>
              <a:pathLst>
                <a:path w="44" h="39">
                  <a:moveTo>
                    <a:pt x="0" y="20"/>
                  </a:moveTo>
                  <a:lnTo>
                    <a:pt x="34" y="0"/>
                  </a:lnTo>
                  <a:lnTo>
                    <a:pt x="44" y="5"/>
                  </a:lnTo>
                  <a:lnTo>
                    <a:pt x="9" y="39"/>
                  </a:lnTo>
                  <a:lnTo>
                    <a:pt x="0" y="2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63" name="Freeform 555"/>
            <p:cNvSpPr>
              <a:spLocks noEditPoints="1"/>
            </p:cNvSpPr>
            <p:nvPr/>
          </p:nvSpPr>
          <p:spPr bwMode="auto">
            <a:xfrm>
              <a:off x="4277643" y="4651762"/>
              <a:ext cx="309562" cy="139700"/>
            </a:xfrm>
            <a:custGeom>
              <a:avLst/>
              <a:gdLst>
                <a:gd name="T0" fmla="*/ 0 w 40"/>
                <a:gd name="T1" fmla="*/ 8 h 18"/>
                <a:gd name="T2" fmla="*/ 0 w 40"/>
                <a:gd name="T3" fmla="*/ 15 h 18"/>
                <a:gd name="T4" fmla="*/ 3 w 40"/>
                <a:gd name="T5" fmla="*/ 18 h 18"/>
                <a:gd name="T6" fmla="*/ 19 w 40"/>
                <a:gd name="T7" fmla="*/ 18 h 18"/>
                <a:gd name="T8" fmla="*/ 18 w 40"/>
                <a:gd name="T9" fmla="*/ 16 h 18"/>
                <a:gd name="T10" fmla="*/ 11 w 40"/>
                <a:gd name="T11" fmla="*/ 0 h 18"/>
                <a:gd name="T12" fmla="*/ 0 w 40"/>
                <a:gd name="T13" fmla="*/ 8 h 18"/>
                <a:gd name="T14" fmla="*/ 20 w 40"/>
                <a:gd name="T15" fmla="*/ 18 h 18"/>
                <a:gd name="T16" fmla="*/ 36 w 40"/>
                <a:gd name="T17" fmla="*/ 18 h 18"/>
                <a:gd name="T18" fmla="*/ 40 w 40"/>
                <a:gd name="T19" fmla="*/ 15 h 18"/>
                <a:gd name="T20" fmla="*/ 40 w 40"/>
                <a:gd name="T21" fmla="*/ 8 h 18"/>
                <a:gd name="T22" fmla="*/ 29 w 40"/>
                <a:gd name="T23" fmla="*/ 0 h 18"/>
                <a:gd name="T24" fmla="*/ 22 w 40"/>
                <a:gd name="T25" fmla="*/ 15 h 18"/>
                <a:gd name="T26" fmla="*/ 20 w 40"/>
                <a:gd name="T2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8">
                  <a:moveTo>
                    <a:pt x="0" y="8"/>
                  </a:moveTo>
                  <a:cubicBezTo>
                    <a:pt x="0" y="11"/>
                    <a:pt x="0" y="13"/>
                    <a:pt x="0" y="15"/>
                  </a:cubicBezTo>
                  <a:cubicBezTo>
                    <a:pt x="0" y="16"/>
                    <a:pt x="1" y="18"/>
                    <a:pt x="3" y="18"/>
                  </a:cubicBezTo>
                  <a:cubicBezTo>
                    <a:pt x="19" y="18"/>
                    <a:pt x="19" y="18"/>
                    <a:pt x="19" y="18"/>
                  </a:cubicBezTo>
                  <a:cubicBezTo>
                    <a:pt x="18" y="16"/>
                    <a:pt x="18" y="16"/>
                    <a:pt x="18" y="16"/>
                  </a:cubicBezTo>
                  <a:cubicBezTo>
                    <a:pt x="15" y="10"/>
                    <a:pt x="13" y="7"/>
                    <a:pt x="11" y="0"/>
                  </a:cubicBezTo>
                  <a:cubicBezTo>
                    <a:pt x="5" y="1"/>
                    <a:pt x="0" y="4"/>
                    <a:pt x="0" y="8"/>
                  </a:cubicBezTo>
                  <a:close/>
                  <a:moveTo>
                    <a:pt x="20" y="18"/>
                  </a:moveTo>
                  <a:cubicBezTo>
                    <a:pt x="36" y="18"/>
                    <a:pt x="36" y="18"/>
                    <a:pt x="36" y="18"/>
                  </a:cubicBezTo>
                  <a:cubicBezTo>
                    <a:pt x="38" y="18"/>
                    <a:pt x="40" y="16"/>
                    <a:pt x="40" y="15"/>
                  </a:cubicBezTo>
                  <a:cubicBezTo>
                    <a:pt x="40" y="8"/>
                    <a:pt x="40" y="8"/>
                    <a:pt x="40" y="8"/>
                  </a:cubicBezTo>
                  <a:cubicBezTo>
                    <a:pt x="40" y="4"/>
                    <a:pt x="35" y="1"/>
                    <a:pt x="29" y="0"/>
                  </a:cubicBezTo>
                  <a:cubicBezTo>
                    <a:pt x="27" y="7"/>
                    <a:pt x="25" y="10"/>
                    <a:pt x="22" y="15"/>
                  </a:cubicBezTo>
                  <a:lnTo>
                    <a:pt x="20" y="18"/>
                  </a:ln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nvGrpSpPr>
          <p:cNvPr id="564" name="组合 563"/>
          <p:cNvGrpSpPr/>
          <p:nvPr/>
        </p:nvGrpSpPr>
        <p:grpSpPr>
          <a:xfrm>
            <a:off x="9301459" y="1996857"/>
            <a:ext cx="646113" cy="644525"/>
            <a:chOff x="5730205" y="4278699"/>
            <a:chExt cx="646113" cy="644525"/>
          </a:xfrm>
        </p:grpSpPr>
        <p:sp>
          <p:nvSpPr>
            <p:cNvPr id="565" name="Oval 67"/>
            <p:cNvSpPr>
              <a:spLocks noChangeArrowheads="1"/>
            </p:cNvSpPr>
            <p:nvPr/>
          </p:nvSpPr>
          <p:spPr bwMode="auto">
            <a:xfrm>
              <a:off x="5730205" y="4278699"/>
              <a:ext cx="646112" cy="644525"/>
            </a:xfrm>
            <a:prstGeom prst="ellipse">
              <a:avLst/>
            </a:prstGeom>
            <a:solidFill>
              <a:srgbClr val="50BF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66" name="Freeform 587"/>
            <p:cNvSpPr>
              <a:spLocks/>
            </p:cNvSpPr>
            <p:nvPr/>
          </p:nvSpPr>
          <p:spPr bwMode="auto">
            <a:xfrm>
              <a:off x="5807993" y="4456499"/>
              <a:ext cx="568325" cy="466725"/>
            </a:xfrm>
            <a:custGeom>
              <a:avLst/>
              <a:gdLst>
                <a:gd name="T0" fmla="*/ 0 w 73"/>
                <a:gd name="T1" fmla="*/ 33 h 60"/>
                <a:gd name="T2" fmla="*/ 0 w 73"/>
                <a:gd name="T3" fmla="*/ 32 h 60"/>
                <a:gd name="T4" fmla="*/ 0 w 73"/>
                <a:gd name="T5" fmla="*/ 31 h 60"/>
                <a:gd name="T6" fmla="*/ 0 w 73"/>
                <a:gd name="T7" fmla="*/ 30 h 60"/>
                <a:gd name="T8" fmla="*/ 0 w 73"/>
                <a:gd name="T9" fmla="*/ 28 h 60"/>
                <a:gd name="T10" fmla="*/ 4 w 73"/>
                <a:gd name="T11" fmla="*/ 25 h 60"/>
                <a:gd name="T12" fmla="*/ 8 w 73"/>
                <a:gd name="T13" fmla="*/ 24 h 60"/>
                <a:gd name="T14" fmla="*/ 8 w 73"/>
                <a:gd name="T15" fmla="*/ 24 h 60"/>
                <a:gd name="T16" fmla="*/ 8 w 73"/>
                <a:gd name="T17" fmla="*/ 24 h 60"/>
                <a:gd name="T18" fmla="*/ 8 w 73"/>
                <a:gd name="T19" fmla="*/ 24 h 60"/>
                <a:gd name="T20" fmla="*/ 8 w 73"/>
                <a:gd name="T21" fmla="*/ 23 h 60"/>
                <a:gd name="T22" fmla="*/ 8 w 73"/>
                <a:gd name="T23" fmla="*/ 21 h 60"/>
                <a:gd name="T24" fmla="*/ 7 w 73"/>
                <a:gd name="T25" fmla="*/ 20 h 60"/>
                <a:gd name="T26" fmla="*/ 7 w 73"/>
                <a:gd name="T27" fmla="*/ 19 h 60"/>
                <a:gd name="T28" fmla="*/ 7 w 73"/>
                <a:gd name="T29" fmla="*/ 19 h 60"/>
                <a:gd name="T30" fmla="*/ 7 w 73"/>
                <a:gd name="T31" fmla="*/ 19 h 60"/>
                <a:gd name="T32" fmla="*/ 7 w 73"/>
                <a:gd name="T33" fmla="*/ 19 h 60"/>
                <a:gd name="T34" fmla="*/ 7 w 73"/>
                <a:gd name="T35" fmla="*/ 19 h 60"/>
                <a:gd name="T36" fmla="*/ 7 w 73"/>
                <a:gd name="T37" fmla="*/ 19 h 60"/>
                <a:gd name="T38" fmla="*/ 7 w 73"/>
                <a:gd name="T39" fmla="*/ 19 h 60"/>
                <a:gd name="T40" fmla="*/ 7 w 73"/>
                <a:gd name="T41" fmla="*/ 19 h 60"/>
                <a:gd name="T42" fmla="*/ 7 w 73"/>
                <a:gd name="T43" fmla="*/ 19 h 60"/>
                <a:gd name="T44" fmla="*/ 7 w 73"/>
                <a:gd name="T45" fmla="*/ 19 h 60"/>
                <a:gd name="T46" fmla="*/ 7 w 73"/>
                <a:gd name="T47" fmla="*/ 19 h 60"/>
                <a:gd name="T48" fmla="*/ 7 w 73"/>
                <a:gd name="T49" fmla="*/ 19 h 60"/>
                <a:gd name="T50" fmla="*/ 7 w 73"/>
                <a:gd name="T51" fmla="*/ 18 h 60"/>
                <a:gd name="T52" fmla="*/ 7 w 73"/>
                <a:gd name="T53" fmla="*/ 18 h 60"/>
                <a:gd name="T54" fmla="*/ 7 w 73"/>
                <a:gd name="T55" fmla="*/ 18 h 60"/>
                <a:gd name="T56" fmla="*/ 6 w 73"/>
                <a:gd name="T57" fmla="*/ 18 h 60"/>
                <a:gd name="T58" fmla="*/ 6 w 73"/>
                <a:gd name="T59" fmla="*/ 18 h 60"/>
                <a:gd name="T60" fmla="*/ 6 w 73"/>
                <a:gd name="T61" fmla="*/ 18 h 60"/>
                <a:gd name="T62" fmla="*/ 6 w 73"/>
                <a:gd name="T63" fmla="*/ 18 h 60"/>
                <a:gd name="T64" fmla="*/ 6 w 73"/>
                <a:gd name="T65" fmla="*/ 17 h 60"/>
                <a:gd name="T66" fmla="*/ 6 w 73"/>
                <a:gd name="T67" fmla="*/ 17 h 60"/>
                <a:gd name="T68" fmla="*/ 6 w 73"/>
                <a:gd name="T69" fmla="*/ 17 h 60"/>
                <a:gd name="T70" fmla="*/ 6 w 73"/>
                <a:gd name="T71" fmla="*/ 17 h 60"/>
                <a:gd name="T72" fmla="*/ 6 w 73"/>
                <a:gd name="T73" fmla="*/ 17 h 60"/>
                <a:gd name="T74" fmla="*/ 6 w 73"/>
                <a:gd name="T75" fmla="*/ 17 h 60"/>
                <a:gd name="T76" fmla="*/ 6 w 73"/>
                <a:gd name="T77" fmla="*/ 16 h 60"/>
                <a:gd name="T78" fmla="*/ 6 w 73"/>
                <a:gd name="T79" fmla="*/ 16 h 60"/>
                <a:gd name="T80" fmla="*/ 6 w 73"/>
                <a:gd name="T81" fmla="*/ 16 h 60"/>
                <a:gd name="T82" fmla="*/ 6 w 73"/>
                <a:gd name="T83" fmla="*/ 16 h 60"/>
                <a:gd name="T84" fmla="*/ 6 w 73"/>
                <a:gd name="T85" fmla="*/ 16 h 60"/>
                <a:gd name="T86" fmla="*/ 6 w 73"/>
                <a:gd name="T87" fmla="*/ 15 h 60"/>
                <a:gd name="T88" fmla="*/ 6 w 73"/>
                <a:gd name="T89" fmla="*/ 15 h 60"/>
                <a:gd name="T90" fmla="*/ 6 w 73"/>
                <a:gd name="T91" fmla="*/ 14 h 60"/>
                <a:gd name="T92" fmla="*/ 6 w 73"/>
                <a:gd name="T93" fmla="*/ 14 h 60"/>
                <a:gd name="T94" fmla="*/ 6 w 73"/>
                <a:gd name="T95" fmla="*/ 14 h 60"/>
                <a:gd name="T96" fmla="*/ 6 w 73"/>
                <a:gd name="T97" fmla="*/ 14 h 60"/>
                <a:gd name="T98" fmla="*/ 6 w 73"/>
                <a:gd name="T99" fmla="*/ 14 h 60"/>
                <a:gd name="T100" fmla="*/ 6 w 73"/>
                <a:gd name="T101" fmla="*/ 12 h 60"/>
                <a:gd name="T102" fmla="*/ 7 w 73"/>
                <a:gd name="T103" fmla="*/ 6 h 60"/>
                <a:gd name="T104" fmla="*/ 14 w 73"/>
                <a:gd name="T105" fmla="*/ 5 h 60"/>
                <a:gd name="T106" fmla="*/ 23 w 73"/>
                <a:gd name="T107" fmla="*/ 11 h 60"/>
                <a:gd name="T108" fmla="*/ 23 w 73"/>
                <a:gd name="T109" fmla="*/ 11 h 60"/>
                <a:gd name="T110" fmla="*/ 23 w 73"/>
                <a:gd name="T111" fmla="*/ 11 h 60"/>
                <a:gd name="T112" fmla="*/ 23 w 73"/>
                <a:gd name="T113" fmla="*/ 9 h 60"/>
                <a:gd name="T114" fmla="*/ 24 w 73"/>
                <a:gd name="T115" fmla="*/ 2 h 60"/>
                <a:gd name="T116" fmla="*/ 35 w 73"/>
                <a:gd name="T117" fmla="*/ 0 h 60"/>
                <a:gd name="T118" fmla="*/ 45 w 73"/>
                <a:gd name="T119" fmla="*/ 6 h 60"/>
                <a:gd name="T120" fmla="*/ 52 w 73"/>
                <a:gd name="T121"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 h="60">
                  <a:moveTo>
                    <a:pt x="24" y="59"/>
                  </a:moveTo>
                  <a:cubicBezTo>
                    <a:pt x="1" y="36"/>
                    <a:pt x="1" y="36"/>
                    <a:pt x="1" y="36"/>
                  </a:cubicBezTo>
                  <a:cubicBezTo>
                    <a:pt x="0" y="35"/>
                    <a:pt x="0" y="35"/>
                    <a:pt x="0" y="35"/>
                  </a:cubicBezTo>
                  <a:cubicBezTo>
                    <a:pt x="0" y="35"/>
                    <a:pt x="0" y="35"/>
                    <a:pt x="0" y="35"/>
                  </a:cubicBezTo>
                  <a:cubicBezTo>
                    <a:pt x="0" y="35"/>
                    <a:pt x="0" y="35"/>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4"/>
                    <a:pt x="0" y="34"/>
                    <a:pt x="0" y="34"/>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3"/>
                    <a:pt x="0" y="33"/>
                    <a:pt x="0" y="33"/>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1"/>
                    <a:pt x="0" y="31"/>
                    <a:pt x="0" y="31"/>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29"/>
                    <a:pt x="0" y="29"/>
                  </a:cubicBezTo>
                  <a:cubicBezTo>
                    <a:pt x="0" y="29"/>
                    <a:pt x="0" y="29"/>
                    <a:pt x="0" y="29"/>
                  </a:cubicBezTo>
                  <a:cubicBezTo>
                    <a:pt x="0" y="29"/>
                    <a:pt x="0" y="29"/>
                    <a:pt x="0" y="29"/>
                  </a:cubicBezTo>
                  <a:cubicBezTo>
                    <a:pt x="0" y="29"/>
                    <a:pt x="0" y="29"/>
                    <a:pt x="0" y="29"/>
                  </a:cubicBezTo>
                  <a:cubicBezTo>
                    <a:pt x="0" y="29"/>
                    <a:pt x="0" y="29"/>
                    <a:pt x="0" y="28"/>
                  </a:cubicBezTo>
                  <a:cubicBezTo>
                    <a:pt x="0" y="28"/>
                    <a:pt x="0" y="28"/>
                    <a:pt x="0" y="28"/>
                  </a:cubicBezTo>
                  <a:cubicBezTo>
                    <a:pt x="0" y="28"/>
                    <a:pt x="0" y="28"/>
                    <a:pt x="0" y="28"/>
                  </a:cubicBezTo>
                  <a:cubicBezTo>
                    <a:pt x="0" y="28"/>
                    <a:pt x="0" y="28"/>
                    <a:pt x="0" y="28"/>
                  </a:cubicBezTo>
                  <a:cubicBezTo>
                    <a:pt x="0" y="28"/>
                    <a:pt x="1" y="28"/>
                    <a:pt x="1" y="28"/>
                  </a:cubicBezTo>
                  <a:cubicBezTo>
                    <a:pt x="1" y="28"/>
                    <a:pt x="1" y="27"/>
                    <a:pt x="1" y="27"/>
                  </a:cubicBezTo>
                  <a:cubicBezTo>
                    <a:pt x="1" y="27"/>
                    <a:pt x="1" y="27"/>
                    <a:pt x="1" y="27"/>
                  </a:cubicBezTo>
                  <a:cubicBezTo>
                    <a:pt x="1" y="27"/>
                    <a:pt x="1" y="27"/>
                    <a:pt x="1" y="27"/>
                  </a:cubicBezTo>
                  <a:cubicBezTo>
                    <a:pt x="1" y="27"/>
                    <a:pt x="1" y="27"/>
                    <a:pt x="1" y="27"/>
                  </a:cubicBezTo>
                  <a:cubicBezTo>
                    <a:pt x="1" y="27"/>
                    <a:pt x="1" y="27"/>
                    <a:pt x="2" y="27"/>
                  </a:cubicBezTo>
                  <a:cubicBezTo>
                    <a:pt x="2" y="27"/>
                    <a:pt x="2" y="27"/>
                    <a:pt x="2" y="27"/>
                  </a:cubicBezTo>
                  <a:cubicBezTo>
                    <a:pt x="2" y="26"/>
                    <a:pt x="2" y="26"/>
                    <a:pt x="2" y="26"/>
                  </a:cubicBezTo>
                  <a:cubicBezTo>
                    <a:pt x="2" y="26"/>
                    <a:pt x="2" y="26"/>
                    <a:pt x="2" y="26"/>
                  </a:cubicBezTo>
                  <a:cubicBezTo>
                    <a:pt x="2" y="26"/>
                    <a:pt x="2" y="26"/>
                    <a:pt x="3" y="26"/>
                  </a:cubicBezTo>
                  <a:cubicBezTo>
                    <a:pt x="3" y="26"/>
                    <a:pt x="3" y="26"/>
                    <a:pt x="3" y="26"/>
                  </a:cubicBezTo>
                  <a:cubicBezTo>
                    <a:pt x="3" y="26"/>
                    <a:pt x="3" y="26"/>
                    <a:pt x="3" y="26"/>
                  </a:cubicBezTo>
                  <a:cubicBezTo>
                    <a:pt x="3" y="26"/>
                    <a:pt x="3" y="26"/>
                    <a:pt x="3" y="26"/>
                  </a:cubicBezTo>
                  <a:cubicBezTo>
                    <a:pt x="3" y="26"/>
                    <a:pt x="4" y="26"/>
                    <a:pt x="4" y="25"/>
                  </a:cubicBezTo>
                  <a:cubicBezTo>
                    <a:pt x="4" y="25"/>
                    <a:pt x="4" y="25"/>
                    <a:pt x="4" y="25"/>
                  </a:cubicBezTo>
                  <a:cubicBezTo>
                    <a:pt x="4" y="25"/>
                    <a:pt x="4" y="25"/>
                    <a:pt x="4" y="25"/>
                  </a:cubicBezTo>
                  <a:cubicBezTo>
                    <a:pt x="4" y="25"/>
                    <a:pt x="5" y="25"/>
                    <a:pt x="5" y="25"/>
                  </a:cubicBezTo>
                  <a:cubicBezTo>
                    <a:pt x="5" y="25"/>
                    <a:pt x="5" y="25"/>
                    <a:pt x="5" y="25"/>
                  </a:cubicBezTo>
                  <a:cubicBezTo>
                    <a:pt x="5" y="25"/>
                    <a:pt x="5" y="25"/>
                    <a:pt x="5" y="25"/>
                  </a:cubicBezTo>
                  <a:cubicBezTo>
                    <a:pt x="5" y="25"/>
                    <a:pt x="6" y="25"/>
                    <a:pt x="6" y="25"/>
                  </a:cubicBezTo>
                  <a:cubicBezTo>
                    <a:pt x="6" y="25"/>
                    <a:pt x="6" y="25"/>
                    <a:pt x="6" y="25"/>
                  </a:cubicBezTo>
                  <a:cubicBezTo>
                    <a:pt x="6" y="25"/>
                    <a:pt x="6" y="25"/>
                    <a:pt x="6" y="25"/>
                  </a:cubicBezTo>
                  <a:cubicBezTo>
                    <a:pt x="7" y="25"/>
                    <a:pt x="7" y="25"/>
                    <a:pt x="7" y="25"/>
                  </a:cubicBezTo>
                  <a:cubicBezTo>
                    <a:pt x="7" y="24"/>
                    <a:pt x="7" y="24"/>
                    <a:pt x="7" y="24"/>
                  </a:cubicBezTo>
                  <a:cubicBezTo>
                    <a:pt x="7" y="24"/>
                    <a:pt x="7" y="24"/>
                    <a:pt x="7"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3"/>
                    <a:pt x="8" y="23"/>
                    <a:pt x="8" y="23"/>
                  </a:cubicBezTo>
                  <a:cubicBezTo>
                    <a:pt x="8" y="23"/>
                    <a:pt x="8" y="23"/>
                    <a:pt x="8" y="23"/>
                  </a:cubicBezTo>
                  <a:cubicBezTo>
                    <a:pt x="8" y="23"/>
                    <a:pt x="8" y="23"/>
                    <a:pt x="8" y="23"/>
                  </a:cubicBezTo>
                  <a:cubicBezTo>
                    <a:pt x="8" y="23"/>
                    <a:pt x="8" y="23"/>
                    <a:pt x="8" y="23"/>
                  </a:cubicBezTo>
                  <a:cubicBezTo>
                    <a:pt x="8" y="23"/>
                    <a:pt x="8" y="23"/>
                    <a:pt x="8" y="23"/>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9"/>
                    <a:pt x="7" y="19"/>
                    <a:pt x="7" y="19"/>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6" y="13"/>
                    <a:pt x="6" y="13"/>
                    <a:pt x="6" y="13"/>
                  </a:cubicBezTo>
                  <a:cubicBezTo>
                    <a:pt x="6" y="13"/>
                    <a:pt x="6" y="13"/>
                    <a:pt x="6" y="13"/>
                  </a:cubicBezTo>
                  <a:cubicBezTo>
                    <a:pt x="6" y="13"/>
                    <a:pt x="6" y="13"/>
                    <a:pt x="6" y="13"/>
                  </a:cubicBezTo>
                  <a:cubicBezTo>
                    <a:pt x="6" y="13"/>
                    <a:pt x="6" y="13"/>
                    <a:pt x="6" y="13"/>
                  </a:cubicBezTo>
                  <a:cubicBezTo>
                    <a:pt x="6" y="13"/>
                    <a:pt x="6" y="13"/>
                    <a:pt x="6" y="13"/>
                  </a:cubicBezTo>
                  <a:cubicBezTo>
                    <a:pt x="6" y="13"/>
                    <a:pt x="6" y="13"/>
                    <a:pt x="6" y="13"/>
                  </a:cubicBezTo>
                  <a:cubicBezTo>
                    <a:pt x="6" y="13"/>
                    <a:pt x="6" y="13"/>
                    <a:pt x="6" y="13"/>
                  </a:cubicBezTo>
                  <a:cubicBezTo>
                    <a:pt x="6" y="12"/>
                    <a:pt x="6" y="12"/>
                    <a:pt x="6" y="12"/>
                  </a:cubicBezTo>
                  <a:cubicBezTo>
                    <a:pt x="6" y="12"/>
                    <a:pt x="6" y="12"/>
                    <a:pt x="6" y="12"/>
                  </a:cubicBezTo>
                  <a:cubicBezTo>
                    <a:pt x="6" y="11"/>
                    <a:pt x="6" y="11"/>
                    <a:pt x="6" y="11"/>
                  </a:cubicBezTo>
                  <a:cubicBezTo>
                    <a:pt x="6" y="11"/>
                    <a:pt x="6" y="11"/>
                    <a:pt x="6" y="11"/>
                  </a:cubicBezTo>
                  <a:cubicBezTo>
                    <a:pt x="6" y="11"/>
                    <a:pt x="6" y="11"/>
                    <a:pt x="6" y="10"/>
                  </a:cubicBezTo>
                  <a:cubicBezTo>
                    <a:pt x="6" y="10"/>
                    <a:pt x="6" y="10"/>
                    <a:pt x="6" y="10"/>
                  </a:cubicBezTo>
                  <a:cubicBezTo>
                    <a:pt x="6" y="10"/>
                    <a:pt x="6" y="10"/>
                    <a:pt x="6" y="10"/>
                  </a:cubicBezTo>
                  <a:cubicBezTo>
                    <a:pt x="6" y="10"/>
                    <a:pt x="6" y="9"/>
                    <a:pt x="6" y="9"/>
                  </a:cubicBezTo>
                  <a:cubicBezTo>
                    <a:pt x="6" y="9"/>
                    <a:pt x="6" y="9"/>
                    <a:pt x="6" y="9"/>
                  </a:cubicBezTo>
                  <a:cubicBezTo>
                    <a:pt x="6" y="9"/>
                    <a:pt x="6" y="9"/>
                    <a:pt x="6" y="9"/>
                  </a:cubicBezTo>
                  <a:cubicBezTo>
                    <a:pt x="6" y="8"/>
                    <a:pt x="6" y="8"/>
                    <a:pt x="6" y="8"/>
                  </a:cubicBezTo>
                  <a:cubicBezTo>
                    <a:pt x="6" y="8"/>
                    <a:pt x="6" y="8"/>
                    <a:pt x="6" y="8"/>
                  </a:cubicBezTo>
                  <a:cubicBezTo>
                    <a:pt x="6" y="8"/>
                    <a:pt x="6" y="8"/>
                    <a:pt x="6" y="8"/>
                  </a:cubicBezTo>
                  <a:cubicBezTo>
                    <a:pt x="6" y="7"/>
                    <a:pt x="6" y="7"/>
                    <a:pt x="6" y="7"/>
                  </a:cubicBezTo>
                  <a:cubicBezTo>
                    <a:pt x="6" y="7"/>
                    <a:pt x="6" y="7"/>
                    <a:pt x="6" y="7"/>
                  </a:cubicBezTo>
                  <a:cubicBezTo>
                    <a:pt x="6" y="7"/>
                    <a:pt x="6" y="7"/>
                    <a:pt x="7" y="7"/>
                  </a:cubicBezTo>
                  <a:cubicBezTo>
                    <a:pt x="7" y="7"/>
                    <a:pt x="7" y="6"/>
                    <a:pt x="7" y="6"/>
                  </a:cubicBezTo>
                  <a:cubicBezTo>
                    <a:pt x="7" y="6"/>
                    <a:pt x="7" y="6"/>
                    <a:pt x="7" y="6"/>
                  </a:cubicBezTo>
                  <a:cubicBezTo>
                    <a:pt x="7" y="6"/>
                    <a:pt x="7" y="6"/>
                    <a:pt x="7" y="6"/>
                  </a:cubicBezTo>
                  <a:cubicBezTo>
                    <a:pt x="7" y="6"/>
                    <a:pt x="7" y="6"/>
                    <a:pt x="7" y="6"/>
                  </a:cubicBezTo>
                  <a:cubicBezTo>
                    <a:pt x="8" y="6"/>
                    <a:pt x="8" y="6"/>
                    <a:pt x="8" y="6"/>
                  </a:cubicBezTo>
                  <a:cubicBezTo>
                    <a:pt x="8" y="5"/>
                    <a:pt x="8" y="5"/>
                    <a:pt x="8" y="5"/>
                  </a:cubicBezTo>
                  <a:cubicBezTo>
                    <a:pt x="8" y="5"/>
                    <a:pt x="8" y="5"/>
                    <a:pt x="9" y="5"/>
                  </a:cubicBezTo>
                  <a:cubicBezTo>
                    <a:pt x="9" y="5"/>
                    <a:pt x="9" y="5"/>
                    <a:pt x="9" y="5"/>
                  </a:cubicBezTo>
                  <a:cubicBezTo>
                    <a:pt x="9" y="5"/>
                    <a:pt x="9" y="5"/>
                    <a:pt x="9" y="5"/>
                  </a:cubicBezTo>
                  <a:cubicBezTo>
                    <a:pt x="10" y="5"/>
                    <a:pt x="10" y="5"/>
                    <a:pt x="10" y="5"/>
                  </a:cubicBezTo>
                  <a:cubicBezTo>
                    <a:pt x="10" y="5"/>
                    <a:pt x="10" y="5"/>
                    <a:pt x="11" y="5"/>
                  </a:cubicBezTo>
                  <a:cubicBezTo>
                    <a:pt x="11" y="5"/>
                    <a:pt x="11" y="5"/>
                    <a:pt x="11" y="5"/>
                  </a:cubicBezTo>
                  <a:cubicBezTo>
                    <a:pt x="11" y="5"/>
                    <a:pt x="12" y="5"/>
                    <a:pt x="12" y="5"/>
                  </a:cubicBezTo>
                  <a:cubicBezTo>
                    <a:pt x="12" y="5"/>
                    <a:pt x="12" y="5"/>
                    <a:pt x="12" y="5"/>
                  </a:cubicBezTo>
                  <a:cubicBezTo>
                    <a:pt x="13" y="5"/>
                    <a:pt x="13" y="5"/>
                    <a:pt x="13" y="5"/>
                  </a:cubicBezTo>
                  <a:cubicBezTo>
                    <a:pt x="13" y="5"/>
                    <a:pt x="14" y="5"/>
                    <a:pt x="14" y="5"/>
                  </a:cubicBezTo>
                  <a:cubicBezTo>
                    <a:pt x="14" y="5"/>
                    <a:pt x="14" y="5"/>
                    <a:pt x="14" y="5"/>
                  </a:cubicBezTo>
                  <a:cubicBezTo>
                    <a:pt x="15" y="5"/>
                    <a:pt x="15" y="5"/>
                    <a:pt x="15" y="5"/>
                  </a:cubicBezTo>
                  <a:cubicBezTo>
                    <a:pt x="15" y="5"/>
                    <a:pt x="15" y="5"/>
                    <a:pt x="15" y="5"/>
                  </a:cubicBezTo>
                  <a:cubicBezTo>
                    <a:pt x="16" y="5"/>
                    <a:pt x="16" y="5"/>
                    <a:pt x="16" y="5"/>
                  </a:cubicBezTo>
                  <a:cubicBezTo>
                    <a:pt x="16" y="5"/>
                    <a:pt x="16" y="5"/>
                    <a:pt x="16" y="5"/>
                  </a:cubicBezTo>
                  <a:cubicBezTo>
                    <a:pt x="16" y="5"/>
                    <a:pt x="17" y="5"/>
                    <a:pt x="17" y="5"/>
                  </a:cubicBezTo>
                  <a:cubicBezTo>
                    <a:pt x="17" y="5"/>
                    <a:pt x="17" y="5"/>
                    <a:pt x="17" y="6"/>
                  </a:cubicBezTo>
                  <a:cubicBezTo>
                    <a:pt x="17" y="6"/>
                    <a:pt x="17" y="6"/>
                    <a:pt x="17" y="6"/>
                  </a:cubicBezTo>
                  <a:cubicBezTo>
                    <a:pt x="17" y="6"/>
                    <a:pt x="18" y="6"/>
                    <a:pt x="18" y="6"/>
                  </a:cubicBezTo>
                  <a:cubicBezTo>
                    <a:pt x="18" y="6"/>
                    <a:pt x="18" y="6"/>
                    <a:pt x="18" y="6"/>
                  </a:cubicBezTo>
                  <a:cubicBezTo>
                    <a:pt x="18" y="6"/>
                    <a:pt x="18" y="6"/>
                    <a:pt x="18" y="6"/>
                  </a:cubicBezTo>
                  <a:cubicBezTo>
                    <a:pt x="18" y="6"/>
                    <a:pt x="18" y="7"/>
                    <a:pt x="18" y="7"/>
                  </a:cubicBezTo>
                  <a:cubicBezTo>
                    <a:pt x="18" y="7"/>
                    <a:pt x="18" y="7"/>
                    <a:pt x="19" y="7"/>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0"/>
                    <a:pt x="23" y="10"/>
                    <a:pt x="23" y="10"/>
                  </a:cubicBezTo>
                  <a:cubicBezTo>
                    <a:pt x="23" y="10"/>
                    <a:pt x="23" y="10"/>
                    <a:pt x="23" y="10"/>
                  </a:cubicBezTo>
                  <a:cubicBezTo>
                    <a:pt x="23" y="9"/>
                    <a:pt x="23" y="9"/>
                    <a:pt x="23" y="9"/>
                  </a:cubicBezTo>
                  <a:cubicBezTo>
                    <a:pt x="23" y="9"/>
                    <a:pt x="23" y="9"/>
                    <a:pt x="23" y="9"/>
                  </a:cubicBezTo>
                  <a:cubicBezTo>
                    <a:pt x="23" y="8"/>
                    <a:pt x="23" y="8"/>
                    <a:pt x="23" y="8"/>
                  </a:cubicBezTo>
                  <a:cubicBezTo>
                    <a:pt x="23" y="8"/>
                    <a:pt x="23" y="8"/>
                    <a:pt x="23" y="8"/>
                  </a:cubicBezTo>
                  <a:cubicBezTo>
                    <a:pt x="23" y="7"/>
                    <a:pt x="23" y="7"/>
                    <a:pt x="23" y="7"/>
                  </a:cubicBezTo>
                  <a:cubicBezTo>
                    <a:pt x="23" y="7"/>
                    <a:pt x="23" y="7"/>
                    <a:pt x="23" y="7"/>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4"/>
                    <a:pt x="23" y="4"/>
                    <a:pt x="23" y="4"/>
                  </a:cubicBezTo>
                  <a:cubicBezTo>
                    <a:pt x="23" y="4"/>
                    <a:pt x="23" y="4"/>
                    <a:pt x="23" y="3"/>
                  </a:cubicBezTo>
                  <a:cubicBezTo>
                    <a:pt x="23" y="3"/>
                    <a:pt x="23" y="3"/>
                    <a:pt x="23" y="3"/>
                  </a:cubicBezTo>
                  <a:cubicBezTo>
                    <a:pt x="24" y="3"/>
                    <a:pt x="24" y="3"/>
                    <a:pt x="24" y="3"/>
                  </a:cubicBezTo>
                  <a:cubicBezTo>
                    <a:pt x="24" y="2"/>
                    <a:pt x="24" y="2"/>
                    <a:pt x="24" y="2"/>
                  </a:cubicBezTo>
                  <a:cubicBezTo>
                    <a:pt x="24" y="2"/>
                    <a:pt x="24" y="2"/>
                    <a:pt x="24" y="2"/>
                  </a:cubicBezTo>
                  <a:cubicBezTo>
                    <a:pt x="24" y="2"/>
                    <a:pt x="24" y="2"/>
                    <a:pt x="24" y="2"/>
                  </a:cubicBezTo>
                  <a:cubicBezTo>
                    <a:pt x="25" y="2"/>
                    <a:pt x="25" y="1"/>
                    <a:pt x="25" y="1"/>
                  </a:cubicBezTo>
                  <a:cubicBezTo>
                    <a:pt x="25" y="1"/>
                    <a:pt x="25" y="1"/>
                    <a:pt x="25" y="1"/>
                  </a:cubicBezTo>
                  <a:cubicBezTo>
                    <a:pt x="25" y="1"/>
                    <a:pt x="25" y="1"/>
                    <a:pt x="26" y="1"/>
                  </a:cubicBezTo>
                  <a:cubicBezTo>
                    <a:pt x="26" y="1"/>
                    <a:pt x="26" y="1"/>
                    <a:pt x="26" y="1"/>
                  </a:cubicBezTo>
                  <a:cubicBezTo>
                    <a:pt x="26" y="1"/>
                    <a:pt x="26" y="0"/>
                    <a:pt x="26" y="0"/>
                  </a:cubicBezTo>
                  <a:cubicBezTo>
                    <a:pt x="27" y="0"/>
                    <a:pt x="27" y="0"/>
                    <a:pt x="27" y="0"/>
                  </a:cubicBezTo>
                  <a:cubicBezTo>
                    <a:pt x="27" y="0"/>
                    <a:pt x="27" y="0"/>
                    <a:pt x="28" y="0"/>
                  </a:cubicBezTo>
                  <a:cubicBezTo>
                    <a:pt x="28" y="0"/>
                    <a:pt x="28" y="0"/>
                    <a:pt x="28" y="0"/>
                  </a:cubicBezTo>
                  <a:cubicBezTo>
                    <a:pt x="29" y="0"/>
                    <a:pt x="29" y="0"/>
                    <a:pt x="29" y="0"/>
                  </a:cubicBezTo>
                  <a:cubicBezTo>
                    <a:pt x="29" y="0"/>
                    <a:pt x="29" y="0"/>
                    <a:pt x="30" y="0"/>
                  </a:cubicBezTo>
                  <a:cubicBezTo>
                    <a:pt x="30" y="0"/>
                    <a:pt x="30" y="0"/>
                    <a:pt x="31" y="0"/>
                  </a:cubicBezTo>
                  <a:cubicBezTo>
                    <a:pt x="31" y="0"/>
                    <a:pt x="31" y="0"/>
                    <a:pt x="31" y="0"/>
                  </a:cubicBezTo>
                  <a:cubicBezTo>
                    <a:pt x="32" y="0"/>
                    <a:pt x="32" y="0"/>
                    <a:pt x="32" y="0"/>
                  </a:cubicBezTo>
                  <a:cubicBezTo>
                    <a:pt x="33" y="0"/>
                    <a:pt x="33" y="0"/>
                    <a:pt x="33" y="0"/>
                  </a:cubicBezTo>
                  <a:cubicBezTo>
                    <a:pt x="33" y="0"/>
                    <a:pt x="34" y="0"/>
                    <a:pt x="34" y="0"/>
                  </a:cubicBezTo>
                  <a:cubicBezTo>
                    <a:pt x="34" y="0"/>
                    <a:pt x="34" y="0"/>
                    <a:pt x="35" y="0"/>
                  </a:cubicBezTo>
                  <a:cubicBezTo>
                    <a:pt x="35" y="0"/>
                    <a:pt x="35" y="0"/>
                    <a:pt x="35" y="0"/>
                  </a:cubicBezTo>
                  <a:cubicBezTo>
                    <a:pt x="35" y="0"/>
                    <a:pt x="36" y="0"/>
                    <a:pt x="36" y="0"/>
                  </a:cubicBezTo>
                  <a:cubicBezTo>
                    <a:pt x="36" y="0"/>
                    <a:pt x="36" y="0"/>
                    <a:pt x="36" y="0"/>
                  </a:cubicBezTo>
                  <a:cubicBezTo>
                    <a:pt x="37" y="0"/>
                    <a:pt x="37" y="1"/>
                    <a:pt x="37" y="1"/>
                  </a:cubicBezTo>
                  <a:cubicBezTo>
                    <a:pt x="37" y="1"/>
                    <a:pt x="37" y="1"/>
                    <a:pt x="37" y="1"/>
                  </a:cubicBezTo>
                  <a:cubicBezTo>
                    <a:pt x="37" y="1"/>
                    <a:pt x="38" y="1"/>
                    <a:pt x="38" y="1"/>
                  </a:cubicBezTo>
                  <a:cubicBezTo>
                    <a:pt x="38" y="1"/>
                    <a:pt x="38" y="1"/>
                    <a:pt x="38" y="1"/>
                  </a:cubicBezTo>
                  <a:cubicBezTo>
                    <a:pt x="38" y="1"/>
                    <a:pt x="38" y="2"/>
                    <a:pt x="38" y="2"/>
                  </a:cubicBezTo>
                  <a:cubicBezTo>
                    <a:pt x="39" y="2"/>
                    <a:pt x="39" y="2"/>
                    <a:pt x="39" y="2"/>
                  </a:cubicBezTo>
                  <a:cubicBezTo>
                    <a:pt x="39" y="2"/>
                    <a:pt x="39" y="2"/>
                    <a:pt x="39" y="2"/>
                  </a:cubicBezTo>
                  <a:cubicBezTo>
                    <a:pt x="39" y="2"/>
                    <a:pt x="39" y="2"/>
                    <a:pt x="39" y="3"/>
                  </a:cubicBezTo>
                  <a:cubicBezTo>
                    <a:pt x="44" y="7"/>
                    <a:pt x="44" y="7"/>
                    <a:pt x="44" y="7"/>
                  </a:cubicBezTo>
                  <a:cubicBezTo>
                    <a:pt x="44" y="7"/>
                    <a:pt x="44" y="7"/>
                    <a:pt x="44" y="7"/>
                  </a:cubicBezTo>
                  <a:cubicBezTo>
                    <a:pt x="44" y="7"/>
                    <a:pt x="44" y="7"/>
                    <a:pt x="44" y="7"/>
                  </a:cubicBezTo>
                  <a:cubicBezTo>
                    <a:pt x="44" y="7"/>
                    <a:pt x="44" y="7"/>
                    <a:pt x="44" y="7"/>
                  </a:cubicBezTo>
                  <a:cubicBezTo>
                    <a:pt x="44" y="7"/>
                    <a:pt x="44" y="6"/>
                    <a:pt x="45" y="6"/>
                  </a:cubicBezTo>
                  <a:cubicBezTo>
                    <a:pt x="45" y="6"/>
                    <a:pt x="45" y="6"/>
                    <a:pt x="45" y="6"/>
                  </a:cubicBezTo>
                  <a:cubicBezTo>
                    <a:pt x="45" y="6"/>
                    <a:pt x="45" y="6"/>
                    <a:pt x="45" y="6"/>
                  </a:cubicBezTo>
                  <a:cubicBezTo>
                    <a:pt x="45" y="6"/>
                    <a:pt x="45" y="6"/>
                    <a:pt x="45" y="6"/>
                  </a:cubicBezTo>
                  <a:cubicBezTo>
                    <a:pt x="45" y="6"/>
                    <a:pt x="46" y="6"/>
                    <a:pt x="46" y="6"/>
                  </a:cubicBezTo>
                  <a:cubicBezTo>
                    <a:pt x="46" y="5"/>
                    <a:pt x="46" y="5"/>
                    <a:pt x="46" y="5"/>
                  </a:cubicBezTo>
                  <a:cubicBezTo>
                    <a:pt x="46" y="5"/>
                    <a:pt x="46" y="5"/>
                    <a:pt x="46" y="5"/>
                  </a:cubicBezTo>
                  <a:cubicBezTo>
                    <a:pt x="46" y="5"/>
                    <a:pt x="47" y="5"/>
                    <a:pt x="47" y="5"/>
                  </a:cubicBezTo>
                  <a:cubicBezTo>
                    <a:pt x="47" y="5"/>
                    <a:pt x="47" y="5"/>
                    <a:pt x="47" y="5"/>
                  </a:cubicBezTo>
                  <a:cubicBezTo>
                    <a:pt x="47" y="5"/>
                    <a:pt x="48" y="5"/>
                    <a:pt x="48" y="5"/>
                  </a:cubicBezTo>
                  <a:cubicBezTo>
                    <a:pt x="48" y="5"/>
                    <a:pt x="48" y="5"/>
                    <a:pt x="48" y="5"/>
                  </a:cubicBezTo>
                  <a:cubicBezTo>
                    <a:pt x="48" y="5"/>
                    <a:pt x="49" y="5"/>
                    <a:pt x="49" y="5"/>
                  </a:cubicBezTo>
                  <a:cubicBezTo>
                    <a:pt x="49" y="5"/>
                    <a:pt x="49" y="5"/>
                    <a:pt x="50" y="5"/>
                  </a:cubicBezTo>
                  <a:cubicBezTo>
                    <a:pt x="50" y="5"/>
                    <a:pt x="50" y="5"/>
                    <a:pt x="50" y="5"/>
                  </a:cubicBezTo>
                  <a:cubicBezTo>
                    <a:pt x="50" y="5"/>
                    <a:pt x="51" y="5"/>
                    <a:pt x="51" y="5"/>
                  </a:cubicBezTo>
                  <a:cubicBezTo>
                    <a:pt x="51" y="5"/>
                    <a:pt x="51" y="5"/>
                    <a:pt x="52" y="5"/>
                  </a:cubicBezTo>
                  <a:cubicBezTo>
                    <a:pt x="52" y="5"/>
                    <a:pt x="52" y="5"/>
                    <a:pt x="52" y="5"/>
                  </a:cubicBezTo>
                  <a:cubicBezTo>
                    <a:pt x="52" y="5"/>
                    <a:pt x="53" y="5"/>
                    <a:pt x="53" y="5"/>
                  </a:cubicBezTo>
                  <a:cubicBezTo>
                    <a:pt x="53" y="5"/>
                    <a:pt x="53" y="5"/>
                    <a:pt x="53" y="5"/>
                  </a:cubicBezTo>
                  <a:cubicBezTo>
                    <a:pt x="53" y="5"/>
                    <a:pt x="54" y="5"/>
                    <a:pt x="54" y="5"/>
                  </a:cubicBezTo>
                  <a:cubicBezTo>
                    <a:pt x="54" y="5"/>
                    <a:pt x="54" y="5"/>
                    <a:pt x="54" y="5"/>
                  </a:cubicBezTo>
                  <a:cubicBezTo>
                    <a:pt x="54" y="5"/>
                    <a:pt x="54" y="5"/>
                    <a:pt x="54" y="5"/>
                  </a:cubicBezTo>
                  <a:cubicBezTo>
                    <a:pt x="55" y="5"/>
                    <a:pt x="55" y="5"/>
                    <a:pt x="55" y="6"/>
                  </a:cubicBezTo>
                  <a:cubicBezTo>
                    <a:pt x="55" y="6"/>
                    <a:pt x="55" y="6"/>
                    <a:pt x="55" y="6"/>
                  </a:cubicBezTo>
                  <a:cubicBezTo>
                    <a:pt x="55" y="6"/>
                    <a:pt x="55" y="6"/>
                    <a:pt x="55" y="6"/>
                  </a:cubicBezTo>
                  <a:cubicBezTo>
                    <a:pt x="56" y="6"/>
                    <a:pt x="56" y="6"/>
                    <a:pt x="56" y="6"/>
                  </a:cubicBezTo>
                  <a:cubicBezTo>
                    <a:pt x="56" y="6"/>
                    <a:pt x="56" y="6"/>
                    <a:pt x="56" y="6"/>
                  </a:cubicBezTo>
                  <a:cubicBezTo>
                    <a:pt x="56" y="6"/>
                    <a:pt x="56" y="7"/>
                    <a:pt x="56" y="7"/>
                  </a:cubicBezTo>
                  <a:cubicBezTo>
                    <a:pt x="56" y="7"/>
                    <a:pt x="56" y="7"/>
                    <a:pt x="56" y="7"/>
                  </a:cubicBezTo>
                  <a:cubicBezTo>
                    <a:pt x="73" y="23"/>
                    <a:pt x="73" y="23"/>
                    <a:pt x="73" y="23"/>
                  </a:cubicBezTo>
                  <a:cubicBezTo>
                    <a:pt x="70" y="44"/>
                    <a:pt x="53" y="60"/>
                    <a:pt x="32" y="60"/>
                  </a:cubicBezTo>
                  <a:cubicBezTo>
                    <a:pt x="29" y="60"/>
                    <a:pt x="27" y="59"/>
                    <a:pt x="24" y="59"/>
                  </a:cubicBezTo>
                  <a:close/>
                </a:path>
              </a:pathLst>
            </a:custGeom>
            <a:solidFill>
              <a:srgbClr val="40A5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67" name="Freeform 588"/>
            <p:cNvSpPr>
              <a:spLocks/>
            </p:cNvSpPr>
            <p:nvPr/>
          </p:nvSpPr>
          <p:spPr bwMode="auto">
            <a:xfrm>
              <a:off x="6158830" y="4573974"/>
              <a:ext cx="84137" cy="101600"/>
            </a:xfrm>
            <a:custGeom>
              <a:avLst/>
              <a:gdLst>
                <a:gd name="T0" fmla="*/ 2 w 11"/>
                <a:gd name="T1" fmla="*/ 0 h 13"/>
                <a:gd name="T2" fmla="*/ 9 w 11"/>
                <a:gd name="T3" fmla="*/ 0 h 13"/>
                <a:gd name="T4" fmla="*/ 10 w 11"/>
                <a:gd name="T5" fmla="*/ 9 h 13"/>
                <a:gd name="T6" fmla="*/ 11 w 11"/>
                <a:gd name="T7" fmla="*/ 10 h 13"/>
                <a:gd name="T8" fmla="*/ 11 w 11"/>
                <a:gd name="T9" fmla="*/ 10 h 13"/>
                <a:gd name="T10" fmla="*/ 10 w 11"/>
                <a:gd name="T11" fmla="*/ 13 h 13"/>
                <a:gd name="T12" fmla="*/ 0 w 11"/>
                <a:gd name="T13" fmla="*/ 12 h 13"/>
                <a:gd name="T14" fmla="*/ 0 w 11"/>
                <a:gd name="T15" fmla="*/ 10 h 13"/>
                <a:gd name="T16" fmla="*/ 0 w 11"/>
                <a:gd name="T17" fmla="*/ 10 h 13"/>
                <a:gd name="T18" fmla="*/ 1 w 11"/>
                <a:gd name="T19" fmla="*/ 8 h 13"/>
                <a:gd name="T20" fmla="*/ 2 w 11"/>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3">
                  <a:moveTo>
                    <a:pt x="2" y="0"/>
                  </a:moveTo>
                  <a:cubicBezTo>
                    <a:pt x="9" y="0"/>
                    <a:pt x="9" y="0"/>
                    <a:pt x="9" y="0"/>
                  </a:cubicBezTo>
                  <a:cubicBezTo>
                    <a:pt x="10" y="9"/>
                    <a:pt x="10" y="9"/>
                    <a:pt x="10" y="9"/>
                  </a:cubicBezTo>
                  <a:cubicBezTo>
                    <a:pt x="10" y="9"/>
                    <a:pt x="10" y="10"/>
                    <a:pt x="11" y="10"/>
                  </a:cubicBezTo>
                  <a:cubicBezTo>
                    <a:pt x="11" y="10"/>
                    <a:pt x="11" y="10"/>
                    <a:pt x="11" y="10"/>
                  </a:cubicBezTo>
                  <a:cubicBezTo>
                    <a:pt x="10" y="13"/>
                    <a:pt x="10" y="13"/>
                    <a:pt x="10" y="13"/>
                  </a:cubicBezTo>
                  <a:cubicBezTo>
                    <a:pt x="0" y="12"/>
                    <a:pt x="0" y="12"/>
                    <a:pt x="0" y="12"/>
                  </a:cubicBezTo>
                  <a:cubicBezTo>
                    <a:pt x="0" y="10"/>
                    <a:pt x="0" y="10"/>
                    <a:pt x="0" y="10"/>
                  </a:cubicBezTo>
                  <a:cubicBezTo>
                    <a:pt x="0" y="10"/>
                    <a:pt x="0" y="10"/>
                    <a:pt x="0" y="10"/>
                  </a:cubicBezTo>
                  <a:cubicBezTo>
                    <a:pt x="0" y="9"/>
                    <a:pt x="1" y="9"/>
                    <a:pt x="1" y="8"/>
                  </a:cubicBezTo>
                  <a:lnTo>
                    <a:pt x="2" y="0"/>
                  </a:lnTo>
                  <a:close/>
                </a:path>
              </a:pathLst>
            </a:custGeom>
            <a:solidFill>
              <a:srgbClr val="E3CC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68" name="Freeform 589"/>
            <p:cNvSpPr>
              <a:spLocks/>
            </p:cNvSpPr>
            <p:nvPr/>
          </p:nvSpPr>
          <p:spPr bwMode="auto">
            <a:xfrm>
              <a:off x="6158830" y="4597787"/>
              <a:ext cx="38100" cy="69850"/>
            </a:xfrm>
            <a:custGeom>
              <a:avLst/>
              <a:gdLst>
                <a:gd name="T0" fmla="*/ 5 w 5"/>
                <a:gd name="T1" fmla="*/ 9 h 9"/>
                <a:gd name="T2" fmla="*/ 0 w 5"/>
                <a:gd name="T3" fmla="*/ 9 h 9"/>
                <a:gd name="T4" fmla="*/ 0 w 5"/>
                <a:gd name="T5" fmla="*/ 7 h 9"/>
                <a:gd name="T6" fmla="*/ 0 w 5"/>
                <a:gd name="T7" fmla="*/ 7 h 9"/>
                <a:gd name="T8" fmla="*/ 1 w 5"/>
                <a:gd name="T9" fmla="*/ 5 h 9"/>
                <a:gd name="T10" fmla="*/ 1 w 5"/>
                <a:gd name="T11" fmla="*/ 0 h 9"/>
                <a:gd name="T12" fmla="*/ 5 w 5"/>
                <a:gd name="T13" fmla="*/ 0 h 9"/>
                <a:gd name="T14" fmla="*/ 5 w 5"/>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9">
                  <a:moveTo>
                    <a:pt x="5" y="9"/>
                  </a:moveTo>
                  <a:cubicBezTo>
                    <a:pt x="0" y="9"/>
                    <a:pt x="0" y="9"/>
                    <a:pt x="0" y="9"/>
                  </a:cubicBezTo>
                  <a:cubicBezTo>
                    <a:pt x="0" y="7"/>
                    <a:pt x="0" y="7"/>
                    <a:pt x="0" y="7"/>
                  </a:cubicBezTo>
                  <a:cubicBezTo>
                    <a:pt x="0" y="7"/>
                    <a:pt x="0" y="7"/>
                    <a:pt x="0" y="7"/>
                  </a:cubicBezTo>
                  <a:cubicBezTo>
                    <a:pt x="0" y="6"/>
                    <a:pt x="1" y="6"/>
                    <a:pt x="1" y="5"/>
                  </a:cubicBezTo>
                  <a:cubicBezTo>
                    <a:pt x="1" y="0"/>
                    <a:pt x="1" y="0"/>
                    <a:pt x="1" y="0"/>
                  </a:cubicBezTo>
                  <a:cubicBezTo>
                    <a:pt x="5" y="0"/>
                    <a:pt x="5" y="0"/>
                    <a:pt x="5" y="0"/>
                  </a:cubicBezTo>
                  <a:lnTo>
                    <a:pt x="5" y="9"/>
                  </a:lnTo>
                  <a:close/>
                </a:path>
              </a:pathLst>
            </a:custGeom>
            <a:solidFill>
              <a:srgbClr val="D4C5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69" name="Freeform 590"/>
            <p:cNvSpPr>
              <a:spLocks/>
            </p:cNvSpPr>
            <p:nvPr/>
          </p:nvSpPr>
          <p:spPr bwMode="auto">
            <a:xfrm>
              <a:off x="6165180" y="4573974"/>
              <a:ext cx="63500" cy="77788"/>
            </a:xfrm>
            <a:custGeom>
              <a:avLst/>
              <a:gdLst>
                <a:gd name="T0" fmla="*/ 1 w 8"/>
                <a:gd name="T1" fmla="*/ 0 h 10"/>
                <a:gd name="T2" fmla="*/ 8 w 8"/>
                <a:gd name="T3" fmla="*/ 0 h 10"/>
                <a:gd name="T4" fmla="*/ 8 w 8"/>
                <a:gd name="T5" fmla="*/ 6 h 10"/>
                <a:gd name="T6" fmla="*/ 8 w 8"/>
                <a:gd name="T7" fmla="*/ 7 h 10"/>
                <a:gd name="T8" fmla="*/ 4 w 8"/>
                <a:gd name="T9" fmla="*/ 10 h 10"/>
                <a:gd name="T10" fmla="*/ 1 w 8"/>
                <a:gd name="T11" fmla="*/ 7 h 10"/>
                <a:gd name="T12" fmla="*/ 0 w 8"/>
                <a:gd name="T13" fmla="*/ 6 h 10"/>
                <a:gd name="T14" fmla="*/ 1 w 8"/>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1" y="0"/>
                  </a:moveTo>
                  <a:cubicBezTo>
                    <a:pt x="8" y="0"/>
                    <a:pt x="8" y="0"/>
                    <a:pt x="8" y="0"/>
                  </a:cubicBezTo>
                  <a:cubicBezTo>
                    <a:pt x="8" y="6"/>
                    <a:pt x="8" y="6"/>
                    <a:pt x="8" y="6"/>
                  </a:cubicBezTo>
                  <a:cubicBezTo>
                    <a:pt x="8" y="7"/>
                    <a:pt x="8" y="7"/>
                    <a:pt x="8" y="7"/>
                  </a:cubicBezTo>
                  <a:cubicBezTo>
                    <a:pt x="7" y="9"/>
                    <a:pt x="6" y="10"/>
                    <a:pt x="4" y="10"/>
                  </a:cubicBezTo>
                  <a:cubicBezTo>
                    <a:pt x="3" y="10"/>
                    <a:pt x="2" y="9"/>
                    <a:pt x="1" y="7"/>
                  </a:cubicBezTo>
                  <a:cubicBezTo>
                    <a:pt x="0" y="7"/>
                    <a:pt x="0" y="7"/>
                    <a:pt x="0" y="6"/>
                  </a:cubicBezTo>
                  <a:lnTo>
                    <a:pt x="1" y="0"/>
                  </a:lnTo>
                  <a:close/>
                </a:path>
              </a:pathLst>
            </a:custGeom>
            <a:solidFill>
              <a:srgbClr val="CCBC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70" name="Freeform 591"/>
            <p:cNvSpPr>
              <a:spLocks/>
            </p:cNvSpPr>
            <p:nvPr/>
          </p:nvSpPr>
          <p:spPr bwMode="auto">
            <a:xfrm>
              <a:off x="6142955" y="4488249"/>
              <a:ext cx="115887" cy="139700"/>
            </a:xfrm>
            <a:custGeom>
              <a:avLst/>
              <a:gdLst>
                <a:gd name="T0" fmla="*/ 7 w 15"/>
                <a:gd name="T1" fmla="*/ 18 h 18"/>
                <a:gd name="T2" fmla="*/ 3 w 15"/>
                <a:gd name="T3" fmla="*/ 16 h 18"/>
                <a:gd name="T4" fmla="*/ 0 w 15"/>
                <a:gd name="T5" fmla="*/ 10 h 18"/>
                <a:gd name="T6" fmla="*/ 0 w 15"/>
                <a:gd name="T7" fmla="*/ 10 h 18"/>
                <a:gd name="T8" fmla="*/ 0 w 15"/>
                <a:gd name="T9" fmla="*/ 10 h 18"/>
                <a:gd name="T10" fmla="*/ 0 w 15"/>
                <a:gd name="T11" fmla="*/ 9 h 18"/>
                <a:gd name="T12" fmla="*/ 7 w 15"/>
                <a:gd name="T13" fmla="*/ 0 h 18"/>
                <a:gd name="T14" fmla="*/ 14 w 15"/>
                <a:gd name="T15" fmla="*/ 9 h 18"/>
                <a:gd name="T16" fmla="*/ 14 w 15"/>
                <a:gd name="T17" fmla="*/ 10 h 18"/>
                <a:gd name="T18" fmla="*/ 14 w 15"/>
                <a:gd name="T19" fmla="*/ 10 h 18"/>
                <a:gd name="T20" fmla="*/ 14 w 15"/>
                <a:gd name="T21" fmla="*/ 10 h 18"/>
                <a:gd name="T22" fmla="*/ 12 w 15"/>
                <a:gd name="T23" fmla="*/ 16 h 18"/>
                <a:gd name="T24" fmla="*/ 7 w 15"/>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8">
                  <a:moveTo>
                    <a:pt x="7" y="18"/>
                  </a:moveTo>
                  <a:cubicBezTo>
                    <a:pt x="6" y="18"/>
                    <a:pt x="4" y="17"/>
                    <a:pt x="3" y="16"/>
                  </a:cubicBezTo>
                  <a:cubicBezTo>
                    <a:pt x="1" y="14"/>
                    <a:pt x="0" y="12"/>
                    <a:pt x="0" y="10"/>
                  </a:cubicBezTo>
                  <a:cubicBezTo>
                    <a:pt x="0" y="10"/>
                    <a:pt x="0" y="10"/>
                    <a:pt x="0" y="10"/>
                  </a:cubicBezTo>
                  <a:cubicBezTo>
                    <a:pt x="0" y="10"/>
                    <a:pt x="0" y="10"/>
                    <a:pt x="0" y="10"/>
                  </a:cubicBezTo>
                  <a:cubicBezTo>
                    <a:pt x="0" y="10"/>
                    <a:pt x="0" y="9"/>
                    <a:pt x="0" y="9"/>
                  </a:cubicBezTo>
                  <a:cubicBezTo>
                    <a:pt x="0" y="4"/>
                    <a:pt x="0" y="0"/>
                    <a:pt x="7" y="0"/>
                  </a:cubicBezTo>
                  <a:cubicBezTo>
                    <a:pt x="15" y="0"/>
                    <a:pt x="14" y="4"/>
                    <a:pt x="14" y="9"/>
                  </a:cubicBezTo>
                  <a:cubicBezTo>
                    <a:pt x="14" y="9"/>
                    <a:pt x="14" y="10"/>
                    <a:pt x="14" y="10"/>
                  </a:cubicBezTo>
                  <a:cubicBezTo>
                    <a:pt x="14" y="10"/>
                    <a:pt x="14" y="10"/>
                    <a:pt x="14" y="10"/>
                  </a:cubicBezTo>
                  <a:cubicBezTo>
                    <a:pt x="14" y="10"/>
                    <a:pt x="14" y="10"/>
                    <a:pt x="14" y="10"/>
                  </a:cubicBezTo>
                  <a:cubicBezTo>
                    <a:pt x="14" y="12"/>
                    <a:pt x="13" y="14"/>
                    <a:pt x="12" y="16"/>
                  </a:cubicBezTo>
                  <a:cubicBezTo>
                    <a:pt x="11" y="17"/>
                    <a:pt x="9" y="18"/>
                    <a:pt x="7" y="18"/>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71" name="Freeform 592"/>
            <p:cNvSpPr>
              <a:spLocks/>
            </p:cNvSpPr>
            <p:nvPr/>
          </p:nvSpPr>
          <p:spPr bwMode="auto">
            <a:xfrm>
              <a:off x="6095330" y="4643824"/>
              <a:ext cx="203200" cy="93663"/>
            </a:xfrm>
            <a:custGeom>
              <a:avLst/>
              <a:gdLst>
                <a:gd name="T0" fmla="*/ 14 w 26"/>
                <a:gd name="T1" fmla="*/ 2 h 12"/>
                <a:gd name="T2" fmla="*/ 12 w 26"/>
                <a:gd name="T3" fmla="*/ 2 h 12"/>
                <a:gd name="T4" fmla="*/ 9 w 26"/>
                <a:gd name="T5" fmla="*/ 0 h 12"/>
                <a:gd name="T6" fmla="*/ 8 w 26"/>
                <a:gd name="T7" fmla="*/ 1 h 12"/>
                <a:gd name="T8" fmla="*/ 0 w 26"/>
                <a:gd name="T9" fmla="*/ 6 h 12"/>
                <a:gd name="T10" fmla="*/ 0 w 26"/>
                <a:gd name="T11" fmla="*/ 10 h 12"/>
                <a:gd name="T12" fmla="*/ 3 w 26"/>
                <a:gd name="T13" fmla="*/ 12 h 12"/>
                <a:gd name="T14" fmla="*/ 7 w 26"/>
                <a:gd name="T15" fmla="*/ 12 h 12"/>
                <a:gd name="T16" fmla="*/ 12 w 26"/>
                <a:gd name="T17" fmla="*/ 12 h 12"/>
                <a:gd name="T18" fmla="*/ 15 w 26"/>
                <a:gd name="T19" fmla="*/ 12 h 12"/>
                <a:gd name="T20" fmla="*/ 19 w 26"/>
                <a:gd name="T21" fmla="*/ 12 h 12"/>
                <a:gd name="T22" fmla="*/ 24 w 26"/>
                <a:gd name="T23" fmla="*/ 12 h 12"/>
                <a:gd name="T24" fmla="*/ 26 w 26"/>
                <a:gd name="T25" fmla="*/ 10 h 12"/>
                <a:gd name="T26" fmla="*/ 26 w 26"/>
                <a:gd name="T27" fmla="*/ 6 h 12"/>
                <a:gd name="T28" fmla="*/ 19 w 26"/>
                <a:gd name="T29" fmla="*/ 1 h 12"/>
                <a:gd name="T30" fmla="*/ 18 w 26"/>
                <a:gd name="T31" fmla="*/ 0 h 12"/>
                <a:gd name="T32" fmla="*/ 14 w 26"/>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2">
                  <a:moveTo>
                    <a:pt x="14" y="2"/>
                  </a:moveTo>
                  <a:cubicBezTo>
                    <a:pt x="12" y="2"/>
                    <a:pt x="12" y="2"/>
                    <a:pt x="12" y="2"/>
                  </a:cubicBezTo>
                  <a:cubicBezTo>
                    <a:pt x="9" y="0"/>
                    <a:pt x="9" y="0"/>
                    <a:pt x="9" y="0"/>
                  </a:cubicBezTo>
                  <a:cubicBezTo>
                    <a:pt x="8" y="1"/>
                    <a:pt x="8" y="1"/>
                    <a:pt x="8" y="1"/>
                  </a:cubicBezTo>
                  <a:cubicBezTo>
                    <a:pt x="4" y="1"/>
                    <a:pt x="0" y="3"/>
                    <a:pt x="0" y="6"/>
                  </a:cubicBezTo>
                  <a:cubicBezTo>
                    <a:pt x="0" y="7"/>
                    <a:pt x="0" y="9"/>
                    <a:pt x="0" y="10"/>
                  </a:cubicBezTo>
                  <a:cubicBezTo>
                    <a:pt x="0" y="11"/>
                    <a:pt x="1" y="12"/>
                    <a:pt x="3" y="12"/>
                  </a:cubicBezTo>
                  <a:cubicBezTo>
                    <a:pt x="7" y="12"/>
                    <a:pt x="7" y="12"/>
                    <a:pt x="7" y="12"/>
                  </a:cubicBezTo>
                  <a:cubicBezTo>
                    <a:pt x="12" y="12"/>
                    <a:pt x="12" y="12"/>
                    <a:pt x="12" y="12"/>
                  </a:cubicBezTo>
                  <a:cubicBezTo>
                    <a:pt x="15" y="12"/>
                    <a:pt x="15" y="12"/>
                    <a:pt x="15" y="12"/>
                  </a:cubicBezTo>
                  <a:cubicBezTo>
                    <a:pt x="19" y="12"/>
                    <a:pt x="19" y="12"/>
                    <a:pt x="19" y="12"/>
                  </a:cubicBezTo>
                  <a:cubicBezTo>
                    <a:pt x="24" y="12"/>
                    <a:pt x="24" y="12"/>
                    <a:pt x="24" y="12"/>
                  </a:cubicBezTo>
                  <a:cubicBezTo>
                    <a:pt x="25" y="12"/>
                    <a:pt x="26" y="11"/>
                    <a:pt x="26" y="10"/>
                  </a:cubicBezTo>
                  <a:cubicBezTo>
                    <a:pt x="26" y="6"/>
                    <a:pt x="26" y="6"/>
                    <a:pt x="26" y="6"/>
                  </a:cubicBezTo>
                  <a:cubicBezTo>
                    <a:pt x="26" y="3"/>
                    <a:pt x="23" y="1"/>
                    <a:pt x="19" y="1"/>
                  </a:cubicBezTo>
                  <a:cubicBezTo>
                    <a:pt x="18" y="0"/>
                    <a:pt x="18" y="0"/>
                    <a:pt x="18" y="0"/>
                  </a:cubicBezTo>
                  <a:lnTo>
                    <a:pt x="14" y="2"/>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72" name="Freeform 593"/>
            <p:cNvSpPr>
              <a:spLocks/>
            </p:cNvSpPr>
            <p:nvPr/>
          </p:nvSpPr>
          <p:spPr bwMode="auto">
            <a:xfrm>
              <a:off x="6158830" y="4643824"/>
              <a:ext cx="84137" cy="93663"/>
            </a:xfrm>
            <a:custGeom>
              <a:avLst/>
              <a:gdLst>
                <a:gd name="T0" fmla="*/ 29 w 53"/>
                <a:gd name="T1" fmla="*/ 10 h 59"/>
                <a:gd name="T2" fmla="*/ 19 w 53"/>
                <a:gd name="T3" fmla="*/ 10 h 59"/>
                <a:gd name="T4" fmla="*/ 4 w 53"/>
                <a:gd name="T5" fmla="*/ 0 h 59"/>
                <a:gd name="T6" fmla="*/ 0 w 53"/>
                <a:gd name="T7" fmla="*/ 5 h 59"/>
                <a:gd name="T8" fmla="*/ 29 w 53"/>
                <a:gd name="T9" fmla="*/ 34 h 59"/>
                <a:gd name="T10" fmla="*/ 34 w 53"/>
                <a:gd name="T11" fmla="*/ 59 h 59"/>
                <a:gd name="T12" fmla="*/ 34 w 53"/>
                <a:gd name="T13" fmla="*/ 59 h 59"/>
                <a:gd name="T14" fmla="*/ 29 w 53"/>
                <a:gd name="T15" fmla="*/ 29 h 59"/>
                <a:gd name="T16" fmla="*/ 53 w 53"/>
                <a:gd name="T17" fmla="*/ 5 h 59"/>
                <a:gd name="T18" fmla="*/ 53 w 53"/>
                <a:gd name="T19" fmla="*/ 5 h 59"/>
                <a:gd name="T20" fmla="*/ 48 w 53"/>
                <a:gd name="T21" fmla="*/ 0 h 59"/>
                <a:gd name="T22" fmla="*/ 29 w 53"/>
                <a:gd name="T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9">
                  <a:moveTo>
                    <a:pt x="29" y="10"/>
                  </a:moveTo>
                  <a:lnTo>
                    <a:pt x="19" y="10"/>
                  </a:lnTo>
                  <a:lnTo>
                    <a:pt x="4" y="0"/>
                  </a:lnTo>
                  <a:lnTo>
                    <a:pt x="0" y="5"/>
                  </a:lnTo>
                  <a:lnTo>
                    <a:pt x="29" y="34"/>
                  </a:lnTo>
                  <a:lnTo>
                    <a:pt x="34" y="59"/>
                  </a:lnTo>
                  <a:lnTo>
                    <a:pt x="34" y="59"/>
                  </a:lnTo>
                  <a:lnTo>
                    <a:pt x="29" y="29"/>
                  </a:lnTo>
                  <a:lnTo>
                    <a:pt x="53" y="5"/>
                  </a:lnTo>
                  <a:lnTo>
                    <a:pt x="53" y="5"/>
                  </a:lnTo>
                  <a:lnTo>
                    <a:pt x="48" y="0"/>
                  </a:lnTo>
                  <a:lnTo>
                    <a:pt x="29" y="10"/>
                  </a:ln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73" name="Freeform 594"/>
            <p:cNvSpPr>
              <a:spLocks/>
            </p:cNvSpPr>
            <p:nvPr/>
          </p:nvSpPr>
          <p:spPr bwMode="auto">
            <a:xfrm>
              <a:off x="6150893" y="4519999"/>
              <a:ext cx="100012" cy="115888"/>
            </a:xfrm>
            <a:custGeom>
              <a:avLst/>
              <a:gdLst>
                <a:gd name="T0" fmla="*/ 2 w 13"/>
                <a:gd name="T1" fmla="*/ 13 h 15"/>
                <a:gd name="T2" fmla="*/ 6 w 13"/>
                <a:gd name="T3" fmla="*/ 15 h 15"/>
                <a:gd name="T4" fmla="*/ 11 w 13"/>
                <a:gd name="T5" fmla="*/ 13 h 15"/>
                <a:gd name="T6" fmla="*/ 13 w 13"/>
                <a:gd name="T7" fmla="*/ 7 h 15"/>
                <a:gd name="T8" fmla="*/ 13 w 13"/>
                <a:gd name="T9" fmla="*/ 5 h 15"/>
                <a:gd name="T10" fmla="*/ 12 w 13"/>
                <a:gd name="T11" fmla="*/ 3 h 15"/>
                <a:gd name="T12" fmla="*/ 12 w 13"/>
                <a:gd name="T13" fmla="*/ 1 h 15"/>
                <a:gd name="T14" fmla="*/ 9 w 13"/>
                <a:gd name="T15" fmla="*/ 1 h 15"/>
                <a:gd name="T16" fmla="*/ 6 w 13"/>
                <a:gd name="T17" fmla="*/ 1 h 15"/>
                <a:gd name="T18" fmla="*/ 4 w 13"/>
                <a:gd name="T19" fmla="*/ 1 h 15"/>
                <a:gd name="T20" fmla="*/ 4 w 13"/>
                <a:gd name="T21" fmla="*/ 1 h 15"/>
                <a:gd name="T22" fmla="*/ 1 w 13"/>
                <a:gd name="T23" fmla="*/ 1 h 15"/>
                <a:gd name="T24" fmla="*/ 0 w 13"/>
                <a:gd name="T25" fmla="*/ 3 h 15"/>
                <a:gd name="T26" fmla="*/ 0 w 13"/>
                <a:gd name="T27" fmla="*/ 5 h 15"/>
                <a:gd name="T28" fmla="*/ 0 w 13"/>
                <a:gd name="T29" fmla="*/ 7 h 15"/>
                <a:gd name="T30" fmla="*/ 2 w 13"/>
                <a:gd name="T31"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5">
                  <a:moveTo>
                    <a:pt x="2" y="13"/>
                  </a:moveTo>
                  <a:cubicBezTo>
                    <a:pt x="3" y="14"/>
                    <a:pt x="5" y="15"/>
                    <a:pt x="6" y="15"/>
                  </a:cubicBezTo>
                  <a:cubicBezTo>
                    <a:pt x="8" y="15"/>
                    <a:pt x="10" y="14"/>
                    <a:pt x="11" y="13"/>
                  </a:cubicBezTo>
                  <a:cubicBezTo>
                    <a:pt x="12" y="11"/>
                    <a:pt x="13" y="9"/>
                    <a:pt x="13" y="7"/>
                  </a:cubicBezTo>
                  <a:cubicBezTo>
                    <a:pt x="13" y="5"/>
                    <a:pt x="13" y="5"/>
                    <a:pt x="13" y="5"/>
                  </a:cubicBezTo>
                  <a:cubicBezTo>
                    <a:pt x="12" y="4"/>
                    <a:pt x="12" y="4"/>
                    <a:pt x="12" y="3"/>
                  </a:cubicBezTo>
                  <a:cubicBezTo>
                    <a:pt x="12" y="2"/>
                    <a:pt x="12" y="2"/>
                    <a:pt x="12" y="1"/>
                  </a:cubicBezTo>
                  <a:cubicBezTo>
                    <a:pt x="11" y="0"/>
                    <a:pt x="10" y="1"/>
                    <a:pt x="9" y="1"/>
                  </a:cubicBezTo>
                  <a:cubicBezTo>
                    <a:pt x="8" y="1"/>
                    <a:pt x="7" y="1"/>
                    <a:pt x="6" y="1"/>
                  </a:cubicBezTo>
                  <a:cubicBezTo>
                    <a:pt x="5" y="1"/>
                    <a:pt x="4" y="1"/>
                    <a:pt x="4" y="1"/>
                  </a:cubicBezTo>
                  <a:cubicBezTo>
                    <a:pt x="4" y="1"/>
                    <a:pt x="4" y="1"/>
                    <a:pt x="4" y="1"/>
                  </a:cubicBezTo>
                  <a:cubicBezTo>
                    <a:pt x="2" y="1"/>
                    <a:pt x="1" y="0"/>
                    <a:pt x="1" y="1"/>
                  </a:cubicBezTo>
                  <a:cubicBezTo>
                    <a:pt x="0" y="2"/>
                    <a:pt x="0" y="2"/>
                    <a:pt x="0" y="3"/>
                  </a:cubicBezTo>
                  <a:cubicBezTo>
                    <a:pt x="0" y="4"/>
                    <a:pt x="0" y="4"/>
                    <a:pt x="0" y="5"/>
                  </a:cubicBezTo>
                  <a:cubicBezTo>
                    <a:pt x="0" y="7"/>
                    <a:pt x="0" y="7"/>
                    <a:pt x="0" y="7"/>
                  </a:cubicBezTo>
                  <a:cubicBezTo>
                    <a:pt x="0" y="9"/>
                    <a:pt x="0" y="11"/>
                    <a:pt x="2" y="13"/>
                  </a:cubicBezTo>
                  <a:close/>
                </a:path>
              </a:pathLst>
            </a:custGeom>
            <a:solidFill>
              <a:srgbClr val="FFE7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74" name="Freeform 595"/>
            <p:cNvSpPr>
              <a:spLocks/>
            </p:cNvSpPr>
            <p:nvPr/>
          </p:nvSpPr>
          <p:spPr bwMode="auto">
            <a:xfrm>
              <a:off x="6150893" y="4519999"/>
              <a:ext cx="46037" cy="115888"/>
            </a:xfrm>
            <a:custGeom>
              <a:avLst/>
              <a:gdLst>
                <a:gd name="T0" fmla="*/ 2 w 6"/>
                <a:gd name="T1" fmla="*/ 13 h 15"/>
                <a:gd name="T2" fmla="*/ 6 w 6"/>
                <a:gd name="T3" fmla="*/ 15 h 15"/>
                <a:gd name="T4" fmla="*/ 6 w 6"/>
                <a:gd name="T5" fmla="*/ 1 h 15"/>
                <a:gd name="T6" fmla="*/ 4 w 6"/>
                <a:gd name="T7" fmla="*/ 1 h 15"/>
                <a:gd name="T8" fmla="*/ 4 w 6"/>
                <a:gd name="T9" fmla="*/ 1 h 15"/>
                <a:gd name="T10" fmla="*/ 1 w 6"/>
                <a:gd name="T11" fmla="*/ 1 h 15"/>
                <a:gd name="T12" fmla="*/ 0 w 6"/>
                <a:gd name="T13" fmla="*/ 3 h 15"/>
                <a:gd name="T14" fmla="*/ 0 w 6"/>
                <a:gd name="T15" fmla="*/ 5 h 15"/>
                <a:gd name="T16" fmla="*/ 0 w 6"/>
                <a:gd name="T17" fmla="*/ 7 h 15"/>
                <a:gd name="T18" fmla="*/ 2 w 6"/>
                <a:gd name="T1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2" y="13"/>
                  </a:moveTo>
                  <a:cubicBezTo>
                    <a:pt x="3" y="14"/>
                    <a:pt x="5" y="15"/>
                    <a:pt x="6" y="15"/>
                  </a:cubicBezTo>
                  <a:cubicBezTo>
                    <a:pt x="6" y="1"/>
                    <a:pt x="6" y="1"/>
                    <a:pt x="6" y="1"/>
                  </a:cubicBezTo>
                  <a:cubicBezTo>
                    <a:pt x="5" y="1"/>
                    <a:pt x="4" y="1"/>
                    <a:pt x="4" y="1"/>
                  </a:cubicBezTo>
                  <a:cubicBezTo>
                    <a:pt x="4" y="1"/>
                    <a:pt x="4" y="1"/>
                    <a:pt x="4" y="1"/>
                  </a:cubicBezTo>
                  <a:cubicBezTo>
                    <a:pt x="2" y="1"/>
                    <a:pt x="1" y="0"/>
                    <a:pt x="1" y="1"/>
                  </a:cubicBezTo>
                  <a:cubicBezTo>
                    <a:pt x="0" y="2"/>
                    <a:pt x="0" y="2"/>
                    <a:pt x="0" y="3"/>
                  </a:cubicBezTo>
                  <a:cubicBezTo>
                    <a:pt x="0" y="4"/>
                    <a:pt x="0" y="4"/>
                    <a:pt x="0" y="5"/>
                  </a:cubicBezTo>
                  <a:cubicBezTo>
                    <a:pt x="0" y="7"/>
                    <a:pt x="0" y="7"/>
                    <a:pt x="0" y="7"/>
                  </a:cubicBezTo>
                  <a:cubicBezTo>
                    <a:pt x="0" y="9"/>
                    <a:pt x="0" y="11"/>
                    <a:pt x="2" y="13"/>
                  </a:cubicBezTo>
                  <a:close/>
                </a:path>
              </a:pathLst>
            </a:custGeom>
            <a:solidFill>
              <a:srgbClr val="E8D6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75" name="Freeform 596"/>
            <p:cNvSpPr>
              <a:spLocks/>
            </p:cNvSpPr>
            <p:nvPr/>
          </p:nvSpPr>
          <p:spPr bwMode="auto">
            <a:xfrm>
              <a:off x="6188993" y="4659699"/>
              <a:ext cx="23812" cy="77788"/>
            </a:xfrm>
            <a:custGeom>
              <a:avLst/>
              <a:gdLst>
                <a:gd name="T0" fmla="*/ 0 w 3"/>
                <a:gd name="T1" fmla="*/ 10 h 10"/>
                <a:gd name="T2" fmla="*/ 3 w 3"/>
                <a:gd name="T3" fmla="*/ 10 h 10"/>
                <a:gd name="T4" fmla="*/ 2 w 3"/>
                <a:gd name="T5" fmla="*/ 3 h 10"/>
                <a:gd name="T6" fmla="*/ 2 w 3"/>
                <a:gd name="T7" fmla="*/ 3 h 10"/>
                <a:gd name="T8" fmla="*/ 3 w 3"/>
                <a:gd name="T9" fmla="*/ 1 h 10"/>
                <a:gd name="T10" fmla="*/ 3 w 3"/>
                <a:gd name="T11" fmla="*/ 0 h 10"/>
                <a:gd name="T12" fmla="*/ 2 w 3"/>
                <a:gd name="T13" fmla="*/ 0 h 10"/>
                <a:gd name="T14" fmla="*/ 0 w 3"/>
                <a:gd name="T15" fmla="*/ 0 h 10"/>
                <a:gd name="T16" fmla="*/ 0 w 3"/>
                <a:gd name="T17" fmla="*/ 0 h 10"/>
                <a:gd name="T18" fmla="*/ 0 w 3"/>
                <a:gd name="T19" fmla="*/ 1 h 10"/>
                <a:gd name="T20" fmla="*/ 1 w 3"/>
                <a:gd name="T21" fmla="*/ 3 h 10"/>
                <a:gd name="T22" fmla="*/ 1 w 3"/>
                <a:gd name="T23" fmla="*/ 3 h 10"/>
                <a:gd name="T24" fmla="*/ 0 w 3"/>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0">
                  <a:moveTo>
                    <a:pt x="0" y="10"/>
                  </a:moveTo>
                  <a:cubicBezTo>
                    <a:pt x="3" y="10"/>
                    <a:pt x="3" y="10"/>
                    <a:pt x="3" y="10"/>
                  </a:cubicBezTo>
                  <a:cubicBezTo>
                    <a:pt x="2" y="7"/>
                    <a:pt x="2" y="5"/>
                    <a:pt x="2" y="3"/>
                  </a:cubicBezTo>
                  <a:cubicBezTo>
                    <a:pt x="2" y="3"/>
                    <a:pt x="2" y="3"/>
                    <a:pt x="2" y="3"/>
                  </a:cubicBezTo>
                  <a:cubicBezTo>
                    <a:pt x="3" y="1"/>
                    <a:pt x="3" y="1"/>
                    <a:pt x="3" y="1"/>
                  </a:cubicBezTo>
                  <a:cubicBezTo>
                    <a:pt x="3" y="1"/>
                    <a:pt x="3" y="0"/>
                    <a:pt x="3" y="0"/>
                  </a:cubicBezTo>
                  <a:cubicBezTo>
                    <a:pt x="3" y="0"/>
                    <a:pt x="3" y="0"/>
                    <a:pt x="2" y="0"/>
                  </a:cubicBezTo>
                  <a:cubicBezTo>
                    <a:pt x="2" y="0"/>
                    <a:pt x="1" y="0"/>
                    <a:pt x="0" y="0"/>
                  </a:cubicBezTo>
                  <a:cubicBezTo>
                    <a:pt x="0" y="0"/>
                    <a:pt x="0" y="0"/>
                    <a:pt x="0" y="0"/>
                  </a:cubicBezTo>
                  <a:cubicBezTo>
                    <a:pt x="0" y="0"/>
                    <a:pt x="0" y="1"/>
                    <a:pt x="0" y="1"/>
                  </a:cubicBezTo>
                  <a:cubicBezTo>
                    <a:pt x="1" y="3"/>
                    <a:pt x="1" y="3"/>
                    <a:pt x="1" y="3"/>
                  </a:cubicBezTo>
                  <a:cubicBezTo>
                    <a:pt x="1" y="3"/>
                    <a:pt x="1" y="3"/>
                    <a:pt x="1" y="3"/>
                  </a:cubicBezTo>
                  <a:cubicBezTo>
                    <a:pt x="0" y="5"/>
                    <a:pt x="0" y="7"/>
                    <a:pt x="0" y="10"/>
                  </a:cubicBezTo>
                  <a:close/>
                </a:path>
              </a:pathLst>
            </a:custGeom>
            <a:solidFill>
              <a:srgbClr val="3D56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76" name="Freeform 597"/>
            <p:cNvSpPr>
              <a:spLocks/>
            </p:cNvSpPr>
            <p:nvPr/>
          </p:nvSpPr>
          <p:spPr bwMode="auto">
            <a:xfrm>
              <a:off x="6188993" y="4659699"/>
              <a:ext cx="23812" cy="38100"/>
            </a:xfrm>
            <a:custGeom>
              <a:avLst/>
              <a:gdLst>
                <a:gd name="T0" fmla="*/ 2 w 3"/>
                <a:gd name="T1" fmla="*/ 3 h 5"/>
                <a:gd name="T2" fmla="*/ 2 w 3"/>
                <a:gd name="T3" fmla="*/ 3 h 5"/>
                <a:gd name="T4" fmla="*/ 3 w 3"/>
                <a:gd name="T5" fmla="*/ 1 h 5"/>
                <a:gd name="T6" fmla="*/ 3 w 3"/>
                <a:gd name="T7" fmla="*/ 0 h 5"/>
                <a:gd name="T8" fmla="*/ 2 w 3"/>
                <a:gd name="T9" fmla="*/ 0 h 5"/>
                <a:gd name="T10" fmla="*/ 0 w 3"/>
                <a:gd name="T11" fmla="*/ 0 h 5"/>
                <a:gd name="T12" fmla="*/ 0 w 3"/>
                <a:gd name="T13" fmla="*/ 0 h 5"/>
                <a:gd name="T14" fmla="*/ 0 w 3"/>
                <a:gd name="T15" fmla="*/ 1 h 5"/>
                <a:gd name="T16" fmla="*/ 1 w 3"/>
                <a:gd name="T17" fmla="*/ 3 h 5"/>
                <a:gd name="T18" fmla="*/ 1 w 3"/>
                <a:gd name="T19" fmla="*/ 3 h 5"/>
                <a:gd name="T20" fmla="*/ 1 w 3"/>
                <a:gd name="T21" fmla="*/ 4 h 5"/>
                <a:gd name="T22" fmla="*/ 2 w 3"/>
                <a:gd name="T23" fmla="*/ 5 h 5"/>
                <a:gd name="T24" fmla="*/ 2 w 3"/>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2" y="3"/>
                  </a:moveTo>
                  <a:cubicBezTo>
                    <a:pt x="2" y="3"/>
                    <a:pt x="2" y="3"/>
                    <a:pt x="2" y="3"/>
                  </a:cubicBezTo>
                  <a:cubicBezTo>
                    <a:pt x="3" y="1"/>
                    <a:pt x="3" y="1"/>
                    <a:pt x="3" y="1"/>
                  </a:cubicBezTo>
                  <a:cubicBezTo>
                    <a:pt x="3" y="1"/>
                    <a:pt x="3" y="0"/>
                    <a:pt x="3" y="0"/>
                  </a:cubicBezTo>
                  <a:cubicBezTo>
                    <a:pt x="3" y="0"/>
                    <a:pt x="3" y="0"/>
                    <a:pt x="2" y="0"/>
                  </a:cubicBezTo>
                  <a:cubicBezTo>
                    <a:pt x="2" y="0"/>
                    <a:pt x="1" y="0"/>
                    <a:pt x="0" y="0"/>
                  </a:cubicBezTo>
                  <a:cubicBezTo>
                    <a:pt x="0" y="0"/>
                    <a:pt x="0" y="0"/>
                    <a:pt x="0" y="0"/>
                  </a:cubicBezTo>
                  <a:cubicBezTo>
                    <a:pt x="0" y="0"/>
                    <a:pt x="0" y="1"/>
                    <a:pt x="0" y="1"/>
                  </a:cubicBezTo>
                  <a:cubicBezTo>
                    <a:pt x="1" y="3"/>
                    <a:pt x="1" y="3"/>
                    <a:pt x="1" y="3"/>
                  </a:cubicBezTo>
                  <a:cubicBezTo>
                    <a:pt x="1" y="3"/>
                    <a:pt x="1" y="3"/>
                    <a:pt x="1" y="3"/>
                  </a:cubicBezTo>
                  <a:cubicBezTo>
                    <a:pt x="1" y="4"/>
                    <a:pt x="1" y="4"/>
                    <a:pt x="1" y="4"/>
                  </a:cubicBezTo>
                  <a:cubicBezTo>
                    <a:pt x="2" y="5"/>
                    <a:pt x="2" y="5"/>
                    <a:pt x="2" y="5"/>
                  </a:cubicBezTo>
                  <a:lnTo>
                    <a:pt x="2" y="3"/>
                  </a:ln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77" name="Freeform 598"/>
            <p:cNvSpPr>
              <a:spLocks/>
            </p:cNvSpPr>
            <p:nvPr/>
          </p:nvSpPr>
          <p:spPr bwMode="auto">
            <a:xfrm>
              <a:off x="6158830" y="4643824"/>
              <a:ext cx="38100" cy="38100"/>
            </a:xfrm>
            <a:custGeom>
              <a:avLst/>
              <a:gdLst>
                <a:gd name="T0" fmla="*/ 24 w 24"/>
                <a:gd name="T1" fmla="*/ 10 h 24"/>
                <a:gd name="T2" fmla="*/ 4 w 24"/>
                <a:gd name="T3" fmla="*/ 0 h 24"/>
                <a:gd name="T4" fmla="*/ 0 w 24"/>
                <a:gd name="T5" fmla="*/ 5 h 24"/>
                <a:gd name="T6" fmla="*/ 19 w 24"/>
                <a:gd name="T7" fmla="*/ 24 h 24"/>
                <a:gd name="T8" fmla="*/ 24 w 24"/>
                <a:gd name="T9" fmla="*/ 10 h 24"/>
              </a:gdLst>
              <a:ahLst/>
              <a:cxnLst>
                <a:cxn ang="0">
                  <a:pos x="T0" y="T1"/>
                </a:cxn>
                <a:cxn ang="0">
                  <a:pos x="T2" y="T3"/>
                </a:cxn>
                <a:cxn ang="0">
                  <a:pos x="T4" y="T5"/>
                </a:cxn>
                <a:cxn ang="0">
                  <a:pos x="T6" y="T7"/>
                </a:cxn>
                <a:cxn ang="0">
                  <a:pos x="T8" y="T9"/>
                </a:cxn>
              </a:cxnLst>
              <a:rect l="0" t="0" r="r" b="b"/>
              <a:pathLst>
                <a:path w="24" h="24">
                  <a:moveTo>
                    <a:pt x="24" y="10"/>
                  </a:moveTo>
                  <a:lnTo>
                    <a:pt x="4" y="0"/>
                  </a:lnTo>
                  <a:lnTo>
                    <a:pt x="0" y="5"/>
                  </a:lnTo>
                  <a:lnTo>
                    <a:pt x="19" y="24"/>
                  </a:lnTo>
                  <a:lnTo>
                    <a:pt x="24" y="1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78" name="Freeform 599"/>
            <p:cNvSpPr>
              <a:spLocks/>
            </p:cNvSpPr>
            <p:nvPr/>
          </p:nvSpPr>
          <p:spPr bwMode="auto">
            <a:xfrm>
              <a:off x="6196930" y="4643824"/>
              <a:ext cx="46037" cy="38100"/>
            </a:xfrm>
            <a:custGeom>
              <a:avLst/>
              <a:gdLst>
                <a:gd name="T0" fmla="*/ 0 w 29"/>
                <a:gd name="T1" fmla="*/ 10 h 24"/>
                <a:gd name="T2" fmla="*/ 24 w 29"/>
                <a:gd name="T3" fmla="*/ 0 h 24"/>
                <a:gd name="T4" fmla="*/ 29 w 29"/>
                <a:gd name="T5" fmla="*/ 5 h 24"/>
                <a:gd name="T6" fmla="*/ 10 w 29"/>
                <a:gd name="T7" fmla="*/ 24 h 24"/>
                <a:gd name="T8" fmla="*/ 0 w 29"/>
                <a:gd name="T9" fmla="*/ 10 h 24"/>
              </a:gdLst>
              <a:ahLst/>
              <a:cxnLst>
                <a:cxn ang="0">
                  <a:pos x="T0" y="T1"/>
                </a:cxn>
                <a:cxn ang="0">
                  <a:pos x="T2" y="T3"/>
                </a:cxn>
                <a:cxn ang="0">
                  <a:pos x="T4" y="T5"/>
                </a:cxn>
                <a:cxn ang="0">
                  <a:pos x="T6" y="T7"/>
                </a:cxn>
                <a:cxn ang="0">
                  <a:pos x="T8" y="T9"/>
                </a:cxn>
              </a:cxnLst>
              <a:rect l="0" t="0" r="r" b="b"/>
              <a:pathLst>
                <a:path w="29" h="24">
                  <a:moveTo>
                    <a:pt x="0" y="10"/>
                  </a:moveTo>
                  <a:lnTo>
                    <a:pt x="24" y="0"/>
                  </a:lnTo>
                  <a:lnTo>
                    <a:pt x="29" y="5"/>
                  </a:lnTo>
                  <a:lnTo>
                    <a:pt x="10" y="24"/>
                  </a:lnTo>
                  <a:lnTo>
                    <a:pt x="0" y="1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79" name="Freeform 600"/>
            <p:cNvSpPr>
              <a:spLocks/>
            </p:cNvSpPr>
            <p:nvPr/>
          </p:nvSpPr>
          <p:spPr bwMode="auto">
            <a:xfrm>
              <a:off x="5861968" y="4573974"/>
              <a:ext cx="85725" cy="101600"/>
            </a:xfrm>
            <a:custGeom>
              <a:avLst/>
              <a:gdLst>
                <a:gd name="T0" fmla="*/ 2 w 11"/>
                <a:gd name="T1" fmla="*/ 0 h 13"/>
                <a:gd name="T2" fmla="*/ 9 w 11"/>
                <a:gd name="T3" fmla="*/ 0 h 13"/>
                <a:gd name="T4" fmla="*/ 10 w 11"/>
                <a:gd name="T5" fmla="*/ 9 h 13"/>
                <a:gd name="T6" fmla="*/ 11 w 11"/>
                <a:gd name="T7" fmla="*/ 10 h 13"/>
                <a:gd name="T8" fmla="*/ 11 w 11"/>
                <a:gd name="T9" fmla="*/ 10 h 13"/>
                <a:gd name="T10" fmla="*/ 10 w 11"/>
                <a:gd name="T11" fmla="*/ 13 h 13"/>
                <a:gd name="T12" fmla="*/ 1 w 11"/>
                <a:gd name="T13" fmla="*/ 12 h 13"/>
                <a:gd name="T14" fmla="*/ 0 w 11"/>
                <a:gd name="T15" fmla="*/ 10 h 13"/>
                <a:gd name="T16" fmla="*/ 0 w 11"/>
                <a:gd name="T17" fmla="*/ 10 h 13"/>
                <a:gd name="T18" fmla="*/ 1 w 11"/>
                <a:gd name="T19" fmla="*/ 8 h 13"/>
                <a:gd name="T20" fmla="*/ 2 w 11"/>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3">
                  <a:moveTo>
                    <a:pt x="2" y="0"/>
                  </a:moveTo>
                  <a:cubicBezTo>
                    <a:pt x="9" y="0"/>
                    <a:pt x="9" y="0"/>
                    <a:pt x="9" y="0"/>
                  </a:cubicBezTo>
                  <a:cubicBezTo>
                    <a:pt x="10" y="9"/>
                    <a:pt x="10" y="9"/>
                    <a:pt x="10" y="9"/>
                  </a:cubicBezTo>
                  <a:cubicBezTo>
                    <a:pt x="10" y="9"/>
                    <a:pt x="10" y="10"/>
                    <a:pt x="11" y="10"/>
                  </a:cubicBezTo>
                  <a:cubicBezTo>
                    <a:pt x="11" y="10"/>
                    <a:pt x="11" y="10"/>
                    <a:pt x="11" y="10"/>
                  </a:cubicBezTo>
                  <a:cubicBezTo>
                    <a:pt x="10" y="13"/>
                    <a:pt x="10" y="13"/>
                    <a:pt x="10" y="13"/>
                  </a:cubicBezTo>
                  <a:cubicBezTo>
                    <a:pt x="1" y="12"/>
                    <a:pt x="1" y="12"/>
                    <a:pt x="1" y="12"/>
                  </a:cubicBezTo>
                  <a:cubicBezTo>
                    <a:pt x="0" y="10"/>
                    <a:pt x="0" y="10"/>
                    <a:pt x="0" y="10"/>
                  </a:cubicBezTo>
                  <a:cubicBezTo>
                    <a:pt x="0" y="10"/>
                    <a:pt x="0" y="10"/>
                    <a:pt x="0" y="10"/>
                  </a:cubicBezTo>
                  <a:cubicBezTo>
                    <a:pt x="1" y="9"/>
                    <a:pt x="1" y="9"/>
                    <a:pt x="1" y="8"/>
                  </a:cubicBezTo>
                  <a:lnTo>
                    <a:pt x="2" y="0"/>
                  </a:lnTo>
                  <a:close/>
                </a:path>
              </a:pathLst>
            </a:custGeom>
            <a:solidFill>
              <a:srgbClr val="E3CC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80" name="Freeform 601"/>
            <p:cNvSpPr>
              <a:spLocks/>
            </p:cNvSpPr>
            <p:nvPr/>
          </p:nvSpPr>
          <p:spPr bwMode="auto">
            <a:xfrm>
              <a:off x="5861968" y="4597787"/>
              <a:ext cx="39687" cy="69850"/>
            </a:xfrm>
            <a:custGeom>
              <a:avLst/>
              <a:gdLst>
                <a:gd name="T0" fmla="*/ 5 w 5"/>
                <a:gd name="T1" fmla="*/ 9 h 9"/>
                <a:gd name="T2" fmla="*/ 1 w 5"/>
                <a:gd name="T3" fmla="*/ 9 h 9"/>
                <a:gd name="T4" fmla="*/ 0 w 5"/>
                <a:gd name="T5" fmla="*/ 7 h 9"/>
                <a:gd name="T6" fmla="*/ 0 w 5"/>
                <a:gd name="T7" fmla="*/ 7 h 9"/>
                <a:gd name="T8" fmla="*/ 1 w 5"/>
                <a:gd name="T9" fmla="*/ 5 h 9"/>
                <a:gd name="T10" fmla="*/ 2 w 5"/>
                <a:gd name="T11" fmla="*/ 0 h 9"/>
                <a:gd name="T12" fmla="*/ 5 w 5"/>
                <a:gd name="T13" fmla="*/ 0 h 9"/>
                <a:gd name="T14" fmla="*/ 5 w 5"/>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9">
                  <a:moveTo>
                    <a:pt x="5" y="9"/>
                  </a:moveTo>
                  <a:cubicBezTo>
                    <a:pt x="1" y="9"/>
                    <a:pt x="1" y="9"/>
                    <a:pt x="1" y="9"/>
                  </a:cubicBezTo>
                  <a:cubicBezTo>
                    <a:pt x="0" y="7"/>
                    <a:pt x="0" y="7"/>
                    <a:pt x="0" y="7"/>
                  </a:cubicBezTo>
                  <a:cubicBezTo>
                    <a:pt x="0" y="7"/>
                    <a:pt x="0" y="7"/>
                    <a:pt x="0" y="7"/>
                  </a:cubicBezTo>
                  <a:cubicBezTo>
                    <a:pt x="1" y="6"/>
                    <a:pt x="1" y="6"/>
                    <a:pt x="1" y="5"/>
                  </a:cubicBezTo>
                  <a:cubicBezTo>
                    <a:pt x="2" y="0"/>
                    <a:pt x="2" y="0"/>
                    <a:pt x="2" y="0"/>
                  </a:cubicBezTo>
                  <a:cubicBezTo>
                    <a:pt x="5" y="0"/>
                    <a:pt x="5" y="0"/>
                    <a:pt x="5" y="0"/>
                  </a:cubicBezTo>
                  <a:lnTo>
                    <a:pt x="5" y="9"/>
                  </a:lnTo>
                  <a:close/>
                </a:path>
              </a:pathLst>
            </a:custGeom>
            <a:solidFill>
              <a:srgbClr val="D4C5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81" name="Freeform 602"/>
            <p:cNvSpPr>
              <a:spLocks/>
            </p:cNvSpPr>
            <p:nvPr/>
          </p:nvSpPr>
          <p:spPr bwMode="auto">
            <a:xfrm>
              <a:off x="5869905" y="4573974"/>
              <a:ext cx="69850" cy="77788"/>
            </a:xfrm>
            <a:custGeom>
              <a:avLst/>
              <a:gdLst>
                <a:gd name="T0" fmla="*/ 1 w 9"/>
                <a:gd name="T1" fmla="*/ 0 h 10"/>
                <a:gd name="T2" fmla="*/ 8 w 9"/>
                <a:gd name="T3" fmla="*/ 0 h 10"/>
                <a:gd name="T4" fmla="*/ 9 w 9"/>
                <a:gd name="T5" fmla="*/ 6 h 10"/>
                <a:gd name="T6" fmla="*/ 8 w 9"/>
                <a:gd name="T7" fmla="*/ 7 h 10"/>
                <a:gd name="T8" fmla="*/ 4 w 9"/>
                <a:gd name="T9" fmla="*/ 10 h 10"/>
                <a:gd name="T10" fmla="*/ 1 w 9"/>
                <a:gd name="T11" fmla="*/ 7 h 10"/>
                <a:gd name="T12" fmla="*/ 0 w 9"/>
                <a:gd name="T13" fmla="*/ 6 h 10"/>
                <a:gd name="T14" fmla="*/ 1 w 9"/>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0"/>
                  </a:moveTo>
                  <a:cubicBezTo>
                    <a:pt x="8" y="0"/>
                    <a:pt x="8" y="0"/>
                    <a:pt x="8" y="0"/>
                  </a:cubicBezTo>
                  <a:cubicBezTo>
                    <a:pt x="9" y="6"/>
                    <a:pt x="9" y="6"/>
                    <a:pt x="9" y="6"/>
                  </a:cubicBezTo>
                  <a:cubicBezTo>
                    <a:pt x="9" y="7"/>
                    <a:pt x="8" y="7"/>
                    <a:pt x="8" y="7"/>
                  </a:cubicBezTo>
                  <a:cubicBezTo>
                    <a:pt x="7" y="9"/>
                    <a:pt x="6" y="10"/>
                    <a:pt x="4" y="10"/>
                  </a:cubicBezTo>
                  <a:cubicBezTo>
                    <a:pt x="3" y="10"/>
                    <a:pt x="2" y="9"/>
                    <a:pt x="1" y="7"/>
                  </a:cubicBezTo>
                  <a:cubicBezTo>
                    <a:pt x="1" y="7"/>
                    <a:pt x="0" y="7"/>
                    <a:pt x="0" y="6"/>
                  </a:cubicBezTo>
                  <a:lnTo>
                    <a:pt x="1" y="0"/>
                  </a:lnTo>
                  <a:close/>
                </a:path>
              </a:pathLst>
            </a:custGeom>
            <a:solidFill>
              <a:srgbClr val="CCBC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82" name="Freeform 603"/>
            <p:cNvSpPr>
              <a:spLocks/>
            </p:cNvSpPr>
            <p:nvPr/>
          </p:nvSpPr>
          <p:spPr bwMode="auto">
            <a:xfrm>
              <a:off x="5847680" y="4488249"/>
              <a:ext cx="115887" cy="139700"/>
            </a:xfrm>
            <a:custGeom>
              <a:avLst/>
              <a:gdLst>
                <a:gd name="T0" fmla="*/ 7 w 15"/>
                <a:gd name="T1" fmla="*/ 18 h 18"/>
                <a:gd name="T2" fmla="*/ 3 w 15"/>
                <a:gd name="T3" fmla="*/ 16 h 18"/>
                <a:gd name="T4" fmla="*/ 1 w 15"/>
                <a:gd name="T5" fmla="*/ 10 h 18"/>
                <a:gd name="T6" fmla="*/ 1 w 15"/>
                <a:gd name="T7" fmla="*/ 10 h 18"/>
                <a:gd name="T8" fmla="*/ 1 w 15"/>
                <a:gd name="T9" fmla="*/ 10 h 18"/>
                <a:gd name="T10" fmla="*/ 1 w 15"/>
                <a:gd name="T11" fmla="*/ 9 h 18"/>
                <a:gd name="T12" fmla="*/ 7 w 15"/>
                <a:gd name="T13" fmla="*/ 0 h 18"/>
                <a:gd name="T14" fmla="*/ 14 w 15"/>
                <a:gd name="T15" fmla="*/ 9 h 18"/>
                <a:gd name="T16" fmla="*/ 14 w 15"/>
                <a:gd name="T17" fmla="*/ 10 h 18"/>
                <a:gd name="T18" fmla="*/ 14 w 15"/>
                <a:gd name="T19" fmla="*/ 10 h 18"/>
                <a:gd name="T20" fmla="*/ 14 w 15"/>
                <a:gd name="T21" fmla="*/ 10 h 18"/>
                <a:gd name="T22" fmla="*/ 12 w 15"/>
                <a:gd name="T23" fmla="*/ 16 h 18"/>
                <a:gd name="T24" fmla="*/ 7 w 15"/>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8">
                  <a:moveTo>
                    <a:pt x="7" y="18"/>
                  </a:moveTo>
                  <a:cubicBezTo>
                    <a:pt x="6" y="18"/>
                    <a:pt x="4" y="17"/>
                    <a:pt x="3" y="16"/>
                  </a:cubicBezTo>
                  <a:cubicBezTo>
                    <a:pt x="2" y="14"/>
                    <a:pt x="1" y="12"/>
                    <a:pt x="1" y="10"/>
                  </a:cubicBezTo>
                  <a:cubicBezTo>
                    <a:pt x="1" y="10"/>
                    <a:pt x="1" y="10"/>
                    <a:pt x="1" y="10"/>
                  </a:cubicBezTo>
                  <a:cubicBezTo>
                    <a:pt x="1" y="10"/>
                    <a:pt x="1" y="10"/>
                    <a:pt x="1" y="10"/>
                  </a:cubicBezTo>
                  <a:cubicBezTo>
                    <a:pt x="1" y="10"/>
                    <a:pt x="1" y="9"/>
                    <a:pt x="1" y="9"/>
                  </a:cubicBezTo>
                  <a:cubicBezTo>
                    <a:pt x="1" y="4"/>
                    <a:pt x="0" y="0"/>
                    <a:pt x="7" y="0"/>
                  </a:cubicBezTo>
                  <a:cubicBezTo>
                    <a:pt x="15" y="0"/>
                    <a:pt x="14" y="4"/>
                    <a:pt x="14" y="9"/>
                  </a:cubicBezTo>
                  <a:cubicBezTo>
                    <a:pt x="14" y="9"/>
                    <a:pt x="14" y="10"/>
                    <a:pt x="14" y="10"/>
                  </a:cubicBezTo>
                  <a:cubicBezTo>
                    <a:pt x="14" y="10"/>
                    <a:pt x="14" y="10"/>
                    <a:pt x="14" y="10"/>
                  </a:cubicBezTo>
                  <a:cubicBezTo>
                    <a:pt x="14" y="10"/>
                    <a:pt x="14" y="10"/>
                    <a:pt x="14" y="10"/>
                  </a:cubicBezTo>
                  <a:cubicBezTo>
                    <a:pt x="14" y="12"/>
                    <a:pt x="13" y="14"/>
                    <a:pt x="12" y="16"/>
                  </a:cubicBezTo>
                  <a:cubicBezTo>
                    <a:pt x="11" y="17"/>
                    <a:pt x="9" y="18"/>
                    <a:pt x="7" y="18"/>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83" name="Freeform 604"/>
            <p:cNvSpPr>
              <a:spLocks/>
            </p:cNvSpPr>
            <p:nvPr/>
          </p:nvSpPr>
          <p:spPr bwMode="auto">
            <a:xfrm>
              <a:off x="5807993" y="4643824"/>
              <a:ext cx="195262" cy="93663"/>
            </a:xfrm>
            <a:custGeom>
              <a:avLst/>
              <a:gdLst>
                <a:gd name="T0" fmla="*/ 14 w 25"/>
                <a:gd name="T1" fmla="*/ 2 h 12"/>
                <a:gd name="T2" fmla="*/ 11 w 25"/>
                <a:gd name="T3" fmla="*/ 2 h 12"/>
                <a:gd name="T4" fmla="*/ 8 w 25"/>
                <a:gd name="T5" fmla="*/ 0 h 12"/>
                <a:gd name="T6" fmla="*/ 7 w 25"/>
                <a:gd name="T7" fmla="*/ 1 h 12"/>
                <a:gd name="T8" fmla="*/ 0 w 25"/>
                <a:gd name="T9" fmla="*/ 6 h 12"/>
                <a:gd name="T10" fmla="*/ 0 w 25"/>
                <a:gd name="T11" fmla="*/ 10 h 12"/>
                <a:gd name="T12" fmla="*/ 2 w 25"/>
                <a:gd name="T13" fmla="*/ 12 h 12"/>
                <a:gd name="T14" fmla="*/ 6 w 25"/>
                <a:gd name="T15" fmla="*/ 12 h 12"/>
                <a:gd name="T16" fmla="*/ 11 w 25"/>
                <a:gd name="T17" fmla="*/ 12 h 12"/>
                <a:gd name="T18" fmla="*/ 14 w 25"/>
                <a:gd name="T19" fmla="*/ 12 h 12"/>
                <a:gd name="T20" fmla="*/ 19 w 25"/>
                <a:gd name="T21" fmla="*/ 12 h 12"/>
                <a:gd name="T22" fmla="*/ 23 w 25"/>
                <a:gd name="T23" fmla="*/ 12 h 12"/>
                <a:gd name="T24" fmla="*/ 25 w 25"/>
                <a:gd name="T25" fmla="*/ 10 h 12"/>
                <a:gd name="T26" fmla="*/ 25 w 25"/>
                <a:gd name="T27" fmla="*/ 6 h 12"/>
                <a:gd name="T28" fmla="*/ 18 w 25"/>
                <a:gd name="T29" fmla="*/ 1 h 12"/>
                <a:gd name="T30" fmla="*/ 17 w 25"/>
                <a:gd name="T31" fmla="*/ 0 h 12"/>
                <a:gd name="T32" fmla="*/ 14 w 25"/>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2">
                  <a:moveTo>
                    <a:pt x="14" y="2"/>
                  </a:moveTo>
                  <a:cubicBezTo>
                    <a:pt x="11" y="2"/>
                    <a:pt x="11" y="2"/>
                    <a:pt x="11" y="2"/>
                  </a:cubicBezTo>
                  <a:cubicBezTo>
                    <a:pt x="8" y="0"/>
                    <a:pt x="8" y="0"/>
                    <a:pt x="8" y="0"/>
                  </a:cubicBezTo>
                  <a:cubicBezTo>
                    <a:pt x="7" y="1"/>
                    <a:pt x="7" y="1"/>
                    <a:pt x="7" y="1"/>
                  </a:cubicBezTo>
                  <a:cubicBezTo>
                    <a:pt x="3" y="1"/>
                    <a:pt x="0" y="3"/>
                    <a:pt x="0" y="6"/>
                  </a:cubicBezTo>
                  <a:cubicBezTo>
                    <a:pt x="0" y="7"/>
                    <a:pt x="0" y="9"/>
                    <a:pt x="0" y="10"/>
                  </a:cubicBezTo>
                  <a:cubicBezTo>
                    <a:pt x="0" y="11"/>
                    <a:pt x="1" y="12"/>
                    <a:pt x="2" y="12"/>
                  </a:cubicBezTo>
                  <a:cubicBezTo>
                    <a:pt x="6" y="12"/>
                    <a:pt x="6" y="12"/>
                    <a:pt x="6" y="12"/>
                  </a:cubicBezTo>
                  <a:cubicBezTo>
                    <a:pt x="11" y="12"/>
                    <a:pt x="11" y="12"/>
                    <a:pt x="11" y="12"/>
                  </a:cubicBezTo>
                  <a:cubicBezTo>
                    <a:pt x="14" y="12"/>
                    <a:pt x="14" y="12"/>
                    <a:pt x="14" y="12"/>
                  </a:cubicBezTo>
                  <a:cubicBezTo>
                    <a:pt x="19" y="12"/>
                    <a:pt x="19" y="12"/>
                    <a:pt x="19" y="12"/>
                  </a:cubicBezTo>
                  <a:cubicBezTo>
                    <a:pt x="23" y="12"/>
                    <a:pt x="23" y="12"/>
                    <a:pt x="23" y="12"/>
                  </a:cubicBezTo>
                  <a:cubicBezTo>
                    <a:pt x="24" y="12"/>
                    <a:pt x="25" y="11"/>
                    <a:pt x="25" y="10"/>
                  </a:cubicBezTo>
                  <a:cubicBezTo>
                    <a:pt x="25" y="6"/>
                    <a:pt x="25" y="6"/>
                    <a:pt x="25" y="6"/>
                  </a:cubicBezTo>
                  <a:cubicBezTo>
                    <a:pt x="25" y="3"/>
                    <a:pt x="22" y="1"/>
                    <a:pt x="18" y="1"/>
                  </a:cubicBezTo>
                  <a:cubicBezTo>
                    <a:pt x="17" y="0"/>
                    <a:pt x="17" y="0"/>
                    <a:pt x="17" y="0"/>
                  </a:cubicBezTo>
                  <a:lnTo>
                    <a:pt x="14" y="2"/>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84" name="Freeform 605"/>
            <p:cNvSpPr>
              <a:spLocks/>
            </p:cNvSpPr>
            <p:nvPr/>
          </p:nvSpPr>
          <p:spPr bwMode="auto">
            <a:xfrm>
              <a:off x="5861968" y="4643824"/>
              <a:ext cx="93662" cy="93663"/>
            </a:xfrm>
            <a:custGeom>
              <a:avLst/>
              <a:gdLst>
                <a:gd name="T0" fmla="*/ 35 w 59"/>
                <a:gd name="T1" fmla="*/ 10 h 59"/>
                <a:gd name="T2" fmla="*/ 20 w 59"/>
                <a:gd name="T3" fmla="*/ 10 h 59"/>
                <a:gd name="T4" fmla="*/ 5 w 59"/>
                <a:gd name="T5" fmla="*/ 0 h 59"/>
                <a:gd name="T6" fmla="*/ 0 w 59"/>
                <a:gd name="T7" fmla="*/ 5 h 59"/>
                <a:gd name="T8" fmla="*/ 30 w 59"/>
                <a:gd name="T9" fmla="*/ 34 h 59"/>
                <a:gd name="T10" fmla="*/ 35 w 59"/>
                <a:gd name="T11" fmla="*/ 59 h 59"/>
                <a:gd name="T12" fmla="*/ 35 w 59"/>
                <a:gd name="T13" fmla="*/ 59 h 59"/>
                <a:gd name="T14" fmla="*/ 35 w 59"/>
                <a:gd name="T15" fmla="*/ 29 h 59"/>
                <a:gd name="T16" fmla="*/ 59 w 59"/>
                <a:gd name="T17" fmla="*/ 5 h 59"/>
                <a:gd name="T18" fmla="*/ 54 w 59"/>
                <a:gd name="T19" fmla="*/ 5 h 59"/>
                <a:gd name="T20" fmla="*/ 49 w 59"/>
                <a:gd name="T21" fmla="*/ 0 h 59"/>
                <a:gd name="T22" fmla="*/ 35 w 59"/>
                <a:gd name="T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9">
                  <a:moveTo>
                    <a:pt x="35" y="10"/>
                  </a:moveTo>
                  <a:lnTo>
                    <a:pt x="20" y="10"/>
                  </a:lnTo>
                  <a:lnTo>
                    <a:pt x="5" y="0"/>
                  </a:lnTo>
                  <a:lnTo>
                    <a:pt x="0" y="5"/>
                  </a:lnTo>
                  <a:lnTo>
                    <a:pt x="30" y="34"/>
                  </a:lnTo>
                  <a:lnTo>
                    <a:pt x="35" y="59"/>
                  </a:lnTo>
                  <a:lnTo>
                    <a:pt x="35" y="59"/>
                  </a:lnTo>
                  <a:lnTo>
                    <a:pt x="35" y="29"/>
                  </a:lnTo>
                  <a:lnTo>
                    <a:pt x="59" y="5"/>
                  </a:lnTo>
                  <a:lnTo>
                    <a:pt x="54" y="5"/>
                  </a:lnTo>
                  <a:lnTo>
                    <a:pt x="49" y="0"/>
                  </a:lnTo>
                  <a:lnTo>
                    <a:pt x="35" y="10"/>
                  </a:ln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85" name="Freeform 606"/>
            <p:cNvSpPr>
              <a:spLocks/>
            </p:cNvSpPr>
            <p:nvPr/>
          </p:nvSpPr>
          <p:spPr bwMode="auto">
            <a:xfrm>
              <a:off x="5855618" y="4519999"/>
              <a:ext cx="100012" cy="115888"/>
            </a:xfrm>
            <a:custGeom>
              <a:avLst/>
              <a:gdLst>
                <a:gd name="T0" fmla="*/ 2 w 13"/>
                <a:gd name="T1" fmla="*/ 13 h 15"/>
                <a:gd name="T2" fmla="*/ 6 w 13"/>
                <a:gd name="T3" fmla="*/ 15 h 15"/>
                <a:gd name="T4" fmla="*/ 11 w 13"/>
                <a:gd name="T5" fmla="*/ 13 h 15"/>
                <a:gd name="T6" fmla="*/ 13 w 13"/>
                <a:gd name="T7" fmla="*/ 7 h 15"/>
                <a:gd name="T8" fmla="*/ 13 w 13"/>
                <a:gd name="T9" fmla="*/ 5 h 15"/>
                <a:gd name="T10" fmla="*/ 13 w 13"/>
                <a:gd name="T11" fmla="*/ 3 h 15"/>
                <a:gd name="T12" fmla="*/ 12 w 13"/>
                <a:gd name="T13" fmla="*/ 1 h 15"/>
                <a:gd name="T14" fmla="*/ 9 w 13"/>
                <a:gd name="T15" fmla="*/ 1 h 15"/>
                <a:gd name="T16" fmla="*/ 6 w 13"/>
                <a:gd name="T17" fmla="*/ 1 h 15"/>
                <a:gd name="T18" fmla="*/ 4 w 13"/>
                <a:gd name="T19" fmla="*/ 1 h 15"/>
                <a:gd name="T20" fmla="*/ 4 w 13"/>
                <a:gd name="T21" fmla="*/ 1 h 15"/>
                <a:gd name="T22" fmla="*/ 1 w 13"/>
                <a:gd name="T23" fmla="*/ 1 h 15"/>
                <a:gd name="T24" fmla="*/ 0 w 13"/>
                <a:gd name="T25" fmla="*/ 3 h 15"/>
                <a:gd name="T26" fmla="*/ 0 w 13"/>
                <a:gd name="T27" fmla="*/ 5 h 15"/>
                <a:gd name="T28" fmla="*/ 0 w 13"/>
                <a:gd name="T29" fmla="*/ 7 h 15"/>
                <a:gd name="T30" fmla="*/ 2 w 13"/>
                <a:gd name="T31"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5">
                  <a:moveTo>
                    <a:pt x="2" y="13"/>
                  </a:moveTo>
                  <a:cubicBezTo>
                    <a:pt x="3" y="14"/>
                    <a:pt x="5" y="15"/>
                    <a:pt x="6" y="15"/>
                  </a:cubicBezTo>
                  <a:cubicBezTo>
                    <a:pt x="8" y="15"/>
                    <a:pt x="10" y="14"/>
                    <a:pt x="11" y="13"/>
                  </a:cubicBezTo>
                  <a:cubicBezTo>
                    <a:pt x="12" y="11"/>
                    <a:pt x="13" y="9"/>
                    <a:pt x="13" y="7"/>
                  </a:cubicBezTo>
                  <a:cubicBezTo>
                    <a:pt x="13" y="5"/>
                    <a:pt x="13" y="5"/>
                    <a:pt x="13" y="5"/>
                  </a:cubicBezTo>
                  <a:cubicBezTo>
                    <a:pt x="13" y="4"/>
                    <a:pt x="13" y="4"/>
                    <a:pt x="13" y="3"/>
                  </a:cubicBezTo>
                  <a:cubicBezTo>
                    <a:pt x="13" y="2"/>
                    <a:pt x="13" y="2"/>
                    <a:pt x="12" y="1"/>
                  </a:cubicBezTo>
                  <a:cubicBezTo>
                    <a:pt x="11" y="0"/>
                    <a:pt x="10" y="1"/>
                    <a:pt x="9" y="1"/>
                  </a:cubicBezTo>
                  <a:cubicBezTo>
                    <a:pt x="8" y="1"/>
                    <a:pt x="7" y="1"/>
                    <a:pt x="6" y="1"/>
                  </a:cubicBezTo>
                  <a:cubicBezTo>
                    <a:pt x="5" y="1"/>
                    <a:pt x="5" y="1"/>
                    <a:pt x="4" y="1"/>
                  </a:cubicBezTo>
                  <a:cubicBezTo>
                    <a:pt x="4" y="1"/>
                    <a:pt x="4" y="1"/>
                    <a:pt x="4" y="1"/>
                  </a:cubicBezTo>
                  <a:cubicBezTo>
                    <a:pt x="3" y="1"/>
                    <a:pt x="1" y="0"/>
                    <a:pt x="1" y="1"/>
                  </a:cubicBezTo>
                  <a:cubicBezTo>
                    <a:pt x="0" y="2"/>
                    <a:pt x="0" y="2"/>
                    <a:pt x="0" y="3"/>
                  </a:cubicBezTo>
                  <a:cubicBezTo>
                    <a:pt x="0" y="4"/>
                    <a:pt x="0" y="4"/>
                    <a:pt x="0" y="5"/>
                  </a:cubicBezTo>
                  <a:cubicBezTo>
                    <a:pt x="0" y="7"/>
                    <a:pt x="0" y="7"/>
                    <a:pt x="0" y="7"/>
                  </a:cubicBezTo>
                  <a:cubicBezTo>
                    <a:pt x="0" y="9"/>
                    <a:pt x="1" y="11"/>
                    <a:pt x="2" y="13"/>
                  </a:cubicBezTo>
                  <a:close/>
                </a:path>
              </a:pathLst>
            </a:custGeom>
            <a:solidFill>
              <a:srgbClr val="FFE7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86" name="Freeform 608"/>
            <p:cNvSpPr>
              <a:spLocks/>
            </p:cNvSpPr>
            <p:nvPr/>
          </p:nvSpPr>
          <p:spPr bwMode="auto">
            <a:xfrm>
              <a:off x="5855618" y="4520000"/>
              <a:ext cx="46037" cy="115888"/>
            </a:xfrm>
            <a:custGeom>
              <a:avLst/>
              <a:gdLst>
                <a:gd name="T0" fmla="*/ 2 w 6"/>
                <a:gd name="T1" fmla="*/ 13 h 15"/>
                <a:gd name="T2" fmla="*/ 6 w 6"/>
                <a:gd name="T3" fmla="*/ 15 h 15"/>
                <a:gd name="T4" fmla="*/ 6 w 6"/>
                <a:gd name="T5" fmla="*/ 1 h 15"/>
                <a:gd name="T6" fmla="*/ 4 w 6"/>
                <a:gd name="T7" fmla="*/ 1 h 15"/>
                <a:gd name="T8" fmla="*/ 4 w 6"/>
                <a:gd name="T9" fmla="*/ 1 h 15"/>
                <a:gd name="T10" fmla="*/ 1 w 6"/>
                <a:gd name="T11" fmla="*/ 1 h 15"/>
                <a:gd name="T12" fmla="*/ 0 w 6"/>
                <a:gd name="T13" fmla="*/ 3 h 15"/>
                <a:gd name="T14" fmla="*/ 0 w 6"/>
                <a:gd name="T15" fmla="*/ 5 h 15"/>
                <a:gd name="T16" fmla="*/ 0 w 6"/>
                <a:gd name="T17" fmla="*/ 7 h 15"/>
                <a:gd name="T18" fmla="*/ 2 w 6"/>
                <a:gd name="T1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2" y="13"/>
                  </a:moveTo>
                  <a:cubicBezTo>
                    <a:pt x="3" y="14"/>
                    <a:pt x="5" y="15"/>
                    <a:pt x="6" y="15"/>
                  </a:cubicBezTo>
                  <a:cubicBezTo>
                    <a:pt x="6" y="1"/>
                    <a:pt x="6" y="1"/>
                    <a:pt x="6" y="1"/>
                  </a:cubicBezTo>
                  <a:cubicBezTo>
                    <a:pt x="5" y="1"/>
                    <a:pt x="5" y="1"/>
                    <a:pt x="4" y="1"/>
                  </a:cubicBezTo>
                  <a:cubicBezTo>
                    <a:pt x="4" y="1"/>
                    <a:pt x="4" y="1"/>
                    <a:pt x="4" y="1"/>
                  </a:cubicBezTo>
                  <a:cubicBezTo>
                    <a:pt x="3" y="1"/>
                    <a:pt x="1" y="0"/>
                    <a:pt x="1" y="1"/>
                  </a:cubicBezTo>
                  <a:cubicBezTo>
                    <a:pt x="0" y="2"/>
                    <a:pt x="0" y="2"/>
                    <a:pt x="0" y="3"/>
                  </a:cubicBezTo>
                  <a:cubicBezTo>
                    <a:pt x="0" y="4"/>
                    <a:pt x="0" y="4"/>
                    <a:pt x="0" y="5"/>
                  </a:cubicBezTo>
                  <a:cubicBezTo>
                    <a:pt x="0" y="7"/>
                    <a:pt x="0" y="7"/>
                    <a:pt x="0" y="7"/>
                  </a:cubicBezTo>
                  <a:cubicBezTo>
                    <a:pt x="0" y="9"/>
                    <a:pt x="1" y="11"/>
                    <a:pt x="2" y="13"/>
                  </a:cubicBezTo>
                  <a:close/>
                </a:path>
              </a:pathLst>
            </a:custGeom>
            <a:solidFill>
              <a:srgbClr val="E8D6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87" name="Freeform 609"/>
            <p:cNvSpPr>
              <a:spLocks/>
            </p:cNvSpPr>
            <p:nvPr/>
          </p:nvSpPr>
          <p:spPr bwMode="auto">
            <a:xfrm>
              <a:off x="5893718" y="4659700"/>
              <a:ext cx="23812" cy="77788"/>
            </a:xfrm>
            <a:custGeom>
              <a:avLst/>
              <a:gdLst>
                <a:gd name="T0" fmla="*/ 0 w 3"/>
                <a:gd name="T1" fmla="*/ 10 h 10"/>
                <a:gd name="T2" fmla="*/ 3 w 3"/>
                <a:gd name="T3" fmla="*/ 10 h 10"/>
                <a:gd name="T4" fmla="*/ 2 w 3"/>
                <a:gd name="T5" fmla="*/ 3 h 10"/>
                <a:gd name="T6" fmla="*/ 2 w 3"/>
                <a:gd name="T7" fmla="*/ 3 h 10"/>
                <a:gd name="T8" fmla="*/ 3 w 3"/>
                <a:gd name="T9" fmla="*/ 1 h 10"/>
                <a:gd name="T10" fmla="*/ 3 w 3"/>
                <a:gd name="T11" fmla="*/ 0 h 10"/>
                <a:gd name="T12" fmla="*/ 3 w 3"/>
                <a:gd name="T13" fmla="*/ 0 h 10"/>
                <a:gd name="T14" fmla="*/ 0 w 3"/>
                <a:gd name="T15" fmla="*/ 0 h 10"/>
                <a:gd name="T16" fmla="*/ 0 w 3"/>
                <a:gd name="T17" fmla="*/ 0 h 10"/>
                <a:gd name="T18" fmla="*/ 0 w 3"/>
                <a:gd name="T19" fmla="*/ 1 h 10"/>
                <a:gd name="T20" fmla="*/ 1 w 3"/>
                <a:gd name="T21" fmla="*/ 3 h 10"/>
                <a:gd name="T22" fmla="*/ 1 w 3"/>
                <a:gd name="T23" fmla="*/ 3 h 10"/>
                <a:gd name="T24" fmla="*/ 0 w 3"/>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0">
                  <a:moveTo>
                    <a:pt x="0" y="10"/>
                  </a:moveTo>
                  <a:cubicBezTo>
                    <a:pt x="3" y="10"/>
                    <a:pt x="3" y="10"/>
                    <a:pt x="3" y="10"/>
                  </a:cubicBezTo>
                  <a:cubicBezTo>
                    <a:pt x="3" y="7"/>
                    <a:pt x="2" y="5"/>
                    <a:pt x="2" y="3"/>
                  </a:cubicBezTo>
                  <a:cubicBezTo>
                    <a:pt x="2" y="3"/>
                    <a:pt x="2" y="3"/>
                    <a:pt x="2" y="3"/>
                  </a:cubicBezTo>
                  <a:cubicBezTo>
                    <a:pt x="3" y="1"/>
                    <a:pt x="3" y="1"/>
                    <a:pt x="3" y="1"/>
                  </a:cubicBezTo>
                  <a:cubicBezTo>
                    <a:pt x="3" y="1"/>
                    <a:pt x="3" y="0"/>
                    <a:pt x="3" y="0"/>
                  </a:cubicBezTo>
                  <a:cubicBezTo>
                    <a:pt x="3" y="0"/>
                    <a:pt x="3" y="0"/>
                    <a:pt x="3" y="0"/>
                  </a:cubicBezTo>
                  <a:cubicBezTo>
                    <a:pt x="2" y="0"/>
                    <a:pt x="1" y="0"/>
                    <a:pt x="0" y="0"/>
                  </a:cubicBezTo>
                  <a:cubicBezTo>
                    <a:pt x="0" y="0"/>
                    <a:pt x="0" y="0"/>
                    <a:pt x="0" y="0"/>
                  </a:cubicBezTo>
                  <a:cubicBezTo>
                    <a:pt x="0" y="0"/>
                    <a:pt x="0" y="1"/>
                    <a:pt x="0" y="1"/>
                  </a:cubicBezTo>
                  <a:cubicBezTo>
                    <a:pt x="1" y="3"/>
                    <a:pt x="1" y="3"/>
                    <a:pt x="1" y="3"/>
                  </a:cubicBezTo>
                  <a:cubicBezTo>
                    <a:pt x="1" y="3"/>
                    <a:pt x="1" y="3"/>
                    <a:pt x="1" y="3"/>
                  </a:cubicBezTo>
                  <a:cubicBezTo>
                    <a:pt x="1" y="5"/>
                    <a:pt x="0" y="7"/>
                    <a:pt x="0" y="10"/>
                  </a:cubicBezTo>
                  <a:close/>
                </a:path>
              </a:pathLst>
            </a:custGeom>
            <a:solidFill>
              <a:srgbClr val="3D56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88" name="Freeform 610"/>
            <p:cNvSpPr>
              <a:spLocks/>
            </p:cNvSpPr>
            <p:nvPr/>
          </p:nvSpPr>
          <p:spPr bwMode="auto">
            <a:xfrm>
              <a:off x="5893718" y="4659700"/>
              <a:ext cx="23812" cy="38100"/>
            </a:xfrm>
            <a:custGeom>
              <a:avLst/>
              <a:gdLst>
                <a:gd name="T0" fmla="*/ 2 w 3"/>
                <a:gd name="T1" fmla="*/ 3 h 5"/>
                <a:gd name="T2" fmla="*/ 2 w 3"/>
                <a:gd name="T3" fmla="*/ 3 h 5"/>
                <a:gd name="T4" fmla="*/ 3 w 3"/>
                <a:gd name="T5" fmla="*/ 1 h 5"/>
                <a:gd name="T6" fmla="*/ 3 w 3"/>
                <a:gd name="T7" fmla="*/ 0 h 5"/>
                <a:gd name="T8" fmla="*/ 3 w 3"/>
                <a:gd name="T9" fmla="*/ 0 h 5"/>
                <a:gd name="T10" fmla="*/ 0 w 3"/>
                <a:gd name="T11" fmla="*/ 0 h 5"/>
                <a:gd name="T12" fmla="*/ 0 w 3"/>
                <a:gd name="T13" fmla="*/ 0 h 5"/>
                <a:gd name="T14" fmla="*/ 0 w 3"/>
                <a:gd name="T15" fmla="*/ 1 h 5"/>
                <a:gd name="T16" fmla="*/ 1 w 3"/>
                <a:gd name="T17" fmla="*/ 3 h 5"/>
                <a:gd name="T18" fmla="*/ 1 w 3"/>
                <a:gd name="T19" fmla="*/ 3 h 5"/>
                <a:gd name="T20" fmla="*/ 1 w 3"/>
                <a:gd name="T21" fmla="*/ 4 h 5"/>
                <a:gd name="T22" fmla="*/ 2 w 3"/>
                <a:gd name="T23" fmla="*/ 5 h 5"/>
                <a:gd name="T24" fmla="*/ 2 w 3"/>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2" y="3"/>
                  </a:moveTo>
                  <a:cubicBezTo>
                    <a:pt x="2" y="3"/>
                    <a:pt x="2" y="3"/>
                    <a:pt x="2" y="3"/>
                  </a:cubicBezTo>
                  <a:cubicBezTo>
                    <a:pt x="3" y="1"/>
                    <a:pt x="3" y="1"/>
                    <a:pt x="3" y="1"/>
                  </a:cubicBezTo>
                  <a:cubicBezTo>
                    <a:pt x="3" y="1"/>
                    <a:pt x="3" y="0"/>
                    <a:pt x="3" y="0"/>
                  </a:cubicBezTo>
                  <a:cubicBezTo>
                    <a:pt x="3" y="0"/>
                    <a:pt x="3" y="0"/>
                    <a:pt x="3" y="0"/>
                  </a:cubicBezTo>
                  <a:cubicBezTo>
                    <a:pt x="2" y="0"/>
                    <a:pt x="1" y="0"/>
                    <a:pt x="0" y="0"/>
                  </a:cubicBezTo>
                  <a:cubicBezTo>
                    <a:pt x="0" y="0"/>
                    <a:pt x="0" y="0"/>
                    <a:pt x="0" y="0"/>
                  </a:cubicBezTo>
                  <a:cubicBezTo>
                    <a:pt x="0" y="0"/>
                    <a:pt x="0" y="1"/>
                    <a:pt x="0" y="1"/>
                  </a:cubicBezTo>
                  <a:cubicBezTo>
                    <a:pt x="1" y="3"/>
                    <a:pt x="1" y="3"/>
                    <a:pt x="1" y="3"/>
                  </a:cubicBezTo>
                  <a:cubicBezTo>
                    <a:pt x="1" y="3"/>
                    <a:pt x="1" y="3"/>
                    <a:pt x="1" y="3"/>
                  </a:cubicBezTo>
                  <a:cubicBezTo>
                    <a:pt x="1" y="4"/>
                    <a:pt x="1" y="4"/>
                    <a:pt x="1" y="4"/>
                  </a:cubicBezTo>
                  <a:cubicBezTo>
                    <a:pt x="2" y="5"/>
                    <a:pt x="2" y="5"/>
                    <a:pt x="2" y="5"/>
                  </a:cubicBezTo>
                  <a:lnTo>
                    <a:pt x="2" y="3"/>
                  </a:ln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89" name="Freeform 611"/>
            <p:cNvSpPr>
              <a:spLocks/>
            </p:cNvSpPr>
            <p:nvPr/>
          </p:nvSpPr>
          <p:spPr bwMode="auto">
            <a:xfrm>
              <a:off x="5861968" y="4643825"/>
              <a:ext cx="47625" cy="38100"/>
            </a:xfrm>
            <a:custGeom>
              <a:avLst/>
              <a:gdLst>
                <a:gd name="T0" fmla="*/ 30 w 30"/>
                <a:gd name="T1" fmla="*/ 10 h 24"/>
                <a:gd name="T2" fmla="*/ 5 w 30"/>
                <a:gd name="T3" fmla="*/ 0 h 24"/>
                <a:gd name="T4" fmla="*/ 0 w 30"/>
                <a:gd name="T5" fmla="*/ 5 h 24"/>
                <a:gd name="T6" fmla="*/ 20 w 30"/>
                <a:gd name="T7" fmla="*/ 24 h 24"/>
                <a:gd name="T8" fmla="*/ 30 w 30"/>
                <a:gd name="T9" fmla="*/ 10 h 24"/>
              </a:gdLst>
              <a:ahLst/>
              <a:cxnLst>
                <a:cxn ang="0">
                  <a:pos x="T0" y="T1"/>
                </a:cxn>
                <a:cxn ang="0">
                  <a:pos x="T2" y="T3"/>
                </a:cxn>
                <a:cxn ang="0">
                  <a:pos x="T4" y="T5"/>
                </a:cxn>
                <a:cxn ang="0">
                  <a:pos x="T6" y="T7"/>
                </a:cxn>
                <a:cxn ang="0">
                  <a:pos x="T8" y="T9"/>
                </a:cxn>
              </a:cxnLst>
              <a:rect l="0" t="0" r="r" b="b"/>
              <a:pathLst>
                <a:path w="30" h="24">
                  <a:moveTo>
                    <a:pt x="30" y="10"/>
                  </a:moveTo>
                  <a:lnTo>
                    <a:pt x="5" y="0"/>
                  </a:lnTo>
                  <a:lnTo>
                    <a:pt x="0" y="5"/>
                  </a:lnTo>
                  <a:lnTo>
                    <a:pt x="20" y="24"/>
                  </a:lnTo>
                  <a:lnTo>
                    <a:pt x="30" y="1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90" name="Freeform 612"/>
            <p:cNvSpPr>
              <a:spLocks/>
            </p:cNvSpPr>
            <p:nvPr/>
          </p:nvSpPr>
          <p:spPr bwMode="auto">
            <a:xfrm>
              <a:off x="5909593" y="4643825"/>
              <a:ext cx="38100" cy="38100"/>
            </a:xfrm>
            <a:custGeom>
              <a:avLst/>
              <a:gdLst>
                <a:gd name="T0" fmla="*/ 0 w 24"/>
                <a:gd name="T1" fmla="*/ 10 h 24"/>
                <a:gd name="T2" fmla="*/ 19 w 24"/>
                <a:gd name="T3" fmla="*/ 0 h 24"/>
                <a:gd name="T4" fmla="*/ 24 w 24"/>
                <a:gd name="T5" fmla="*/ 5 h 24"/>
                <a:gd name="T6" fmla="*/ 5 w 24"/>
                <a:gd name="T7" fmla="*/ 24 h 24"/>
                <a:gd name="T8" fmla="*/ 0 w 24"/>
                <a:gd name="T9" fmla="*/ 10 h 24"/>
              </a:gdLst>
              <a:ahLst/>
              <a:cxnLst>
                <a:cxn ang="0">
                  <a:pos x="T0" y="T1"/>
                </a:cxn>
                <a:cxn ang="0">
                  <a:pos x="T2" y="T3"/>
                </a:cxn>
                <a:cxn ang="0">
                  <a:pos x="T4" y="T5"/>
                </a:cxn>
                <a:cxn ang="0">
                  <a:pos x="T6" y="T7"/>
                </a:cxn>
                <a:cxn ang="0">
                  <a:pos x="T8" y="T9"/>
                </a:cxn>
              </a:cxnLst>
              <a:rect l="0" t="0" r="r" b="b"/>
              <a:pathLst>
                <a:path w="24" h="24">
                  <a:moveTo>
                    <a:pt x="0" y="10"/>
                  </a:moveTo>
                  <a:lnTo>
                    <a:pt x="19" y="0"/>
                  </a:lnTo>
                  <a:lnTo>
                    <a:pt x="24" y="5"/>
                  </a:lnTo>
                  <a:lnTo>
                    <a:pt x="5" y="24"/>
                  </a:lnTo>
                  <a:lnTo>
                    <a:pt x="0" y="1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91" name="Freeform 613"/>
            <p:cNvSpPr>
              <a:spLocks/>
            </p:cNvSpPr>
            <p:nvPr/>
          </p:nvSpPr>
          <p:spPr bwMode="auto">
            <a:xfrm>
              <a:off x="5995318" y="4558100"/>
              <a:ext cx="115887" cy="123825"/>
            </a:xfrm>
            <a:custGeom>
              <a:avLst/>
              <a:gdLst>
                <a:gd name="T0" fmla="*/ 3 w 15"/>
                <a:gd name="T1" fmla="*/ 0 h 16"/>
                <a:gd name="T2" fmla="*/ 12 w 15"/>
                <a:gd name="T3" fmla="*/ 0 h 16"/>
                <a:gd name="T4" fmla="*/ 13 w 15"/>
                <a:gd name="T5" fmla="*/ 11 h 16"/>
                <a:gd name="T6" fmla="*/ 15 w 15"/>
                <a:gd name="T7" fmla="*/ 12 h 16"/>
                <a:gd name="T8" fmla="*/ 15 w 15"/>
                <a:gd name="T9" fmla="*/ 12 h 16"/>
                <a:gd name="T10" fmla="*/ 14 w 15"/>
                <a:gd name="T11" fmla="*/ 16 h 16"/>
                <a:gd name="T12" fmla="*/ 1 w 15"/>
                <a:gd name="T13" fmla="*/ 15 h 16"/>
                <a:gd name="T14" fmla="*/ 0 w 15"/>
                <a:gd name="T15" fmla="*/ 12 h 16"/>
                <a:gd name="T16" fmla="*/ 1 w 15"/>
                <a:gd name="T17" fmla="*/ 12 h 16"/>
                <a:gd name="T18" fmla="*/ 2 w 15"/>
                <a:gd name="T19" fmla="*/ 11 h 16"/>
                <a:gd name="T20" fmla="*/ 3 w 15"/>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6">
                  <a:moveTo>
                    <a:pt x="3" y="0"/>
                  </a:moveTo>
                  <a:cubicBezTo>
                    <a:pt x="12" y="0"/>
                    <a:pt x="12" y="0"/>
                    <a:pt x="12" y="0"/>
                  </a:cubicBezTo>
                  <a:cubicBezTo>
                    <a:pt x="13" y="11"/>
                    <a:pt x="13" y="11"/>
                    <a:pt x="13" y="11"/>
                  </a:cubicBezTo>
                  <a:cubicBezTo>
                    <a:pt x="13" y="11"/>
                    <a:pt x="14" y="12"/>
                    <a:pt x="15" y="12"/>
                  </a:cubicBezTo>
                  <a:cubicBezTo>
                    <a:pt x="15" y="12"/>
                    <a:pt x="15" y="12"/>
                    <a:pt x="15" y="12"/>
                  </a:cubicBezTo>
                  <a:cubicBezTo>
                    <a:pt x="14" y="16"/>
                    <a:pt x="14" y="16"/>
                    <a:pt x="14" y="16"/>
                  </a:cubicBezTo>
                  <a:cubicBezTo>
                    <a:pt x="1" y="15"/>
                    <a:pt x="1" y="15"/>
                    <a:pt x="1" y="15"/>
                  </a:cubicBezTo>
                  <a:cubicBezTo>
                    <a:pt x="0" y="12"/>
                    <a:pt x="0" y="12"/>
                    <a:pt x="0" y="12"/>
                  </a:cubicBezTo>
                  <a:cubicBezTo>
                    <a:pt x="1" y="12"/>
                    <a:pt x="1" y="12"/>
                    <a:pt x="1" y="12"/>
                  </a:cubicBezTo>
                  <a:cubicBezTo>
                    <a:pt x="1" y="12"/>
                    <a:pt x="2" y="11"/>
                    <a:pt x="2" y="11"/>
                  </a:cubicBezTo>
                  <a:lnTo>
                    <a:pt x="3" y="0"/>
                  </a:lnTo>
                  <a:close/>
                </a:path>
              </a:pathLst>
            </a:custGeom>
            <a:solidFill>
              <a:srgbClr val="E3CC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92" name="Freeform 614"/>
            <p:cNvSpPr>
              <a:spLocks/>
            </p:cNvSpPr>
            <p:nvPr/>
          </p:nvSpPr>
          <p:spPr bwMode="auto">
            <a:xfrm>
              <a:off x="5995318" y="4581912"/>
              <a:ext cx="53975" cy="100013"/>
            </a:xfrm>
            <a:custGeom>
              <a:avLst/>
              <a:gdLst>
                <a:gd name="T0" fmla="*/ 7 w 7"/>
                <a:gd name="T1" fmla="*/ 13 h 13"/>
                <a:gd name="T2" fmla="*/ 1 w 7"/>
                <a:gd name="T3" fmla="*/ 12 h 13"/>
                <a:gd name="T4" fmla="*/ 0 w 7"/>
                <a:gd name="T5" fmla="*/ 9 h 13"/>
                <a:gd name="T6" fmla="*/ 1 w 7"/>
                <a:gd name="T7" fmla="*/ 9 h 13"/>
                <a:gd name="T8" fmla="*/ 2 w 7"/>
                <a:gd name="T9" fmla="*/ 8 h 13"/>
                <a:gd name="T10" fmla="*/ 3 w 7"/>
                <a:gd name="T11" fmla="*/ 0 h 13"/>
                <a:gd name="T12" fmla="*/ 7 w 7"/>
                <a:gd name="T13" fmla="*/ 0 h 13"/>
                <a:gd name="T14" fmla="*/ 7 w 7"/>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7" y="13"/>
                  </a:moveTo>
                  <a:cubicBezTo>
                    <a:pt x="1" y="12"/>
                    <a:pt x="1" y="12"/>
                    <a:pt x="1" y="12"/>
                  </a:cubicBezTo>
                  <a:cubicBezTo>
                    <a:pt x="0" y="9"/>
                    <a:pt x="0" y="9"/>
                    <a:pt x="0" y="9"/>
                  </a:cubicBezTo>
                  <a:cubicBezTo>
                    <a:pt x="1" y="9"/>
                    <a:pt x="1" y="9"/>
                    <a:pt x="1" y="9"/>
                  </a:cubicBezTo>
                  <a:cubicBezTo>
                    <a:pt x="1" y="9"/>
                    <a:pt x="2" y="8"/>
                    <a:pt x="2" y="8"/>
                  </a:cubicBezTo>
                  <a:cubicBezTo>
                    <a:pt x="3" y="0"/>
                    <a:pt x="3" y="0"/>
                    <a:pt x="3" y="0"/>
                  </a:cubicBezTo>
                  <a:cubicBezTo>
                    <a:pt x="7" y="0"/>
                    <a:pt x="7" y="0"/>
                    <a:pt x="7" y="0"/>
                  </a:cubicBezTo>
                  <a:lnTo>
                    <a:pt x="7" y="13"/>
                  </a:lnTo>
                  <a:close/>
                </a:path>
              </a:pathLst>
            </a:custGeom>
            <a:solidFill>
              <a:srgbClr val="D4C5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93" name="Freeform 615"/>
            <p:cNvSpPr>
              <a:spLocks/>
            </p:cNvSpPr>
            <p:nvPr/>
          </p:nvSpPr>
          <p:spPr bwMode="auto">
            <a:xfrm>
              <a:off x="6009605" y="4558100"/>
              <a:ext cx="85725" cy="93663"/>
            </a:xfrm>
            <a:custGeom>
              <a:avLst/>
              <a:gdLst>
                <a:gd name="T0" fmla="*/ 1 w 11"/>
                <a:gd name="T1" fmla="*/ 0 h 12"/>
                <a:gd name="T2" fmla="*/ 10 w 11"/>
                <a:gd name="T3" fmla="*/ 0 h 12"/>
                <a:gd name="T4" fmla="*/ 11 w 11"/>
                <a:gd name="T5" fmla="*/ 8 h 12"/>
                <a:gd name="T6" fmla="*/ 10 w 11"/>
                <a:gd name="T7" fmla="*/ 9 h 12"/>
                <a:gd name="T8" fmla="*/ 6 w 11"/>
                <a:gd name="T9" fmla="*/ 12 h 12"/>
                <a:gd name="T10" fmla="*/ 1 w 11"/>
                <a:gd name="T11" fmla="*/ 9 h 12"/>
                <a:gd name="T12" fmla="*/ 0 w 11"/>
                <a:gd name="T13" fmla="*/ 8 h 12"/>
                <a:gd name="T14" fmla="*/ 1 w 1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1" y="0"/>
                  </a:moveTo>
                  <a:cubicBezTo>
                    <a:pt x="10" y="0"/>
                    <a:pt x="10" y="0"/>
                    <a:pt x="10" y="0"/>
                  </a:cubicBezTo>
                  <a:cubicBezTo>
                    <a:pt x="11" y="8"/>
                    <a:pt x="11" y="8"/>
                    <a:pt x="11" y="8"/>
                  </a:cubicBezTo>
                  <a:cubicBezTo>
                    <a:pt x="11" y="8"/>
                    <a:pt x="11" y="9"/>
                    <a:pt x="10" y="9"/>
                  </a:cubicBezTo>
                  <a:cubicBezTo>
                    <a:pt x="9" y="11"/>
                    <a:pt x="7" y="12"/>
                    <a:pt x="6" y="12"/>
                  </a:cubicBezTo>
                  <a:cubicBezTo>
                    <a:pt x="4" y="12"/>
                    <a:pt x="2" y="11"/>
                    <a:pt x="1" y="9"/>
                  </a:cubicBezTo>
                  <a:cubicBezTo>
                    <a:pt x="0" y="9"/>
                    <a:pt x="0" y="8"/>
                    <a:pt x="0" y="8"/>
                  </a:cubicBezTo>
                  <a:lnTo>
                    <a:pt x="1" y="0"/>
                  </a:lnTo>
                  <a:close/>
                </a:path>
              </a:pathLst>
            </a:custGeom>
            <a:solidFill>
              <a:srgbClr val="CCBC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94" name="Freeform 616"/>
            <p:cNvSpPr>
              <a:spLocks/>
            </p:cNvSpPr>
            <p:nvPr/>
          </p:nvSpPr>
          <p:spPr bwMode="auto">
            <a:xfrm>
              <a:off x="5979443" y="4450150"/>
              <a:ext cx="147637" cy="177800"/>
            </a:xfrm>
            <a:custGeom>
              <a:avLst/>
              <a:gdLst>
                <a:gd name="T0" fmla="*/ 9 w 19"/>
                <a:gd name="T1" fmla="*/ 23 h 23"/>
                <a:gd name="T2" fmla="*/ 4 w 19"/>
                <a:gd name="T3" fmla="*/ 20 h 23"/>
                <a:gd name="T4" fmla="*/ 1 w 19"/>
                <a:gd name="T5" fmla="*/ 12 h 23"/>
                <a:gd name="T6" fmla="*/ 1 w 19"/>
                <a:gd name="T7" fmla="*/ 12 h 23"/>
                <a:gd name="T8" fmla="*/ 1 w 19"/>
                <a:gd name="T9" fmla="*/ 12 h 23"/>
                <a:gd name="T10" fmla="*/ 1 w 19"/>
                <a:gd name="T11" fmla="*/ 12 h 23"/>
                <a:gd name="T12" fmla="*/ 9 w 19"/>
                <a:gd name="T13" fmla="*/ 0 h 23"/>
                <a:gd name="T14" fmla="*/ 18 w 19"/>
                <a:gd name="T15" fmla="*/ 12 h 23"/>
                <a:gd name="T16" fmla="*/ 18 w 19"/>
                <a:gd name="T17" fmla="*/ 12 h 23"/>
                <a:gd name="T18" fmla="*/ 18 w 19"/>
                <a:gd name="T19" fmla="*/ 12 h 23"/>
                <a:gd name="T20" fmla="*/ 18 w 19"/>
                <a:gd name="T21" fmla="*/ 12 h 23"/>
                <a:gd name="T22" fmla="*/ 15 w 19"/>
                <a:gd name="T23" fmla="*/ 20 h 23"/>
                <a:gd name="T24" fmla="*/ 9 w 1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3">
                  <a:moveTo>
                    <a:pt x="9" y="23"/>
                  </a:moveTo>
                  <a:cubicBezTo>
                    <a:pt x="7" y="23"/>
                    <a:pt x="5" y="22"/>
                    <a:pt x="4" y="20"/>
                  </a:cubicBezTo>
                  <a:cubicBezTo>
                    <a:pt x="2" y="18"/>
                    <a:pt x="1" y="15"/>
                    <a:pt x="1" y="12"/>
                  </a:cubicBezTo>
                  <a:cubicBezTo>
                    <a:pt x="1" y="12"/>
                    <a:pt x="1" y="12"/>
                    <a:pt x="1" y="12"/>
                  </a:cubicBezTo>
                  <a:cubicBezTo>
                    <a:pt x="1" y="12"/>
                    <a:pt x="1" y="12"/>
                    <a:pt x="1" y="12"/>
                  </a:cubicBezTo>
                  <a:cubicBezTo>
                    <a:pt x="1" y="12"/>
                    <a:pt x="1" y="12"/>
                    <a:pt x="1" y="12"/>
                  </a:cubicBezTo>
                  <a:cubicBezTo>
                    <a:pt x="1" y="6"/>
                    <a:pt x="0" y="0"/>
                    <a:pt x="9" y="0"/>
                  </a:cubicBezTo>
                  <a:cubicBezTo>
                    <a:pt x="19" y="0"/>
                    <a:pt x="18" y="6"/>
                    <a:pt x="18" y="12"/>
                  </a:cubicBezTo>
                  <a:cubicBezTo>
                    <a:pt x="18" y="12"/>
                    <a:pt x="18" y="12"/>
                    <a:pt x="18" y="12"/>
                  </a:cubicBezTo>
                  <a:cubicBezTo>
                    <a:pt x="18" y="12"/>
                    <a:pt x="18" y="12"/>
                    <a:pt x="18" y="12"/>
                  </a:cubicBezTo>
                  <a:cubicBezTo>
                    <a:pt x="18" y="12"/>
                    <a:pt x="18" y="12"/>
                    <a:pt x="18" y="12"/>
                  </a:cubicBezTo>
                  <a:cubicBezTo>
                    <a:pt x="18" y="15"/>
                    <a:pt x="17" y="18"/>
                    <a:pt x="15" y="20"/>
                  </a:cubicBezTo>
                  <a:cubicBezTo>
                    <a:pt x="14" y="22"/>
                    <a:pt x="12" y="23"/>
                    <a:pt x="9" y="23"/>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95" name="Freeform 617"/>
            <p:cNvSpPr>
              <a:spLocks/>
            </p:cNvSpPr>
            <p:nvPr/>
          </p:nvSpPr>
          <p:spPr bwMode="auto">
            <a:xfrm>
              <a:off x="5925468" y="4643825"/>
              <a:ext cx="255587" cy="123825"/>
            </a:xfrm>
            <a:custGeom>
              <a:avLst/>
              <a:gdLst>
                <a:gd name="T0" fmla="*/ 18 w 33"/>
                <a:gd name="T1" fmla="*/ 3 h 16"/>
                <a:gd name="T2" fmla="*/ 15 w 33"/>
                <a:gd name="T3" fmla="*/ 3 h 16"/>
                <a:gd name="T4" fmla="*/ 11 w 33"/>
                <a:gd name="T5" fmla="*/ 0 h 16"/>
                <a:gd name="T6" fmla="*/ 9 w 33"/>
                <a:gd name="T7" fmla="*/ 1 h 16"/>
                <a:gd name="T8" fmla="*/ 0 w 33"/>
                <a:gd name="T9" fmla="*/ 8 h 16"/>
                <a:gd name="T10" fmla="*/ 0 w 33"/>
                <a:gd name="T11" fmla="*/ 13 h 16"/>
                <a:gd name="T12" fmla="*/ 3 w 33"/>
                <a:gd name="T13" fmla="*/ 16 h 16"/>
                <a:gd name="T14" fmla="*/ 8 w 33"/>
                <a:gd name="T15" fmla="*/ 16 h 16"/>
                <a:gd name="T16" fmla="*/ 15 w 33"/>
                <a:gd name="T17" fmla="*/ 16 h 16"/>
                <a:gd name="T18" fmla="*/ 18 w 33"/>
                <a:gd name="T19" fmla="*/ 16 h 16"/>
                <a:gd name="T20" fmla="*/ 24 w 33"/>
                <a:gd name="T21" fmla="*/ 16 h 16"/>
                <a:gd name="T22" fmla="*/ 30 w 33"/>
                <a:gd name="T23" fmla="*/ 16 h 16"/>
                <a:gd name="T24" fmla="*/ 33 w 33"/>
                <a:gd name="T25" fmla="*/ 13 h 16"/>
                <a:gd name="T26" fmla="*/ 33 w 33"/>
                <a:gd name="T27" fmla="*/ 8 h 16"/>
                <a:gd name="T28" fmla="*/ 24 w 33"/>
                <a:gd name="T29" fmla="*/ 1 h 16"/>
                <a:gd name="T30" fmla="*/ 22 w 33"/>
                <a:gd name="T31" fmla="*/ 0 h 16"/>
                <a:gd name="T32" fmla="*/ 18 w 33"/>
                <a:gd name="T3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6">
                  <a:moveTo>
                    <a:pt x="18" y="3"/>
                  </a:moveTo>
                  <a:cubicBezTo>
                    <a:pt x="15" y="3"/>
                    <a:pt x="15" y="3"/>
                    <a:pt x="15" y="3"/>
                  </a:cubicBezTo>
                  <a:cubicBezTo>
                    <a:pt x="11" y="0"/>
                    <a:pt x="11" y="0"/>
                    <a:pt x="11" y="0"/>
                  </a:cubicBezTo>
                  <a:cubicBezTo>
                    <a:pt x="9" y="1"/>
                    <a:pt x="9" y="1"/>
                    <a:pt x="9" y="1"/>
                  </a:cubicBezTo>
                  <a:cubicBezTo>
                    <a:pt x="4" y="2"/>
                    <a:pt x="0" y="4"/>
                    <a:pt x="0" y="8"/>
                  </a:cubicBezTo>
                  <a:cubicBezTo>
                    <a:pt x="0" y="10"/>
                    <a:pt x="0" y="11"/>
                    <a:pt x="0" y="13"/>
                  </a:cubicBezTo>
                  <a:cubicBezTo>
                    <a:pt x="0" y="14"/>
                    <a:pt x="1" y="16"/>
                    <a:pt x="3" y="16"/>
                  </a:cubicBezTo>
                  <a:cubicBezTo>
                    <a:pt x="8" y="16"/>
                    <a:pt x="8" y="16"/>
                    <a:pt x="8" y="16"/>
                  </a:cubicBezTo>
                  <a:cubicBezTo>
                    <a:pt x="15" y="16"/>
                    <a:pt x="15" y="16"/>
                    <a:pt x="15" y="16"/>
                  </a:cubicBezTo>
                  <a:cubicBezTo>
                    <a:pt x="18" y="16"/>
                    <a:pt x="18" y="16"/>
                    <a:pt x="18" y="16"/>
                  </a:cubicBezTo>
                  <a:cubicBezTo>
                    <a:pt x="24" y="16"/>
                    <a:pt x="24" y="16"/>
                    <a:pt x="24" y="16"/>
                  </a:cubicBezTo>
                  <a:cubicBezTo>
                    <a:pt x="30" y="16"/>
                    <a:pt x="30" y="16"/>
                    <a:pt x="30" y="16"/>
                  </a:cubicBezTo>
                  <a:cubicBezTo>
                    <a:pt x="32" y="16"/>
                    <a:pt x="33" y="14"/>
                    <a:pt x="33" y="13"/>
                  </a:cubicBezTo>
                  <a:cubicBezTo>
                    <a:pt x="33" y="8"/>
                    <a:pt x="33" y="8"/>
                    <a:pt x="33" y="8"/>
                  </a:cubicBezTo>
                  <a:cubicBezTo>
                    <a:pt x="33" y="4"/>
                    <a:pt x="29" y="2"/>
                    <a:pt x="24" y="1"/>
                  </a:cubicBezTo>
                  <a:cubicBezTo>
                    <a:pt x="22" y="0"/>
                    <a:pt x="22" y="0"/>
                    <a:pt x="22" y="0"/>
                  </a:cubicBezTo>
                  <a:lnTo>
                    <a:pt x="18" y="3"/>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96" name="Freeform 618"/>
            <p:cNvSpPr>
              <a:spLocks/>
            </p:cNvSpPr>
            <p:nvPr/>
          </p:nvSpPr>
          <p:spPr bwMode="auto">
            <a:xfrm>
              <a:off x="5995318" y="4643825"/>
              <a:ext cx="115887" cy="123825"/>
            </a:xfrm>
            <a:custGeom>
              <a:avLst/>
              <a:gdLst>
                <a:gd name="T0" fmla="*/ 44 w 73"/>
                <a:gd name="T1" fmla="*/ 15 h 78"/>
                <a:gd name="T2" fmla="*/ 29 w 73"/>
                <a:gd name="T3" fmla="*/ 15 h 78"/>
                <a:gd name="T4" fmla="*/ 9 w 73"/>
                <a:gd name="T5" fmla="*/ 0 h 78"/>
                <a:gd name="T6" fmla="*/ 0 w 73"/>
                <a:gd name="T7" fmla="*/ 5 h 78"/>
                <a:gd name="T8" fmla="*/ 44 w 73"/>
                <a:gd name="T9" fmla="*/ 49 h 78"/>
                <a:gd name="T10" fmla="*/ 44 w 73"/>
                <a:gd name="T11" fmla="*/ 78 h 78"/>
                <a:gd name="T12" fmla="*/ 49 w 73"/>
                <a:gd name="T13" fmla="*/ 78 h 78"/>
                <a:gd name="T14" fmla="*/ 44 w 73"/>
                <a:gd name="T15" fmla="*/ 39 h 78"/>
                <a:gd name="T16" fmla="*/ 73 w 73"/>
                <a:gd name="T17" fmla="*/ 5 h 78"/>
                <a:gd name="T18" fmla="*/ 73 w 73"/>
                <a:gd name="T19" fmla="*/ 5 h 78"/>
                <a:gd name="T20" fmla="*/ 63 w 73"/>
                <a:gd name="T21" fmla="*/ 0 h 78"/>
                <a:gd name="T22" fmla="*/ 44 w 73"/>
                <a:gd name="T23" fmla="*/ 1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8">
                  <a:moveTo>
                    <a:pt x="44" y="15"/>
                  </a:moveTo>
                  <a:lnTo>
                    <a:pt x="29" y="15"/>
                  </a:lnTo>
                  <a:lnTo>
                    <a:pt x="9" y="0"/>
                  </a:lnTo>
                  <a:lnTo>
                    <a:pt x="0" y="5"/>
                  </a:lnTo>
                  <a:lnTo>
                    <a:pt x="44" y="49"/>
                  </a:lnTo>
                  <a:lnTo>
                    <a:pt x="44" y="78"/>
                  </a:lnTo>
                  <a:lnTo>
                    <a:pt x="49" y="78"/>
                  </a:lnTo>
                  <a:lnTo>
                    <a:pt x="44" y="39"/>
                  </a:lnTo>
                  <a:lnTo>
                    <a:pt x="73" y="5"/>
                  </a:lnTo>
                  <a:lnTo>
                    <a:pt x="73" y="5"/>
                  </a:lnTo>
                  <a:lnTo>
                    <a:pt x="63" y="0"/>
                  </a:lnTo>
                  <a:lnTo>
                    <a:pt x="44" y="15"/>
                  </a:ln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97" name="Freeform 619"/>
            <p:cNvSpPr>
              <a:spLocks/>
            </p:cNvSpPr>
            <p:nvPr/>
          </p:nvSpPr>
          <p:spPr bwMode="auto">
            <a:xfrm>
              <a:off x="5987380" y="4488250"/>
              <a:ext cx="131762" cy="147638"/>
            </a:xfrm>
            <a:custGeom>
              <a:avLst/>
              <a:gdLst>
                <a:gd name="T0" fmla="*/ 3 w 17"/>
                <a:gd name="T1" fmla="*/ 16 h 19"/>
                <a:gd name="T2" fmla="*/ 8 w 17"/>
                <a:gd name="T3" fmla="*/ 19 h 19"/>
                <a:gd name="T4" fmla="*/ 14 w 17"/>
                <a:gd name="T5" fmla="*/ 16 h 19"/>
                <a:gd name="T6" fmla="*/ 17 w 17"/>
                <a:gd name="T7" fmla="*/ 8 h 19"/>
                <a:gd name="T8" fmla="*/ 17 w 17"/>
                <a:gd name="T9" fmla="*/ 6 h 19"/>
                <a:gd name="T10" fmla="*/ 16 w 17"/>
                <a:gd name="T11" fmla="*/ 4 h 19"/>
                <a:gd name="T12" fmla="*/ 16 w 17"/>
                <a:gd name="T13" fmla="*/ 2 h 19"/>
                <a:gd name="T14" fmla="*/ 12 w 17"/>
                <a:gd name="T15" fmla="*/ 1 h 19"/>
                <a:gd name="T16" fmla="*/ 8 w 17"/>
                <a:gd name="T17" fmla="*/ 2 h 19"/>
                <a:gd name="T18" fmla="*/ 5 w 17"/>
                <a:gd name="T19" fmla="*/ 1 h 19"/>
                <a:gd name="T20" fmla="*/ 5 w 17"/>
                <a:gd name="T21" fmla="*/ 1 h 19"/>
                <a:gd name="T22" fmla="*/ 1 w 17"/>
                <a:gd name="T23" fmla="*/ 2 h 19"/>
                <a:gd name="T24" fmla="*/ 1 w 17"/>
                <a:gd name="T25" fmla="*/ 4 h 19"/>
                <a:gd name="T26" fmla="*/ 0 w 17"/>
                <a:gd name="T27" fmla="*/ 6 h 19"/>
                <a:gd name="T28" fmla="*/ 0 w 17"/>
                <a:gd name="T29" fmla="*/ 8 h 19"/>
                <a:gd name="T30" fmla="*/ 3 w 17"/>
                <a:gd name="T31"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9">
                  <a:moveTo>
                    <a:pt x="3" y="16"/>
                  </a:moveTo>
                  <a:cubicBezTo>
                    <a:pt x="4" y="18"/>
                    <a:pt x="6" y="19"/>
                    <a:pt x="8" y="19"/>
                  </a:cubicBezTo>
                  <a:cubicBezTo>
                    <a:pt x="11" y="19"/>
                    <a:pt x="13" y="18"/>
                    <a:pt x="14" y="16"/>
                  </a:cubicBezTo>
                  <a:cubicBezTo>
                    <a:pt x="16" y="14"/>
                    <a:pt x="17" y="11"/>
                    <a:pt x="17" y="8"/>
                  </a:cubicBezTo>
                  <a:cubicBezTo>
                    <a:pt x="17" y="6"/>
                    <a:pt x="17" y="6"/>
                    <a:pt x="17" y="6"/>
                  </a:cubicBezTo>
                  <a:cubicBezTo>
                    <a:pt x="16" y="5"/>
                    <a:pt x="16" y="5"/>
                    <a:pt x="16" y="4"/>
                  </a:cubicBezTo>
                  <a:cubicBezTo>
                    <a:pt x="16" y="3"/>
                    <a:pt x="16" y="2"/>
                    <a:pt x="16" y="2"/>
                  </a:cubicBezTo>
                  <a:cubicBezTo>
                    <a:pt x="15" y="0"/>
                    <a:pt x="14" y="1"/>
                    <a:pt x="12" y="1"/>
                  </a:cubicBezTo>
                  <a:cubicBezTo>
                    <a:pt x="11" y="2"/>
                    <a:pt x="10" y="2"/>
                    <a:pt x="8" y="2"/>
                  </a:cubicBezTo>
                  <a:cubicBezTo>
                    <a:pt x="7" y="2"/>
                    <a:pt x="6" y="2"/>
                    <a:pt x="5" y="1"/>
                  </a:cubicBezTo>
                  <a:cubicBezTo>
                    <a:pt x="5" y="1"/>
                    <a:pt x="5" y="1"/>
                    <a:pt x="5" y="1"/>
                  </a:cubicBezTo>
                  <a:cubicBezTo>
                    <a:pt x="3" y="1"/>
                    <a:pt x="2" y="0"/>
                    <a:pt x="1" y="2"/>
                  </a:cubicBezTo>
                  <a:cubicBezTo>
                    <a:pt x="1" y="2"/>
                    <a:pt x="1" y="3"/>
                    <a:pt x="1" y="4"/>
                  </a:cubicBezTo>
                  <a:cubicBezTo>
                    <a:pt x="1" y="5"/>
                    <a:pt x="1" y="5"/>
                    <a:pt x="0" y="6"/>
                  </a:cubicBezTo>
                  <a:cubicBezTo>
                    <a:pt x="0" y="8"/>
                    <a:pt x="0" y="8"/>
                    <a:pt x="0" y="8"/>
                  </a:cubicBezTo>
                  <a:cubicBezTo>
                    <a:pt x="0" y="11"/>
                    <a:pt x="1" y="14"/>
                    <a:pt x="3" y="16"/>
                  </a:cubicBezTo>
                  <a:close/>
                </a:path>
              </a:pathLst>
            </a:custGeom>
            <a:solidFill>
              <a:srgbClr val="FFE7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98" name="Freeform 620"/>
            <p:cNvSpPr>
              <a:spLocks/>
            </p:cNvSpPr>
            <p:nvPr/>
          </p:nvSpPr>
          <p:spPr bwMode="auto">
            <a:xfrm>
              <a:off x="5987380" y="4488250"/>
              <a:ext cx="61912" cy="147638"/>
            </a:xfrm>
            <a:custGeom>
              <a:avLst/>
              <a:gdLst>
                <a:gd name="T0" fmla="*/ 3 w 8"/>
                <a:gd name="T1" fmla="*/ 16 h 19"/>
                <a:gd name="T2" fmla="*/ 8 w 8"/>
                <a:gd name="T3" fmla="*/ 19 h 19"/>
                <a:gd name="T4" fmla="*/ 8 w 8"/>
                <a:gd name="T5" fmla="*/ 2 h 19"/>
                <a:gd name="T6" fmla="*/ 5 w 8"/>
                <a:gd name="T7" fmla="*/ 1 h 19"/>
                <a:gd name="T8" fmla="*/ 5 w 8"/>
                <a:gd name="T9" fmla="*/ 1 h 19"/>
                <a:gd name="T10" fmla="*/ 1 w 8"/>
                <a:gd name="T11" fmla="*/ 2 h 19"/>
                <a:gd name="T12" fmla="*/ 1 w 8"/>
                <a:gd name="T13" fmla="*/ 4 h 19"/>
                <a:gd name="T14" fmla="*/ 0 w 8"/>
                <a:gd name="T15" fmla="*/ 6 h 19"/>
                <a:gd name="T16" fmla="*/ 0 w 8"/>
                <a:gd name="T17" fmla="*/ 8 h 19"/>
                <a:gd name="T18" fmla="*/ 3 w 8"/>
                <a:gd name="T19"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9">
                  <a:moveTo>
                    <a:pt x="3" y="16"/>
                  </a:moveTo>
                  <a:cubicBezTo>
                    <a:pt x="4" y="18"/>
                    <a:pt x="6" y="19"/>
                    <a:pt x="8" y="19"/>
                  </a:cubicBezTo>
                  <a:cubicBezTo>
                    <a:pt x="8" y="2"/>
                    <a:pt x="8" y="2"/>
                    <a:pt x="8" y="2"/>
                  </a:cubicBezTo>
                  <a:cubicBezTo>
                    <a:pt x="7" y="2"/>
                    <a:pt x="6" y="2"/>
                    <a:pt x="5" y="1"/>
                  </a:cubicBezTo>
                  <a:cubicBezTo>
                    <a:pt x="5" y="1"/>
                    <a:pt x="5" y="1"/>
                    <a:pt x="5" y="1"/>
                  </a:cubicBezTo>
                  <a:cubicBezTo>
                    <a:pt x="3" y="1"/>
                    <a:pt x="2" y="0"/>
                    <a:pt x="1" y="2"/>
                  </a:cubicBezTo>
                  <a:cubicBezTo>
                    <a:pt x="1" y="2"/>
                    <a:pt x="1" y="3"/>
                    <a:pt x="1" y="4"/>
                  </a:cubicBezTo>
                  <a:cubicBezTo>
                    <a:pt x="1" y="5"/>
                    <a:pt x="1" y="5"/>
                    <a:pt x="0" y="6"/>
                  </a:cubicBezTo>
                  <a:cubicBezTo>
                    <a:pt x="0" y="8"/>
                    <a:pt x="0" y="8"/>
                    <a:pt x="0" y="8"/>
                  </a:cubicBezTo>
                  <a:cubicBezTo>
                    <a:pt x="0" y="11"/>
                    <a:pt x="1" y="14"/>
                    <a:pt x="3" y="16"/>
                  </a:cubicBezTo>
                  <a:close/>
                </a:path>
              </a:pathLst>
            </a:custGeom>
            <a:solidFill>
              <a:srgbClr val="E8D6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599" name="Freeform 621"/>
            <p:cNvSpPr>
              <a:spLocks/>
            </p:cNvSpPr>
            <p:nvPr/>
          </p:nvSpPr>
          <p:spPr bwMode="auto">
            <a:xfrm>
              <a:off x="6041355" y="4667637"/>
              <a:ext cx="23812" cy="100013"/>
            </a:xfrm>
            <a:custGeom>
              <a:avLst/>
              <a:gdLst>
                <a:gd name="T0" fmla="*/ 0 w 3"/>
                <a:gd name="T1" fmla="*/ 13 h 13"/>
                <a:gd name="T2" fmla="*/ 3 w 3"/>
                <a:gd name="T3" fmla="*/ 13 h 13"/>
                <a:gd name="T4" fmla="*/ 2 w 3"/>
                <a:gd name="T5" fmla="*/ 4 h 13"/>
                <a:gd name="T6" fmla="*/ 2 w 3"/>
                <a:gd name="T7" fmla="*/ 3 h 13"/>
                <a:gd name="T8" fmla="*/ 3 w 3"/>
                <a:gd name="T9" fmla="*/ 1 h 13"/>
                <a:gd name="T10" fmla="*/ 3 w 3"/>
                <a:gd name="T11" fmla="*/ 0 h 13"/>
                <a:gd name="T12" fmla="*/ 3 w 3"/>
                <a:gd name="T13" fmla="*/ 0 h 13"/>
                <a:gd name="T14" fmla="*/ 0 w 3"/>
                <a:gd name="T15" fmla="*/ 0 h 13"/>
                <a:gd name="T16" fmla="*/ 0 w 3"/>
                <a:gd name="T17" fmla="*/ 0 h 13"/>
                <a:gd name="T18" fmla="*/ 0 w 3"/>
                <a:gd name="T19" fmla="*/ 1 h 13"/>
                <a:gd name="T20" fmla="*/ 1 w 3"/>
                <a:gd name="T21" fmla="*/ 3 h 13"/>
                <a:gd name="T22" fmla="*/ 1 w 3"/>
                <a:gd name="T23" fmla="*/ 4 h 13"/>
                <a:gd name="T24" fmla="*/ 0 w 3"/>
                <a:gd name="T2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3">
                  <a:moveTo>
                    <a:pt x="0" y="13"/>
                  </a:moveTo>
                  <a:cubicBezTo>
                    <a:pt x="3" y="13"/>
                    <a:pt x="3" y="13"/>
                    <a:pt x="3" y="13"/>
                  </a:cubicBezTo>
                  <a:cubicBezTo>
                    <a:pt x="3" y="9"/>
                    <a:pt x="3" y="7"/>
                    <a:pt x="2" y="4"/>
                  </a:cubicBezTo>
                  <a:cubicBezTo>
                    <a:pt x="2" y="3"/>
                    <a:pt x="2" y="3"/>
                    <a:pt x="2" y="3"/>
                  </a:cubicBezTo>
                  <a:cubicBezTo>
                    <a:pt x="3" y="1"/>
                    <a:pt x="3" y="1"/>
                    <a:pt x="3" y="1"/>
                  </a:cubicBezTo>
                  <a:cubicBezTo>
                    <a:pt x="3" y="1"/>
                    <a:pt x="3" y="1"/>
                    <a:pt x="3" y="0"/>
                  </a:cubicBezTo>
                  <a:cubicBezTo>
                    <a:pt x="3" y="0"/>
                    <a:pt x="3" y="0"/>
                    <a:pt x="3" y="0"/>
                  </a:cubicBezTo>
                  <a:cubicBezTo>
                    <a:pt x="2" y="0"/>
                    <a:pt x="1" y="0"/>
                    <a:pt x="0" y="0"/>
                  </a:cubicBezTo>
                  <a:cubicBezTo>
                    <a:pt x="0" y="0"/>
                    <a:pt x="0" y="0"/>
                    <a:pt x="0" y="0"/>
                  </a:cubicBezTo>
                  <a:cubicBezTo>
                    <a:pt x="0" y="1"/>
                    <a:pt x="0" y="1"/>
                    <a:pt x="0" y="1"/>
                  </a:cubicBezTo>
                  <a:cubicBezTo>
                    <a:pt x="1" y="3"/>
                    <a:pt x="1" y="3"/>
                    <a:pt x="1" y="3"/>
                  </a:cubicBezTo>
                  <a:cubicBezTo>
                    <a:pt x="1" y="3"/>
                    <a:pt x="1" y="3"/>
                    <a:pt x="1" y="4"/>
                  </a:cubicBezTo>
                  <a:cubicBezTo>
                    <a:pt x="0" y="7"/>
                    <a:pt x="0" y="9"/>
                    <a:pt x="0" y="13"/>
                  </a:cubicBezTo>
                  <a:close/>
                </a:path>
              </a:pathLst>
            </a:custGeom>
            <a:solidFill>
              <a:srgbClr val="3D56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00" name="Freeform 622"/>
            <p:cNvSpPr>
              <a:spLocks/>
            </p:cNvSpPr>
            <p:nvPr/>
          </p:nvSpPr>
          <p:spPr bwMode="auto">
            <a:xfrm>
              <a:off x="6041355" y="4667637"/>
              <a:ext cx="23812" cy="46038"/>
            </a:xfrm>
            <a:custGeom>
              <a:avLst/>
              <a:gdLst>
                <a:gd name="T0" fmla="*/ 2 w 3"/>
                <a:gd name="T1" fmla="*/ 4 h 6"/>
                <a:gd name="T2" fmla="*/ 2 w 3"/>
                <a:gd name="T3" fmla="*/ 3 h 6"/>
                <a:gd name="T4" fmla="*/ 3 w 3"/>
                <a:gd name="T5" fmla="*/ 1 h 6"/>
                <a:gd name="T6" fmla="*/ 3 w 3"/>
                <a:gd name="T7" fmla="*/ 0 h 6"/>
                <a:gd name="T8" fmla="*/ 3 w 3"/>
                <a:gd name="T9" fmla="*/ 0 h 6"/>
                <a:gd name="T10" fmla="*/ 0 w 3"/>
                <a:gd name="T11" fmla="*/ 0 h 6"/>
                <a:gd name="T12" fmla="*/ 0 w 3"/>
                <a:gd name="T13" fmla="*/ 0 h 6"/>
                <a:gd name="T14" fmla="*/ 0 w 3"/>
                <a:gd name="T15" fmla="*/ 1 h 6"/>
                <a:gd name="T16" fmla="*/ 1 w 3"/>
                <a:gd name="T17" fmla="*/ 3 h 6"/>
                <a:gd name="T18" fmla="*/ 1 w 3"/>
                <a:gd name="T19" fmla="*/ 4 h 6"/>
                <a:gd name="T20" fmla="*/ 1 w 3"/>
                <a:gd name="T21" fmla="*/ 5 h 6"/>
                <a:gd name="T22" fmla="*/ 3 w 3"/>
                <a:gd name="T23" fmla="*/ 6 h 6"/>
                <a:gd name="T24" fmla="*/ 2 w 3"/>
                <a:gd name="T2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6">
                  <a:moveTo>
                    <a:pt x="2" y="4"/>
                  </a:moveTo>
                  <a:cubicBezTo>
                    <a:pt x="2" y="3"/>
                    <a:pt x="2" y="3"/>
                    <a:pt x="2" y="3"/>
                  </a:cubicBezTo>
                  <a:cubicBezTo>
                    <a:pt x="3" y="1"/>
                    <a:pt x="3" y="1"/>
                    <a:pt x="3" y="1"/>
                  </a:cubicBezTo>
                  <a:cubicBezTo>
                    <a:pt x="3" y="1"/>
                    <a:pt x="3" y="1"/>
                    <a:pt x="3" y="0"/>
                  </a:cubicBezTo>
                  <a:cubicBezTo>
                    <a:pt x="3" y="0"/>
                    <a:pt x="3" y="0"/>
                    <a:pt x="3" y="0"/>
                  </a:cubicBezTo>
                  <a:cubicBezTo>
                    <a:pt x="2" y="0"/>
                    <a:pt x="1" y="0"/>
                    <a:pt x="0" y="0"/>
                  </a:cubicBezTo>
                  <a:cubicBezTo>
                    <a:pt x="0" y="0"/>
                    <a:pt x="0" y="0"/>
                    <a:pt x="0" y="0"/>
                  </a:cubicBezTo>
                  <a:cubicBezTo>
                    <a:pt x="0" y="1"/>
                    <a:pt x="0" y="1"/>
                    <a:pt x="0" y="1"/>
                  </a:cubicBezTo>
                  <a:cubicBezTo>
                    <a:pt x="1" y="3"/>
                    <a:pt x="1" y="3"/>
                    <a:pt x="1" y="3"/>
                  </a:cubicBezTo>
                  <a:cubicBezTo>
                    <a:pt x="1" y="3"/>
                    <a:pt x="1" y="3"/>
                    <a:pt x="1" y="4"/>
                  </a:cubicBezTo>
                  <a:cubicBezTo>
                    <a:pt x="1" y="5"/>
                    <a:pt x="1" y="5"/>
                    <a:pt x="1" y="5"/>
                  </a:cubicBezTo>
                  <a:cubicBezTo>
                    <a:pt x="3" y="6"/>
                    <a:pt x="3" y="6"/>
                    <a:pt x="3" y="6"/>
                  </a:cubicBezTo>
                  <a:lnTo>
                    <a:pt x="2" y="4"/>
                  </a:ln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01" name="Freeform 623"/>
            <p:cNvSpPr>
              <a:spLocks/>
            </p:cNvSpPr>
            <p:nvPr/>
          </p:nvSpPr>
          <p:spPr bwMode="auto">
            <a:xfrm>
              <a:off x="5995318" y="4643825"/>
              <a:ext cx="61912" cy="46038"/>
            </a:xfrm>
            <a:custGeom>
              <a:avLst/>
              <a:gdLst>
                <a:gd name="T0" fmla="*/ 39 w 39"/>
                <a:gd name="T1" fmla="*/ 15 h 29"/>
                <a:gd name="T2" fmla="*/ 9 w 39"/>
                <a:gd name="T3" fmla="*/ 0 h 29"/>
                <a:gd name="T4" fmla="*/ 0 w 39"/>
                <a:gd name="T5" fmla="*/ 5 h 29"/>
                <a:gd name="T6" fmla="*/ 29 w 39"/>
                <a:gd name="T7" fmla="*/ 29 h 29"/>
                <a:gd name="T8" fmla="*/ 39 w 39"/>
                <a:gd name="T9" fmla="*/ 15 h 29"/>
              </a:gdLst>
              <a:ahLst/>
              <a:cxnLst>
                <a:cxn ang="0">
                  <a:pos x="T0" y="T1"/>
                </a:cxn>
                <a:cxn ang="0">
                  <a:pos x="T2" y="T3"/>
                </a:cxn>
                <a:cxn ang="0">
                  <a:pos x="T4" y="T5"/>
                </a:cxn>
                <a:cxn ang="0">
                  <a:pos x="T6" y="T7"/>
                </a:cxn>
                <a:cxn ang="0">
                  <a:pos x="T8" y="T9"/>
                </a:cxn>
              </a:cxnLst>
              <a:rect l="0" t="0" r="r" b="b"/>
              <a:pathLst>
                <a:path w="39" h="29">
                  <a:moveTo>
                    <a:pt x="39" y="15"/>
                  </a:moveTo>
                  <a:lnTo>
                    <a:pt x="9" y="0"/>
                  </a:lnTo>
                  <a:lnTo>
                    <a:pt x="0" y="5"/>
                  </a:lnTo>
                  <a:lnTo>
                    <a:pt x="29" y="29"/>
                  </a:lnTo>
                  <a:lnTo>
                    <a:pt x="39" y="15"/>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02" name="Freeform 624"/>
            <p:cNvSpPr>
              <a:spLocks/>
            </p:cNvSpPr>
            <p:nvPr/>
          </p:nvSpPr>
          <p:spPr bwMode="auto">
            <a:xfrm>
              <a:off x="6057230" y="4643825"/>
              <a:ext cx="53975" cy="46038"/>
            </a:xfrm>
            <a:custGeom>
              <a:avLst/>
              <a:gdLst>
                <a:gd name="T0" fmla="*/ 0 w 34"/>
                <a:gd name="T1" fmla="*/ 15 h 29"/>
                <a:gd name="T2" fmla="*/ 24 w 34"/>
                <a:gd name="T3" fmla="*/ 0 h 29"/>
                <a:gd name="T4" fmla="*/ 34 w 34"/>
                <a:gd name="T5" fmla="*/ 5 h 29"/>
                <a:gd name="T6" fmla="*/ 5 w 34"/>
                <a:gd name="T7" fmla="*/ 29 h 29"/>
                <a:gd name="T8" fmla="*/ 0 w 34"/>
                <a:gd name="T9" fmla="*/ 15 h 29"/>
              </a:gdLst>
              <a:ahLst/>
              <a:cxnLst>
                <a:cxn ang="0">
                  <a:pos x="T0" y="T1"/>
                </a:cxn>
                <a:cxn ang="0">
                  <a:pos x="T2" y="T3"/>
                </a:cxn>
                <a:cxn ang="0">
                  <a:pos x="T4" y="T5"/>
                </a:cxn>
                <a:cxn ang="0">
                  <a:pos x="T6" y="T7"/>
                </a:cxn>
                <a:cxn ang="0">
                  <a:pos x="T8" y="T9"/>
                </a:cxn>
              </a:cxnLst>
              <a:rect l="0" t="0" r="r" b="b"/>
              <a:pathLst>
                <a:path w="34" h="29">
                  <a:moveTo>
                    <a:pt x="0" y="15"/>
                  </a:moveTo>
                  <a:lnTo>
                    <a:pt x="24" y="0"/>
                  </a:lnTo>
                  <a:lnTo>
                    <a:pt x="34" y="5"/>
                  </a:lnTo>
                  <a:lnTo>
                    <a:pt x="5" y="29"/>
                  </a:lnTo>
                  <a:lnTo>
                    <a:pt x="0" y="15"/>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03" name="Freeform 625"/>
            <p:cNvSpPr>
              <a:spLocks noEditPoints="1"/>
            </p:cNvSpPr>
            <p:nvPr/>
          </p:nvSpPr>
          <p:spPr bwMode="auto">
            <a:xfrm>
              <a:off x="5925468" y="4651762"/>
              <a:ext cx="255587" cy="115888"/>
            </a:xfrm>
            <a:custGeom>
              <a:avLst/>
              <a:gdLst>
                <a:gd name="T0" fmla="*/ 0 w 33"/>
                <a:gd name="T1" fmla="*/ 7 h 15"/>
                <a:gd name="T2" fmla="*/ 0 w 33"/>
                <a:gd name="T3" fmla="*/ 12 h 15"/>
                <a:gd name="T4" fmla="*/ 3 w 33"/>
                <a:gd name="T5" fmla="*/ 15 h 15"/>
                <a:gd name="T6" fmla="*/ 16 w 33"/>
                <a:gd name="T7" fmla="*/ 15 h 15"/>
                <a:gd name="T8" fmla="*/ 15 w 33"/>
                <a:gd name="T9" fmla="*/ 13 h 15"/>
                <a:gd name="T10" fmla="*/ 9 w 33"/>
                <a:gd name="T11" fmla="*/ 0 h 15"/>
                <a:gd name="T12" fmla="*/ 0 w 33"/>
                <a:gd name="T13" fmla="*/ 7 h 15"/>
                <a:gd name="T14" fmla="*/ 17 w 33"/>
                <a:gd name="T15" fmla="*/ 15 h 15"/>
                <a:gd name="T16" fmla="*/ 30 w 33"/>
                <a:gd name="T17" fmla="*/ 15 h 15"/>
                <a:gd name="T18" fmla="*/ 33 w 33"/>
                <a:gd name="T19" fmla="*/ 12 h 15"/>
                <a:gd name="T20" fmla="*/ 33 w 33"/>
                <a:gd name="T21" fmla="*/ 7 h 15"/>
                <a:gd name="T22" fmla="*/ 24 w 33"/>
                <a:gd name="T23" fmla="*/ 0 h 15"/>
                <a:gd name="T24" fmla="*/ 18 w 33"/>
                <a:gd name="T25" fmla="*/ 13 h 15"/>
                <a:gd name="T26" fmla="*/ 17 w 33"/>
                <a:gd name="T2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15">
                  <a:moveTo>
                    <a:pt x="0" y="7"/>
                  </a:moveTo>
                  <a:cubicBezTo>
                    <a:pt x="0" y="9"/>
                    <a:pt x="0" y="10"/>
                    <a:pt x="0" y="12"/>
                  </a:cubicBezTo>
                  <a:cubicBezTo>
                    <a:pt x="0" y="13"/>
                    <a:pt x="1" y="15"/>
                    <a:pt x="3" y="15"/>
                  </a:cubicBezTo>
                  <a:cubicBezTo>
                    <a:pt x="16" y="15"/>
                    <a:pt x="16" y="15"/>
                    <a:pt x="16" y="15"/>
                  </a:cubicBezTo>
                  <a:cubicBezTo>
                    <a:pt x="15" y="13"/>
                    <a:pt x="15" y="13"/>
                    <a:pt x="15" y="13"/>
                  </a:cubicBezTo>
                  <a:cubicBezTo>
                    <a:pt x="12" y="8"/>
                    <a:pt x="11" y="6"/>
                    <a:pt x="9" y="0"/>
                  </a:cubicBezTo>
                  <a:cubicBezTo>
                    <a:pt x="4" y="1"/>
                    <a:pt x="0" y="3"/>
                    <a:pt x="0" y="7"/>
                  </a:cubicBezTo>
                  <a:close/>
                  <a:moveTo>
                    <a:pt x="17" y="15"/>
                  </a:moveTo>
                  <a:cubicBezTo>
                    <a:pt x="30" y="15"/>
                    <a:pt x="30" y="15"/>
                    <a:pt x="30" y="15"/>
                  </a:cubicBezTo>
                  <a:cubicBezTo>
                    <a:pt x="32" y="15"/>
                    <a:pt x="33" y="13"/>
                    <a:pt x="33" y="12"/>
                  </a:cubicBezTo>
                  <a:cubicBezTo>
                    <a:pt x="33" y="7"/>
                    <a:pt x="33" y="7"/>
                    <a:pt x="33" y="7"/>
                  </a:cubicBezTo>
                  <a:cubicBezTo>
                    <a:pt x="33" y="3"/>
                    <a:pt x="29" y="1"/>
                    <a:pt x="24" y="0"/>
                  </a:cubicBezTo>
                  <a:cubicBezTo>
                    <a:pt x="22" y="6"/>
                    <a:pt x="21" y="8"/>
                    <a:pt x="18" y="13"/>
                  </a:cubicBezTo>
                  <a:lnTo>
                    <a:pt x="17" y="15"/>
                  </a:ln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sp>
        <p:nvSpPr>
          <p:cNvPr id="605" name="矩形 604"/>
          <p:cNvSpPr/>
          <p:nvPr/>
        </p:nvSpPr>
        <p:spPr>
          <a:xfrm>
            <a:off x="7848896" y="2187377"/>
            <a:ext cx="1177271" cy="364139"/>
          </a:xfrm>
          <a:prstGeom prst="rect">
            <a:avLst/>
          </a:prstGeom>
          <a:noFill/>
        </p:spPr>
        <p:txBody>
          <a:bodyPr wrap="square" rtlCol="0">
            <a:spAutoFit/>
          </a:bodyPr>
          <a:lstStyle/>
          <a:p>
            <a:pPr algn="ctr">
              <a:lnSpc>
                <a:spcPts val="1000"/>
              </a:lnSpc>
            </a:pPr>
            <a:r>
              <a:rPr lang="en-US" sz="1400" b="1" dirty="0" smtClean="0">
                <a:solidFill>
                  <a:srgbClr val="333333"/>
                </a:solidFill>
                <a:cs typeface="Arial" pitchFamily="34" charset="0"/>
              </a:rPr>
              <a:t>IT Specialist</a:t>
            </a:r>
          </a:p>
          <a:p>
            <a:pPr algn="ctr">
              <a:lnSpc>
                <a:spcPts val="1000"/>
              </a:lnSpc>
            </a:pPr>
            <a:r>
              <a:rPr lang="en-US" sz="1400" b="1" dirty="0" smtClean="0">
                <a:solidFill>
                  <a:srgbClr val="333333"/>
                </a:solidFill>
                <a:cs typeface="Arial" pitchFamily="34" charset="0"/>
              </a:rPr>
              <a:t>/Architect</a:t>
            </a:r>
            <a:endParaRPr lang="en-US" sz="1400" b="1" dirty="0">
              <a:solidFill>
                <a:srgbClr val="333333"/>
              </a:solidFill>
              <a:cs typeface="Arial" pitchFamily="34" charset="0"/>
            </a:endParaRPr>
          </a:p>
        </p:txBody>
      </p:sp>
      <p:sp>
        <p:nvSpPr>
          <p:cNvPr id="606" name="矩形 605"/>
          <p:cNvSpPr/>
          <p:nvPr/>
        </p:nvSpPr>
        <p:spPr>
          <a:xfrm>
            <a:off x="9929176" y="2189177"/>
            <a:ext cx="1344927" cy="364139"/>
          </a:xfrm>
          <a:prstGeom prst="rect">
            <a:avLst/>
          </a:prstGeom>
          <a:noFill/>
        </p:spPr>
        <p:txBody>
          <a:bodyPr wrap="square" rtlCol="0">
            <a:spAutoFit/>
          </a:bodyPr>
          <a:lstStyle/>
          <a:p>
            <a:pPr algn="ctr">
              <a:lnSpc>
                <a:spcPts val="1000"/>
              </a:lnSpc>
            </a:pPr>
            <a:r>
              <a:rPr lang="en-US" sz="1400" b="1" dirty="0" smtClean="0">
                <a:solidFill>
                  <a:srgbClr val="333333"/>
                </a:solidFill>
                <a:cs typeface="Arial" pitchFamily="34" charset="0"/>
              </a:rPr>
              <a:t>Responsible </a:t>
            </a:r>
            <a:r>
              <a:rPr lang="en-US" altLang="zh-CN" sz="1400" b="1" dirty="0" smtClean="0">
                <a:solidFill>
                  <a:srgbClr val="333333"/>
                </a:solidFill>
                <a:cs typeface="Arial" pitchFamily="34" charset="0"/>
              </a:rPr>
              <a:t>for</a:t>
            </a:r>
            <a:r>
              <a:rPr lang="en-US" sz="1400" b="1" dirty="0" smtClean="0">
                <a:solidFill>
                  <a:srgbClr val="333333"/>
                </a:solidFill>
                <a:cs typeface="Arial" pitchFamily="34" charset="0"/>
              </a:rPr>
              <a:t> other Systems</a:t>
            </a:r>
            <a:endParaRPr lang="en-US" sz="1400" b="1" dirty="0">
              <a:solidFill>
                <a:srgbClr val="333333"/>
              </a:solidFill>
              <a:cs typeface="Arial" pitchFamily="34" charset="0"/>
            </a:endParaRPr>
          </a:p>
        </p:txBody>
      </p:sp>
      <p:sp>
        <p:nvSpPr>
          <p:cNvPr id="607" name="文本框 606"/>
          <p:cNvSpPr txBox="1"/>
          <p:nvPr/>
        </p:nvSpPr>
        <p:spPr>
          <a:xfrm>
            <a:off x="6140542" y="2189177"/>
            <a:ext cx="914400" cy="357406"/>
          </a:xfrm>
          <a:prstGeom prst="rect">
            <a:avLst/>
          </a:prstGeom>
          <a:noFill/>
        </p:spPr>
        <p:txBody>
          <a:bodyPr wrap="square" rtlCol="0">
            <a:spAutoFit/>
          </a:bodyPr>
          <a:lstStyle>
            <a:defPPr>
              <a:defRPr lang="de-DE"/>
            </a:defPPr>
            <a:lvl1pPr algn="ctr">
              <a:lnSpc>
                <a:spcPts val="1000"/>
              </a:lnSpc>
              <a:defRPr sz="1200" b="1">
                <a:solidFill>
                  <a:schemeClr val="bg1"/>
                </a:solidFill>
                <a:cs typeface="Arial" pitchFamily="34" charset="0"/>
              </a:defRPr>
            </a:lvl1pPr>
          </a:lstStyle>
          <a:p>
            <a:pPr>
              <a:defRPr/>
            </a:pPr>
            <a:r>
              <a:rPr lang="en-US" sz="1400" kern="0" dirty="0" smtClean="0">
                <a:solidFill>
                  <a:srgbClr val="333333"/>
                </a:solidFill>
              </a:rPr>
              <a:t>Product Owner</a:t>
            </a:r>
          </a:p>
        </p:txBody>
      </p:sp>
      <p:sp>
        <p:nvSpPr>
          <p:cNvPr id="632" name="矩形 631"/>
          <p:cNvSpPr/>
          <p:nvPr/>
        </p:nvSpPr>
        <p:spPr>
          <a:xfrm>
            <a:off x="1810600" y="4809881"/>
            <a:ext cx="1713084" cy="142770"/>
          </a:xfrm>
          <a:prstGeom prst="rect">
            <a:avLst/>
          </a:prstGeom>
          <a:noFill/>
        </p:spPr>
        <p:txBody>
          <a:bodyPr wrap="none" lIns="0" tIns="0" rIns="0" bIns="0" rtlCol="0">
            <a:noAutofit/>
          </a:bodyPr>
          <a:lstStyle/>
          <a:p>
            <a:pPr>
              <a:defRPr/>
            </a:pPr>
            <a:r>
              <a:rPr lang="en-US" sz="1400" b="1" kern="0" dirty="0" smtClean="0">
                <a:solidFill>
                  <a:srgbClr val="333333"/>
                </a:solidFill>
              </a:rPr>
              <a:t>Project Manager</a:t>
            </a:r>
          </a:p>
        </p:txBody>
      </p:sp>
      <p:grpSp>
        <p:nvGrpSpPr>
          <p:cNvPr id="635" name="组合 634"/>
          <p:cNvGrpSpPr/>
          <p:nvPr/>
        </p:nvGrpSpPr>
        <p:grpSpPr>
          <a:xfrm>
            <a:off x="3845433" y="3919685"/>
            <a:ext cx="780866" cy="739791"/>
            <a:chOff x="8549330" y="5434104"/>
            <a:chExt cx="1027587" cy="1032361"/>
          </a:xfrm>
        </p:grpSpPr>
        <p:sp>
          <p:nvSpPr>
            <p:cNvPr id="636" name="Oval 432"/>
            <p:cNvSpPr>
              <a:spLocks noChangeArrowheads="1"/>
            </p:cNvSpPr>
            <p:nvPr/>
          </p:nvSpPr>
          <p:spPr bwMode="auto">
            <a:xfrm>
              <a:off x="8549330" y="5434104"/>
              <a:ext cx="1027587" cy="1032356"/>
            </a:xfrm>
            <a:prstGeom prst="ellipse">
              <a:avLst/>
            </a:prstGeom>
            <a:solidFill>
              <a:srgbClr val="FFCC5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37" name="Freeform 433"/>
            <p:cNvSpPr>
              <a:spLocks/>
            </p:cNvSpPr>
            <p:nvPr/>
          </p:nvSpPr>
          <p:spPr bwMode="auto">
            <a:xfrm>
              <a:off x="9040481" y="5643918"/>
              <a:ext cx="512602" cy="822547"/>
            </a:xfrm>
            <a:custGeom>
              <a:avLst/>
              <a:gdLst>
                <a:gd name="T0" fmla="*/ 0 w 91"/>
                <a:gd name="T1" fmla="*/ 20 h 146"/>
                <a:gd name="T2" fmla="*/ 33 w 91"/>
                <a:gd name="T3" fmla="*/ 0 h 146"/>
                <a:gd name="T4" fmla="*/ 91 w 91"/>
                <a:gd name="T5" fmla="*/ 83 h 146"/>
                <a:gd name="T6" fmla="*/ 4 w 91"/>
                <a:gd name="T7" fmla="*/ 146 h 146"/>
                <a:gd name="T8" fmla="*/ 2 w 91"/>
                <a:gd name="T9" fmla="*/ 146 h 146"/>
                <a:gd name="T10" fmla="*/ 0 w 91"/>
                <a:gd name="T11" fmla="*/ 20 h 146"/>
              </a:gdLst>
              <a:ahLst/>
              <a:cxnLst>
                <a:cxn ang="0">
                  <a:pos x="T0" y="T1"/>
                </a:cxn>
                <a:cxn ang="0">
                  <a:pos x="T2" y="T3"/>
                </a:cxn>
                <a:cxn ang="0">
                  <a:pos x="T4" y="T5"/>
                </a:cxn>
                <a:cxn ang="0">
                  <a:pos x="T6" y="T7"/>
                </a:cxn>
                <a:cxn ang="0">
                  <a:pos x="T8" y="T9"/>
                </a:cxn>
                <a:cxn ang="0">
                  <a:pos x="T10" y="T11"/>
                </a:cxn>
              </a:cxnLst>
              <a:rect l="0" t="0" r="r" b="b"/>
              <a:pathLst>
                <a:path w="91" h="146">
                  <a:moveTo>
                    <a:pt x="0" y="20"/>
                  </a:moveTo>
                  <a:cubicBezTo>
                    <a:pt x="33" y="0"/>
                    <a:pt x="33" y="0"/>
                    <a:pt x="33" y="0"/>
                  </a:cubicBezTo>
                  <a:cubicBezTo>
                    <a:pt x="91" y="83"/>
                    <a:pt x="91" y="83"/>
                    <a:pt x="91" y="83"/>
                  </a:cubicBezTo>
                  <a:cubicBezTo>
                    <a:pt x="79" y="120"/>
                    <a:pt x="44" y="146"/>
                    <a:pt x="4" y="146"/>
                  </a:cubicBezTo>
                  <a:cubicBezTo>
                    <a:pt x="3" y="146"/>
                    <a:pt x="2" y="146"/>
                    <a:pt x="2" y="146"/>
                  </a:cubicBezTo>
                  <a:cubicBezTo>
                    <a:pt x="0" y="20"/>
                    <a:pt x="0" y="20"/>
                    <a:pt x="0" y="20"/>
                  </a:cubicBezTo>
                  <a:close/>
                </a:path>
              </a:pathLst>
            </a:custGeom>
            <a:solidFill>
              <a:srgbClr val="D7A3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38" name="Freeform 434"/>
            <p:cNvSpPr>
              <a:spLocks/>
            </p:cNvSpPr>
            <p:nvPr/>
          </p:nvSpPr>
          <p:spPr bwMode="auto">
            <a:xfrm>
              <a:off x="8706694" y="5603386"/>
              <a:ext cx="712874" cy="519755"/>
            </a:xfrm>
            <a:custGeom>
              <a:avLst/>
              <a:gdLst>
                <a:gd name="T0" fmla="*/ 63 w 126"/>
                <a:gd name="T1" fmla="*/ 0 h 92"/>
                <a:gd name="T2" fmla="*/ 63 w 126"/>
                <a:gd name="T3" fmla="*/ 92 h 92"/>
                <a:gd name="T4" fmla="*/ 63 w 126"/>
                <a:gd name="T5" fmla="*/ 0 h 92"/>
              </a:gdLst>
              <a:ahLst/>
              <a:cxnLst>
                <a:cxn ang="0">
                  <a:pos x="T0" y="T1"/>
                </a:cxn>
                <a:cxn ang="0">
                  <a:pos x="T2" y="T3"/>
                </a:cxn>
                <a:cxn ang="0">
                  <a:pos x="T4" y="T5"/>
                </a:cxn>
              </a:cxnLst>
              <a:rect l="0" t="0" r="r" b="b"/>
              <a:pathLst>
                <a:path w="126" h="92">
                  <a:moveTo>
                    <a:pt x="63" y="0"/>
                  </a:moveTo>
                  <a:cubicBezTo>
                    <a:pt x="111" y="0"/>
                    <a:pt x="126" y="92"/>
                    <a:pt x="63" y="92"/>
                  </a:cubicBezTo>
                  <a:cubicBezTo>
                    <a:pt x="0" y="92"/>
                    <a:pt x="16" y="0"/>
                    <a:pt x="63" y="0"/>
                  </a:cubicBezTo>
                  <a:close/>
                </a:path>
              </a:pathLst>
            </a:custGeom>
            <a:solidFill>
              <a:srgbClr val="6E42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39" name="Freeform 435"/>
            <p:cNvSpPr>
              <a:spLocks/>
            </p:cNvSpPr>
            <p:nvPr/>
          </p:nvSpPr>
          <p:spPr bwMode="auto">
            <a:xfrm>
              <a:off x="8759146" y="6044462"/>
              <a:ext cx="615122" cy="422003"/>
            </a:xfrm>
            <a:custGeom>
              <a:avLst/>
              <a:gdLst>
                <a:gd name="T0" fmla="*/ 0 w 109"/>
                <a:gd name="T1" fmla="*/ 57 h 75"/>
                <a:gd name="T2" fmla="*/ 42 w 109"/>
                <a:gd name="T3" fmla="*/ 18 h 75"/>
                <a:gd name="T4" fmla="*/ 42 w 109"/>
                <a:gd name="T5" fmla="*/ 0 h 75"/>
                <a:gd name="T6" fmla="*/ 54 w 109"/>
                <a:gd name="T7" fmla="*/ 0 h 75"/>
                <a:gd name="T8" fmla="*/ 54 w 109"/>
                <a:gd name="T9" fmla="*/ 0 h 75"/>
                <a:gd name="T10" fmla="*/ 66 w 109"/>
                <a:gd name="T11" fmla="*/ 0 h 75"/>
                <a:gd name="T12" fmla="*/ 66 w 109"/>
                <a:gd name="T13" fmla="*/ 18 h 75"/>
                <a:gd name="T14" fmla="*/ 109 w 109"/>
                <a:gd name="T15" fmla="*/ 57 h 75"/>
                <a:gd name="T16" fmla="*/ 54 w 109"/>
                <a:gd name="T17" fmla="*/ 75 h 75"/>
                <a:gd name="T18" fmla="*/ 54 w 109"/>
                <a:gd name="T19" fmla="*/ 75 h 75"/>
                <a:gd name="T20" fmla="*/ 54 w 109"/>
                <a:gd name="T21" fmla="*/ 75 h 75"/>
                <a:gd name="T22" fmla="*/ 0 w 109"/>
                <a:gd name="T2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75">
                  <a:moveTo>
                    <a:pt x="0" y="57"/>
                  </a:moveTo>
                  <a:cubicBezTo>
                    <a:pt x="0" y="38"/>
                    <a:pt x="2" y="21"/>
                    <a:pt x="42" y="18"/>
                  </a:cubicBezTo>
                  <a:cubicBezTo>
                    <a:pt x="42" y="16"/>
                    <a:pt x="42" y="2"/>
                    <a:pt x="42" y="0"/>
                  </a:cubicBezTo>
                  <a:cubicBezTo>
                    <a:pt x="54" y="0"/>
                    <a:pt x="54" y="0"/>
                    <a:pt x="54" y="0"/>
                  </a:cubicBezTo>
                  <a:cubicBezTo>
                    <a:pt x="54" y="0"/>
                    <a:pt x="54" y="0"/>
                    <a:pt x="54" y="0"/>
                  </a:cubicBezTo>
                  <a:cubicBezTo>
                    <a:pt x="66" y="0"/>
                    <a:pt x="66" y="0"/>
                    <a:pt x="66" y="0"/>
                  </a:cubicBezTo>
                  <a:cubicBezTo>
                    <a:pt x="66" y="2"/>
                    <a:pt x="66" y="16"/>
                    <a:pt x="66" y="18"/>
                  </a:cubicBezTo>
                  <a:cubicBezTo>
                    <a:pt x="106" y="21"/>
                    <a:pt x="108" y="38"/>
                    <a:pt x="109" y="57"/>
                  </a:cubicBezTo>
                  <a:cubicBezTo>
                    <a:pt x="93" y="68"/>
                    <a:pt x="74" y="75"/>
                    <a:pt x="54" y="75"/>
                  </a:cubicBezTo>
                  <a:cubicBezTo>
                    <a:pt x="54" y="75"/>
                    <a:pt x="54" y="75"/>
                    <a:pt x="54" y="75"/>
                  </a:cubicBezTo>
                  <a:cubicBezTo>
                    <a:pt x="54" y="75"/>
                    <a:pt x="54" y="75"/>
                    <a:pt x="54" y="75"/>
                  </a:cubicBezTo>
                  <a:cubicBezTo>
                    <a:pt x="34" y="75"/>
                    <a:pt x="15" y="68"/>
                    <a:pt x="0" y="57"/>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40" name="Freeform 436"/>
            <p:cNvSpPr>
              <a:spLocks/>
            </p:cNvSpPr>
            <p:nvPr/>
          </p:nvSpPr>
          <p:spPr bwMode="auto">
            <a:xfrm>
              <a:off x="8995182" y="6049231"/>
              <a:ext cx="135899" cy="52452"/>
            </a:xfrm>
            <a:custGeom>
              <a:avLst/>
              <a:gdLst>
                <a:gd name="T0" fmla="*/ 24 w 24"/>
                <a:gd name="T1" fmla="*/ 0 h 9"/>
                <a:gd name="T2" fmla="*/ 0 w 24"/>
                <a:gd name="T3" fmla="*/ 0 h 9"/>
                <a:gd name="T4" fmla="*/ 24 w 24"/>
                <a:gd name="T5" fmla="*/ 0 h 9"/>
              </a:gdLst>
              <a:ahLst/>
              <a:cxnLst>
                <a:cxn ang="0">
                  <a:pos x="T0" y="T1"/>
                </a:cxn>
                <a:cxn ang="0">
                  <a:pos x="T2" y="T3"/>
                </a:cxn>
                <a:cxn ang="0">
                  <a:pos x="T4" y="T5"/>
                </a:cxn>
              </a:cxnLst>
              <a:rect l="0" t="0" r="r" b="b"/>
              <a:pathLst>
                <a:path w="24" h="9">
                  <a:moveTo>
                    <a:pt x="24" y="0"/>
                  </a:moveTo>
                  <a:cubicBezTo>
                    <a:pt x="0" y="0"/>
                    <a:pt x="0" y="0"/>
                    <a:pt x="0" y="0"/>
                  </a:cubicBezTo>
                  <a:cubicBezTo>
                    <a:pt x="3" y="9"/>
                    <a:pt x="21" y="9"/>
                    <a:pt x="24" y="0"/>
                  </a:cubicBezTo>
                  <a:close/>
                </a:path>
              </a:pathLst>
            </a:custGeom>
            <a:solidFill>
              <a:srgbClr val="E8A9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41" name="Freeform 437"/>
            <p:cNvSpPr>
              <a:spLocks/>
            </p:cNvSpPr>
            <p:nvPr/>
          </p:nvSpPr>
          <p:spPr bwMode="auto">
            <a:xfrm>
              <a:off x="8849746" y="5615307"/>
              <a:ext cx="426771" cy="450613"/>
            </a:xfrm>
            <a:custGeom>
              <a:avLst/>
              <a:gdLst>
                <a:gd name="T0" fmla="*/ 6 w 76"/>
                <a:gd name="T1" fmla="*/ 35 h 80"/>
                <a:gd name="T2" fmla="*/ 9 w 76"/>
                <a:gd name="T3" fmla="*/ 58 h 80"/>
                <a:gd name="T4" fmla="*/ 38 w 76"/>
                <a:gd name="T5" fmla="*/ 80 h 80"/>
                <a:gd name="T6" fmla="*/ 67 w 76"/>
                <a:gd name="T7" fmla="*/ 58 h 80"/>
                <a:gd name="T8" fmla="*/ 71 w 76"/>
                <a:gd name="T9" fmla="*/ 35 h 80"/>
                <a:gd name="T10" fmla="*/ 40 w 76"/>
                <a:gd name="T11" fmla="*/ 0 h 80"/>
                <a:gd name="T12" fmla="*/ 6 w 76"/>
                <a:gd name="T13" fmla="*/ 35 h 80"/>
              </a:gdLst>
              <a:ahLst/>
              <a:cxnLst>
                <a:cxn ang="0">
                  <a:pos x="T0" y="T1"/>
                </a:cxn>
                <a:cxn ang="0">
                  <a:pos x="T2" y="T3"/>
                </a:cxn>
                <a:cxn ang="0">
                  <a:pos x="T4" y="T5"/>
                </a:cxn>
                <a:cxn ang="0">
                  <a:pos x="T6" y="T7"/>
                </a:cxn>
                <a:cxn ang="0">
                  <a:pos x="T8" y="T9"/>
                </a:cxn>
                <a:cxn ang="0">
                  <a:pos x="T10" y="T11"/>
                </a:cxn>
                <a:cxn ang="0">
                  <a:pos x="T12" y="T13"/>
                </a:cxn>
              </a:cxnLst>
              <a:rect l="0" t="0" r="r" b="b"/>
              <a:pathLst>
                <a:path w="76" h="80">
                  <a:moveTo>
                    <a:pt x="6" y="35"/>
                  </a:moveTo>
                  <a:cubicBezTo>
                    <a:pt x="0" y="35"/>
                    <a:pt x="3" y="58"/>
                    <a:pt x="9" y="58"/>
                  </a:cubicBezTo>
                  <a:cubicBezTo>
                    <a:pt x="15" y="70"/>
                    <a:pt x="24" y="80"/>
                    <a:pt x="38" y="80"/>
                  </a:cubicBezTo>
                  <a:cubicBezTo>
                    <a:pt x="52" y="80"/>
                    <a:pt x="62" y="70"/>
                    <a:pt x="67" y="58"/>
                  </a:cubicBezTo>
                  <a:cubicBezTo>
                    <a:pt x="73" y="58"/>
                    <a:pt x="76" y="35"/>
                    <a:pt x="71" y="35"/>
                  </a:cubicBezTo>
                  <a:cubicBezTo>
                    <a:pt x="72" y="11"/>
                    <a:pt x="64" y="0"/>
                    <a:pt x="40" y="0"/>
                  </a:cubicBezTo>
                  <a:cubicBezTo>
                    <a:pt x="15" y="0"/>
                    <a:pt x="4" y="10"/>
                    <a:pt x="6" y="35"/>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42" name="Freeform 438"/>
            <p:cNvSpPr>
              <a:spLocks/>
            </p:cNvSpPr>
            <p:nvPr/>
          </p:nvSpPr>
          <p:spPr bwMode="auto">
            <a:xfrm>
              <a:off x="8759146" y="6168441"/>
              <a:ext cx="615122" cy="298024"/>
            </a:xfrm>
            <a:custGeom>
              <a:avLst/>
              <a:gdLst>
                <a:gd name="T0" fmla="*/ 0 w 109"/>
                <a:gd name="T1" fmla="*/ 35 h 53"/>
                <a:gd name="T2" fmla="*/ 21 w 109"/>
                <a:gd name="T3" fmla="*/ 0 h 53"/>
                <a:gd name="T4" fmla="*/ 54 w 109"/>
                <a:gd name="T5" fmla="*/ 6 h 53"/>
                <a:gd name="T6" fmla="*/ 87 w 109"/>
                <a:gd name="T7" fmla="*/ 0 h 53"/>
                <a:gd name="T8" fmla="*/ 109 w 109"/>
                <a:gd name="T9" fmla="*/ 35 h 53"/>
                <a:gd name="T10" fmla="*/ 54 w 109"/>
                <a:gd name="T11" fmla="*/ 53 h 53"/>
                <a:gd name="T12" fmla="*/ 54 w 109"/>
                <a:gd name="T13" fmla="*/ 53 h 53"/>
                <a:gd name="T14" fmla="*/ 54 w 109"/>
                <a:gd name="T15" fmla="*/ 53 h 53"/>
                <a:gd name="T16" fmla="*/ 0 w 10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3">
                  <a:moveTo>
                    <a:pt x="0" y="35"/>
                  </a:moveTo>
                  <a:cubicBezTo>
                    <a:pt x="0" y="20"/>
                    <a:pt x="1" y="6"/>
                    <a:pt x="21" y="0"/>
                  </a:cubicBezTo>
                  <a:cubicBezTo>
                    <a:pt x="28" y="4"/>
                    <a:pt x="40" y="6"/>
                    <a:pt x="54" y="6"/>
                  </a:cubicBezTo>
                  <a:cubicBezTo>
                    <a:pt x="68" y="6"/>
                    <a:pt x="80" y="4"/>
                    <a:pt x="87" y="0"/>
                  </a:cubicBezTo>
                  <a:cubicBezTo>
                    <a:pt x="107" y="6"/>
                    <a:pt x="108" y="20"/>
                    <a:pt x="109" y="35"/>
                  </a:cubicBezTo>
                  <a:cubicBezTo>
                    <a:pt x="93" y="46"/>
                    <a:pt x="74" y="53"/>
                    <a:pt x="54" y="53"/>
                  </a:cubicBezTo>
                  <a:cubicBezTo>
                    <a:pt x="54" y="53"/>
                    <a:pt x="54" y="53"/>
                    <a:pt x="54" y="53"/>
                  </a:cubicBezTo>
                  <a:cubicBezTo>
                    <a:pt x="54" y="53"/>
                    <a:pt x="54" y="53"/>
                    <a:pt x="54" y="53"/>
                  </a:cubicBezTo>
                  <a:cubicBezTo>
                    <a:pt x="34" y="53"/>
                    <a:pt x="15" y="46"/>
                    <a:pt x="0" y="35"/>
                  </a:cubicBezTo>
                  <a:close/>
                </a:path>
              </a:pathLst>
            </a:custGeom>
            <a:solidFill>
              <a:srgbClr val="68BD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43" name="Freeform 439"/>
            <p:cNvSpPr>
              <a:spLocks/>
            </p:cNvSpPr>
            <p:nvPr/>
          </p:nvSpPr>
          <p:spPr bwMode="auto">
            <a:xfrm>
              <a:off x="8701926" y="5546166"/>
              <a:ext cx="722411" cy="572207"/>
            </a:xfrm>
            <a:custGeom>
              <a:avLst/>
              <a:gdLst>
                <a:gd name="T0" fmla="*/ 52 w 128"/>
                <a:gd name="T1" fmla="*/ 101 h 101"/>
                <a:gd name="T2" fmla="*/ 67 w 128"/>
                <a:gd name="T3" fmla="*/ 3 h 101"/>
                <a:gd name="T4" fmla="*/ 76 w 128"/>
                <a:gd name="T5" fmla="*/ 101 h 101"/>
                <a:gd name="T6" fmla="*/ 46 w 128"/>
                <a:gd name="T7" fmla="*/ 30 h 101"/>
                <a:gd name="T8" fmla="*/ 52 w 128"/>
                <a:gd name="T9" fmla="*/ 101 h 101"/>
              </a:gdLst>
              <a:ahLst/>
              <a:cxnLst>
                <a:cxn ang="0">
                  <a:pos x="T0" y="T1"/>
                </a:cxn>
                <a:cxn ang="0">
                  <a:pos x="T2" y="T3"/>
                </a:cxn>
                <a:cxn ang="0">
                  <a:pos x="T4" y="T5"/>
                </a:cxn>
                <a:cxn ang="0">
                  <a:pos x="T6" y="T7"/>
                </a:cxn>
                <a:cxn ang="0">
                  <a:pos x="T8" y="T9"/>
                </a:cxn>
              </a:cxnLst>
              <a:rect l="0" t="0" r="r" b="b"/>
              <a:pathLst>
                <a:path w="128" h="101">
                  <a:moveTo>
                    <a:pt x="52" y="101"/>
                  </a:moveTo>
                  <a:cubicBezTo>
                    <a:pt x="0" y="93"/>
                    <a:pt x="14" y="0"/>
                    <a:pt x="67" y="3"/>
                  </a:cubicBezTo>
                  <a:cubicBezTo>
                    <a:pt x="114" y="6"/>
                    <a:pt x="128" y="93"/>
                    <a:pt x="76" y="101"/>
                  </a:cubicBezTo>
                  <a:cubicBezTo>
                    <a:pt x="93" y="66"/>
                    <a:pt x="86" y="33"/>
                    <a:pt x="46" y="30"/>
                  </a:cubicBezTo>
                  <a:cubicBezTo>
                    <a:pt x="36" y="51"/>
                    <a:pt x="37" y="71"/>
                    <a:pt x="52" y="101"/>
                  </a:cubicBez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nvGrpSpPr>
          <p:cNvPr id="644" name="组合 643"/>
          <p:cNvGrpSpPr>
            <a:grpSpLocks/>
          </p:cNvGrpSpPr>
          <p:nvPr/>
        </p:nvGrpSpPr>
        <p:grpSpPr>
          <a:xfrm>
            <a:off x="5426875" y="3930474"/>
            <a:ext cx="722650" cy="722650"/>
            <a:chOff x="1425361" y="391535"/>
            <a:chExt cx="1032357" cy="1032357"/>
          </a:xfrm>
        </p:grpSpPr>
        <p:sp>
          <p:nvSpPr>
            <p:cNvPr id="645" name="Oval 81"/>
            <p:cNvSpPr>
              <a:spLocks noChangeArrowheads="1"/>
            </p:cNvSpPr>
            <p:nvPr/>
          </p:nvSpPr>
          <p:spPr bwMode="auto">
            <a:xfrm>
              <a:off x="1425361" y="391535"/>
              <a:ext cx="1032357" cy="1032357"/>
            </a:xfrm>
            <a:prstGeom prst="ellipse">
              <a:avLst/>
            </a:prstGeom>
            <a:solidFill>
              <a:srgbClr val="92B9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46" name="Freeform 82"/>
            <p:cNvSpPr>
              <a:spLocks/>
            </p:cNvSpPr>
            <p:nvPr/>
          </p:nvSpPr>
          <p:spPr bwMode="auto">
            <a:xfrm>
              <a:off x="1916505" y="594192"/>
              <a:ext cx="517370" cy="829700"/>
            </a:xfrm>
            <a:custGeom>
              <a:avLst/>
              <a:gdLst>
                <a:gd name="T0" fmla="*/ 42 w 92"/>
                <a:gd name="T1" fmla="*/ 0 h 147"/>
                <a:gd name="T2" fmla="*/ 92 w 92"/>
                <a:gd name="T3" fmla="*/ 81 h 147"/>
                <a:gd name="T4" fmla="*/ 7 w 92"/>
                <a:gd name="T5" fmla="*/ 146 h 147"/>
                <a:gd name="T6" fmla="*/ 7 w 92"/>
                <a:gd name="T7" fmla="*/ 146 h 147"/>
                <a:gd name="T8" fmla="*/ 6 w 92"/>
                <a:gd name="T9" fmla="*/ 147 h 147"/>
                <a:gd name="T10" fmla="*/ 0 w 92"/>
                <a:gd name="T11" fmla="*/ 81 h 147"/>
                <a:gd name="T12" fmla="*/ 42 w 92"/>
                <a:gd name="T13" fmla="*/ 0 h 147"/>
              </a:gdLst>
              <a:ahLst/>
              <a:cxnLst>
                <a:cxn ang="0">
                  <a:pos x="T0" y="T1"/>
                </a:cxn>
                <a:cxn ang="0">
                  <a:pos x="T2" y="T3"/>
                </a:cxn>
                <a:cxn ang="0">
                  <a:pos x="T4" y="T5"/>
                </a:cxn>
                <a:cxn ang="0">
                  <a:pos x="T6" y="T7"/>
                </a:cxn>
                <a:cxn ang="0">
                  <a:pos x="T8" y="T9"/>
                </a:cxn>
                <a:cxn ang="0">
                  <a:pos x="T10" y="T11"/>
                </a:cxn>
                <a:cxn ang="0">
                  <a:pos x="T12" y="T13"/>
                </a:cxn>
              </a:cxnLst>
              <a:rect l="0" t="0" r="r" b="b"/>
              <a:pathLst>
                <a:path w="92" h="147">
                  <a:moveTo>
                    <a:pt x="42" y="0"/>
                  </a:moveTo>
                  <a:cubicBezTo>
                    <a:pt x="92" y="81"/>
                    <a:pt x="92" y="81"/>
                    <a:pt x="92" y="81"/>
                  </a:cubicBezTo>
                  <a:cubicBezTo>
                    <a:pt x="81" y="118"/>
                    <a:pt x="47" y="145"/>
                    <a:pt x="7" y="146"/>
                  </a:cubicBezTo>
                  <a:cubicBezTo>
                    <a:pt x="7" y="146"/>
                    <a:pt x="7" y="146"/>
                    <a:pt x="7" y="146"/>
                  </a:cubicBezTo>
                  <a:cubicBezTo>
                    <a:pt x="6" y="147"/>
                    <a:pt x="6" y="147"/>
                    <a:pt x="6" y="147"/>
                  </a:cubicBezTo>
                  <a:cubicBezTo>
                    <a:pt x="0" y="81"/>
                    <a:pt x="0" y="81"/>
                    <a:pt x="0" y="81"/>
                  </a:cubicBezTo>
                  <a:cubicBezTo>
                    <a:pt x="42" y="0"/>
                    <a:pt x="42" y="0"/>
                    <a:pt x="42" y="0"/>
                  </a:cubicBezTo>
                  <a:close/>
                </a:path>
              </a:pathLst>
            </a:custGeom>
            <a:solidFill>
              <a:srgbClr val="7090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47" name="Oval 83"/>
            <p:cNvSpPr>
              <a:spLocks noChangeArrowheads="1"/>
            </p:cNvSpPr>
            <p:nvPr/>
          </p:nvSpPr>
          <p:spPr bwMode="auto">
            <a:xfrm>
              <a:off x="1730538" y="553660"/>
              <a:ext cx="422003" cy="510218"/>
            </a:xfrm>
            <a:prstGeom prst="ellipse">
              <a:avLst/>
            </a:prstGeom>
            <a:solidFill>
              <a:srgbClr val="522A0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48" name="Freeform 84"/>
            <p:cNvSpPr>
              <a:spLocks/>
            </p:cNvSpPr>
            <p:nvPr/>
          </p:nvSpPr>
          <p:spPr bwMode="auto">
            <a:xfrm>
              <a:off x="1644707" y="994736"/>
              <a:ext cx="598433" cy="371934"/>
            </a:xfrm>
            <a:custGeom>
              <a:avLst/>
              <a:gdLst>
                <a:gd name="T0" fmla="*/ 0 w 106"/>
                <a:gd name="T1" fmla="*/ 59 h 66"/>
                <a:gd name="T2" fmla="*/ 41 w 106"/>
                <a:gd name="T3" fmla="*/ 17 h 66"/>
                <a:gd name="T4" fmla="*/ 41 w 106"/>
                <a:gd name="T5" fmla="*/ 0 h 66"/>
                <a:gd name="T6" fmla="*/ 52 w 106"/>
                <a:gd name="T7" fmla="*/ 0 h 66"/>
                <a:gd name="T8" fmla="*/ 53 w 106"/>
                <a:gd name="T9" fmla="*/ 0 h 66"/>
                <a:gd name="T10" fmla="*/ 64 w 106"/>
                <a:gd name="T11" fmla="*/ 0 h 66"/>
                <a:gd name="T12" fmla="*/ 64 w 106"/>
                <a:gd name="T13" fmla="*/ 17 h 66"/>
                <a:gd name="T14" fmla="*/ 105 w 106"/>
                <a:gd name="T15" fmla="*/ 59 h 66"/>
                <a:gd name="T16" fmla="*/ 93 w 106"/>
                <a:gd name="T17" fmla="*/ 66 h 66"/>
                <a:gd name="T18" fmla="*/ 53 w 106"/>
                <a:gd name="T19" fmla="*/ 66 h 66"/>
                <a:gd name="T20" fmla="*/ 52 w 106"/>
                <a:gd name="T21" fmla="*/ 66 h 66"/>
                <a:gd name="T22" fmla="*/ 12 w 106"/>
                <a:gd name="T23" fmla="*/ 66 h 66"/>
                <a:gd name="T24" fmla="*/ 0 w 106"/>
                <a:gd name="T25"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66">
                  <a:moveTo>
                    <a:pt x="0" y="59"/>
                  </a:moveTo>
                  <a:cubicBezTo>
                    <a:pt x="0" y="39"/>
                    <a:pt x="0" y="21"/>
                    <a:pt x="41" y="17"/>
                  </a:cubicBezTo>
                  <a:cubicBezTo>
                    <a:pt x="41" y="15"/>
                    <a:pt x="41" y="2"/>
                    <a:pt x="41" y="0"/>
                  </a:cubicBezTo>
                  <a:cubicBezTo>
                    <a:pt x="52" y="0"/>
                    <a:pt x="52" y="0"/>
                    <a:pt x="52" y="0"/>
                  </a:cubicBezTo>
                  <a:cubicBezTo>
                    <a:pt x="53" y="0"/>
                    <a:pt x="53" y="0"/>
                    <a:pt x="53" y="0"/>
                  </a:cubicBezTo>
                  <a:cubicBezTo>
                    <a:pt x="64" y="0"/>
                    <a:pt x="64" y="0"/>
                    <a:pt x="64" y="0"/>
                  </a:cubicBezTo>
                  <a:cubicBezTo>
                    <a:pt x="64" y="2"/>
                    <a:pt x="64" y="15"/>
                    <a:pt x="64" y="17"/>
                  </a:cubicBezTo>
                  <a:cubicBezTo>
                    <a:pt x="106" y="21"/>
                    <a:pt x="105" y="39"/>
                    <a:pt x="105" y="59"/>
                  </a:cubicBezTo>
                  <a:cubicBezTo>
                    <a:pt x="101" y="62"/>
                    <a:pt x="98" y="64"/>
                    <a:pt x="93" y="66"/>
                  </a:cubicBezTo>
                  <a:cubicBezTo>
                    <a:pt x="53" y="66"/>
                    <a:pt x="53" y="66"/>
                    <a:pt x="53" y="66"/>
                  </a:cubicBezTo>
                  <a:cubicBezTo>
                    <a:pt x="52" y="66"/>
                    <a:pt x="52" y="66"/>
                    <a:pt x="52" y="66"/>
                  </a:cubicBezTo>
                  <a:cubicBezTo>
                    <a:pt x="12" y="66"/>
                    <a:pt x="12" y="66"/>
                    <a:pt x="12" y="66"/>
                  </a:cubicBezTo>
                  <a:cubicBezTo>
                    <a:pt x="8" y="64"/>
                    <a:pt x="4" y="62"/>
                    <a:pt x="0" y="59"/>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49" name="Freeform 85"/>
            <p:cNvSpPr>
              <a:spLocks/>
            </p:cNvSpPr>
            <p:nvPr/>
          </p:nvSpPr>
          <p:spPr bwMode="auto">
            <a:xfrm>
              <a:off x="1875974" y="999505"/>
              <a:ext cx="131131" cy="52452"/>
            </a:xfrm>
            <a:custGeom>
              <a:avLst/>
              <a:gdLst>
                <a:gd name="T0" fmla="*/ 23 w 23"/>
                <a:gd name="T1" fmla="*/ 0 h 9"/>
                <a:gd name="T2" fmla="*/ 0 w 23"/>
                <a:gd name="T3" fmla="*/ 0 h 9"/>
                <a:gd name="T4" fmla="*/ 23 w 23"/>
                <a:gd name="T5" fmla="*/ 0 h 9"/>
              </a:gdLst>
              <a:ahLst/>
              <a:cxnLst>
                <a:cxn ang="0">
                  <a:pos x="T0" y="T1"/>
                </a:cxn>
                <a:cxn ang="0">
                  <a:pos x="T2" y="T3"/>
                </a:cxn>
                <a:cxn ang="0">
                  <a:pos x="T4" y="T5"/>
                </a:cxn>
              </a:cxnLst>
              <a:rect l="0" t="0" r="r" b="b"/>
              <a:pathLst>
                <a:path w="23" h="9">
                  <a:moveTo>
                    <a:pt x="23" y="0"/>
                  </a:moveTo>
                  <a:cubicBezTo>
                    <a:pt x="0" y="0"/>
                    <a:pt x="0" y="0"/>
                    <a:pt x="0" y="0"/>
                  </a:cubicBezTo>
                  <a:cubicBezTo>
                    <a:pt x="3" y="9"/>
                    <a:pt x="21" y="9"/>
                    <a:pt x="23" y="0"/>
                  </a:cubicBezTo>
                  <a:close/>
                </a:path>
              </a:pathLst>
            </a:custGeom>
            <a:solidFill>
              <a:srgbClr val="E8A9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50" name="Freeform 86"/>
            <p:cNvSpPr>
              <a:spLocks/>
            </p:cNvSpPr>
            <p:nvPr/>
          </p:nvSpPr>
          <p:spPr bwMode="auto">
            <a:xfrm>
              <a:off x="1730538" y="565581"/>
              <a:ext cx="422003" cy="452997"/>
            </a:xfrm>
            <a:custGeom>
              <a:avLst/>
              <a:gdLst>
                <a:gd name="T0" fmla="*/ 5 w 75"/>
                <a:gd name="T1" fmla="*/ 36 h 80"/>
                <a:gd name="T2" fmla="*/ 9 w 75"/>
                <a:gd name="T3" fmla="*/ 58 h 80"/>
                <a:gd name="T4" fmla="*/ 38 w 75"/>
                <a:gd name="T5" fmla="*/ 80 h 80"/>
                <a:gd name="T6" fmla="*/ 67 w 75"/>
                <a:gd name="T7" fmla="*/ 58 h 80"/>
                <a:gd name="T8" fmla="*/ 70 w 75"/>
                <a:gd name="T9" fmla="*/ 36 h 80"/>
                <a:gd name="T10" fmla="*/ 39 w 75"/>
                <a:gd name="T11" fmla="*/ 0 h 80"/>
                <a:gd name="T12" fmla="*/ 5 w 75"/>
                <a:gd name="T13" fmla="*/ 36 h 80"/>
              </a:gdLst>
              <a:ahLst/>
              <a:cxnLst>
                <a:cxn ang="0">
                  <a:pos x="T0" y="T1"/>
                </a:cxn>
                <a:cxn ang="0">
                  <a:pos x="T2" y="T3"/>
                </a:cxn>
                <a:cxn ang="0">
                  <a:pos x="T4" y="T5"/>
                </a:cxn>
                <a:cxn ang="0">
                  <a:pos x="T6" y="T7"/>
                </a:cxn>
                <a:cxn ang="0">
                  <a:pos x="T8" y="T9"/>
                </a:cxn>
                <a:cxn ang="0">
                  <a:pos x="T10" y="T11"/>
                </a:cxn>
                <a:cxn ang="0">
                  <a:pos x="T12" y="T13"/>
                </a:cxn>
              </a:cxnLst>
              <a:rect l="0" t="0" r="r" b="b"/>
              <a:pathLst>
                <a:path w="75" h="80">
                  <a:moveTo>
                    <a:pt x="5" y="36"/>
                  </a:moveTo>
                  <a:cubicBezTo>
                    <a:pt x="0" y="35"/>
                    <a:pt x="2" y="58"/>
                    <a:pt x="9" y="58"/>
                  </a:cubicBezTo>
                  <a:cubicBezTo>
                    <a:pt x="14" y="70"/>
                    <a:pt x="24" y="80"/>
                    <a:pt x="38" y="80"/>
                  </a:cubicBezTo>
                  <a:cubicBezTo>
                    <a:pt x="52" y="80"/>
                    <a:pt x="61" y="70"/>
                    <a:pt x="67" y="58"/>
                  </a:cubicBezTo>
                  <a:cubicBezTo>
                    <a:pt x="73" y="58"/>
                    <a:pt x="75" y="35"/>
                    <a:pt x="70" y="36"/>
                  </a:cubicBezTo>
                  <a:cubicBezTo>
                    <a:pt x="71" y="11"/>
                    <a:pt x="63" y="0"/>
                    <a:pt x="39" y="0"/>
                  </a:cubicBezTo>
                  <a:cubicBezTo>
                    <a:pt x="15" y="0"/>
                    <a:pt x="4" y="10"/>
                    <a:pt x="5" y="36"/>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51" name="Freeform 87"/>
            <p:cNvSpPr>
              <a:spLocks/>
            </p:cNvSpPr>
            <p:nvPr/>
          </p:nvSpPr>
          <p:spPr bwMode="auto">
            <a:xfrm>
              <a:off x="1644707" y="1090104"/>
              <a:ext cx="598433" cy="333787"/>
            </a:xfrm>
            <a:custGeom>
              <a:avLst/>
              <a:gdLst>
                <a:gd name="T0" fmla="*/ 0 w 106"/>
                <a:gd name="T1" fmla="*/ 42 h 59"/>
                <a:gd name="T2" fmla="*/ 41 w 106"/>
                <a:gd name="T3" fmla="*/ 0 h 59"/>
                <a:gd name="T4" fmla="*/ 53 w 106"/>
                <a:gd name="T5" fmla="*/ 3 h 59"/>
                <a:gd name="T6" fmla="*/ 64 w 106"/>
                <a:gd name="T7" fmla="*/ 0 h 59"/>
                <a:gd name="T8" fmla="*/ 105 w 106"/>
                <a:gd name="T9" fmla="*/ 42 h 59"/>
                <a:gd name="T10" fmla="*/ 53 w 106"/>
                <a:gd name="T11" fmla="*/ 59 h 59"/>
                <a:gd name="T12" fmla="*/ 53 w 106"/>
                <a:gd name="T13" fmla="*/ 59 h 59"/>
                <a:gd name="T14" fmla="*/ 51 w 106"/>
                <a:gd name="T15" fmla="*/ 58 h 59"/>
                <a:gd name="T16" fmla="*/ 50 w 106"/>
                <a:gd name="T17" fmla="*/ 58 h 59"/>
                <a:gd name="T18" fmla="*/ 49 w 106"/>
                <a:gd name="T19" fmla="*/ 58 h 59"/>
                <a:gd name="T20" fmla="*/ 48 w 106"/>
                <a:gd name="T21" fmla="*/ 58 h 59"/>
                <a:gd name="T22" fmla="*/ 48 w 106"/>
                <a:gd name="T23" fmla="*/ 58 h 59"/>
                <a:gd name="T24" fmla="*/ 47 w 106"/>
                <a:gd name="T25" fmla="*/ 58 h 59"/>
                <a:gd name="T26" fmla="*/ 46 w 106"/>
                <a:gd name="T27" fmla="*/ 58 h 59"/>
                <a:gd name="T28" fmla="*/ 45 w 106"/>
                <a:gd name="T29" fmla="*/ 58 h 59"/>
                <a:gd name="T30" fmla="*/ 0 w 106"/>
                <a:gd name="T31"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59">
                  <a:moveTo>
                    <a:pt x="0" y="42"/>
                  </a:moveTo>
                  <a:cubicBezTo>
                    <a:pt x="0" y="22"/>
                    <a:pt x="0" y="4"/>
                    <a:pt x="41" y="0"/>
                  </a:cubicBezTo>
                  <a:cubicBezTo>
                    <a:pt x="44" y="2"/>
                    <a:pt x="48" y="3"/>
                    <a:pt x="53" y="3"/>
                  </a:cubicBezTo>
                  <a:cubicBezTo>
                    <a:pt x="57" y="3"/>
                    <a:pt x="61" y="2"/>
                    <a:pt x="64" y="0"/>
                  </a:cubicBezTo>
                  <a:cubicBezTo>
                    <a:pt x="106" y="4"/>
                    <a:pt x="105" y="22"/>
                    <a:pt x="105" y="42"/>
                  </a:cubicBezTo>
                  <a:cubicBezTo>
                    <a:pt x="90" y="52"/>
                    <a:pt x="72" y="58"/>
                    <a:pt x="53" y="59"/>
                  </a:cubicBezTo>
                  <a:cubicBezTo>
                    <a:pt x="53" y="59"/>
                    <a:pt x="53" y="59"/>
                    <a:pt x="53" y="59"/>
                  </a:cubicBezTo>
                  <a:cubicBezTo>
                    <a:pt x="51" y="58"/>
                    <a:pt x="51" y="58"/>
                    <a:pt x="51" y="58"/>
                  </a:cubicBezTo>
                  <a:cubicBezTo>
                    <a:pt x="50" y="58"/>
                    <a:pt x="50" y="58"/>
                    <a:pt x="50" y="58"/>
                  </a:cubicBezTo>
                  <a:cubicBezTo>
                    <a:pt x="49" y="58"/>
                    <a:pt x="49" y="58"/>
                    <a:pt x="49" y="58"/>
                  </a:cubicBezTo>
                  <a:cubicBezTo>
                    <a:pt x="48" y="58"/>
                    <a:pt x="48" y="58"/>
                    <a:pt x="48" y="58"/>
                  </a:cubicBezTo>
                  <a:cubicBezTo>
                    <a:pt x="48" y="58"/>
                    <a:pt x="48" y="58"/>
                    <a:pt x="48" y="58"/>
                  </a:cubicBezTo>
                  <a:cubicBezTo>
                    <a:pt x="47" y="58"/>
                    <a:pt x="47" y="58"/>
                    <a:pt x="47" y="58"/>
                  </a:cubicBezTo>
                  <a:cubicBezTo>
                    <a:pt x="46" y="58"/>
                    <a:pt x="46" y="58"/>
                    <a:pt x="46" y="58"/>
                  </a:cubicBezTo>
                  <a:cubicBezTo>
                    <a:pt x="45" y="58"/>
                    <a:pt x="45" y="58"/>
                    <a:pt x="45" y="58"/>
                  </a:cubicBezTo>
                  <a:cubicBezTo>
                    <a:pt x="29" y="57"/>
                    <a:pt x="13" y="51"/>
                    <a:pt x="0"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52" name="Freeform 88"/>
            <p:cNvSpPr>
              <a:spLocks/>
            </p:cNvSpPr>
            <p:nvPr/>
          </p:nvSpPr>
          <p:spPr bwMode="auto">
            <a:xfrm>
              <a:off x="2011873" y="1097257"/>
              <a:ext cx="231267" cy="321866"/>
            </a:xfrm>
            <a:custGeom>
              <a:avLst/>
              <a:gdLst>
                <a:gd name="T0" fmla="*/ 7 w 41"/>
                <a:gd name="T1" fmla="*/ 0 h 57"/>
                <a:gd name="T2" fmla="*/ 40 w 41"/>
                <a:gd name="T3" fmla="*/ 41 h 57"/>
                <a:gd name="T4" fmla="*/ 0 w 41"/>
                <a:gd name="T5" fmla="*/ 57 h 57"/>
                <a:gd name="T6" fmla="*/ 7 w 41"/>
                <a:gd name="T7" fmla="*/ 0 h 57"/>
              </a:gdLst>
              <a:ahLst/>
              <a:cxnLst>
                <a:cxn ang="0">
                  <a:pos x="T0" y="T1"/>
                </a:cxn>
                <a:cxn ang="0">
                  <a:pos x="T2" y="T3"/>
                </a:cxn>
                <a:cxn ang="0">
                  <a:pos x="T4" y="T5"/>
                </a:cxn>
                <a:cxn ang="0">
                  <a:pos x="T6" y="T7"/>
                </a:cxn>
              </a:cxnLst>
              <a:rect l="0" t="0" r="r" b="b"/>
              <a:pathLst>
                <a:path w="41" h="57">
                  <a:moveTo>
                    <a:pt x="7" y="0"/>
                  </a:moveTo>
                  <a:cubicBezTo>
                    <a:pt x="41" y="5"/>
                    <a:pt x="40" y="23"/>
                    <a:pt x="40" y="41"/>
                  </a:cubicBezTo>
                  <a:cubicBezTo>
                    <a:pt x="28" y="49"/>
                    <a:pt x="15" y="55"/>
                    <a:pt x="0" y="57"/>
                  </a:cubicBezTo>
                  <a:cubicBezTo>
                    <a:pt x="7" y="0"/>
                    <a:pt x="7" y="0"/>
                    <a:pt x="7" y="0"/>
                  </a:cubicBezTo>
                  <a:close/>
                </a:path>
              </a:pathLst>
            </a:custGeom>
            <a:solidFill>
              <a:srgbClr val="A634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53" name="Freeform 89"/>
            <p:cNvSpPr>
              <a:spLocks/>
            </p:cNvSpPr>
            <p:nvPr/>
          </p:nvSpPr>
          <p:spPr bwMode="auto">
            <a:xfrm>
              <a:off x="1644707" y="1097257"/>
              <a:ext cx="231267" cy="321866"/>
            </a:xfrm>
            <a:custGeom>
              <a:avLst/>
              <a:gdLst>
                <a:gd name="T0" fmla="*/ 34 w 41"/>
                <a:gd name="T1" fmla="*/ 0 h 57"/>
                <a:gd name="T2" fmla="*/ 41 w 41"/>
                <a:gd name="T3" fmla="*/ 57 h 57"/>
                <a:gd name="T4" fmla="*/ 0 w 41"/>
                <a:gd name="T5" fmla="*/ 41 h 57"/>
                <a:gd name="T6" fmla="*/ 34 w 41"/>
                <a:gd name="T7" fmla="*/ 0 h 57"/>
              </a:gdLst>
              <a:ahLst/>
              <a:cxnLst>
                <a:cxn ang="0">
                  <a:pos x="T0" y="T1"/>
                </a:cxn>
                <a:cxn ang="0">
                  <a:pos x="T2" y="T3"/>
                </a:cxn>
                <a:cxn ang="0">
                  <a:pos x="T4" y="T5"/>
                </a:cxn>
                <a:cxn ang="0">
                  <a:pos x="T6" y="T7"/>
                </a:cxn>
              </a:cxnLst>
              <a:rect l="0" t="0" r="r" b="b"/>
              <a:pathLst>
                <a:path w="41" h="57">
                  <a:moveTo>
                    <a:pt x="34" y="0"/>
                  </a:moveTo>
                  <a:cubicBezTo>
                    <a:pt x="41" y="57"/>
                    <a:pt x="41" y="57"/>
                    <a:pt x="41" y="57"/>
                  </a:cubicBezTo>
                  <a:cubicBezTo>
                    <a:pt x="26" y="55"/>
                    <a:pt x="12" y="49"/>
                    <a:pt x="0" y="41"/>
                  </a:cubicBezTo>
                  <a:cubicBezTo>
                    <a:pt x="0" y="23"/>
                    <a:pt x="0" y="5"/>
                    <a:pt x="34" y="0"/>
                  </a:cubicBezTo>
                  <a:close/>
                </a:path>
              </a:pathLst>
            </a:custGeom>
            <a:solidFill>
              <a:srgbClr val="A634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54" name="Freeform 90"/>
            <p:cNvSpPr>
              <a:spLocks noEditPoints="1"/>
            </p:cNvSpPr>
            <p:nvPr/>
          </p:nvSpPr>
          <p:spPr bwMode="auto">
            <a:xfrm>
              <a:off x="1792527" y="763469"/>
              <a:ext cx="298024" cy="123978"/>
            </a:xfrm>
            <a:custGeom>
              <a:avLst/>
              <a:gdLst>
                <a:gd name="T0" fmla="*/ 21 w 53"/>
                <a:gd name="T1" fmla="*/ 5 h 22"/>
                <a:gd name="T2" fmla="*/ 26 w 53"/>
                <a:gd name="T3" fmla="*/ 5 h 22"/>
                <a:gd name="T4" fmla="*/ 32 w 53"/>
                <a:gd name="T5" fmla="*/ 5 h 22"/>
                <a:gd name="T6" fmla="*/ 53 w 53"/>
                <a:gd name="T7" fmla="*/ 5 h 22"/>
                <a:gd name="T8" fmla="*/ 53 w 53"/>
                <a:gd name="T9" fmla="*/ 9 h 22"/>
                <a:gd name="T10" fmla="*/ 51 w 53"/>
                <a:gd name="T11" fmla="*/ 10 h 22"/>
                <a:gd name="T12" fmla="*/ 40 w 53"/>
                <a:gd name="T13" fmla="*/ 22 h 22"/>
                <a:gd name="T14" fmla="*/ 30 w 53"/>
                <a:gd name="T15" fmla="*/ 8 h 22"/>
                <a:gd name="T16" fmla="*/ 26 w 53"/>
                <a:gd name="T17" fmla="*/ 8 h 22"/>
                <a:gd name="T18" fmla="*/ 23 w 53"/>
                <a:gd name="T19" fmla="*/ 8 h 22"/>
                <a:gd name="T20" fmla="*/ 13 w 53"/>
                <a:gd name="T21" fmla="*/ 22 h 22"/>
                <a:gd name="T22" fmla="*/ 2 w 53"/>
                <a:gd name="T23" fmla="*/ 10 h 22"/>
                <a:gd name="T24" fmla="*/ 0 w 53"/>
                <a:gd name="T25" fmla="*/ 9 h 22"/>
                <a:gd name="T26" fmla="*/ 0 w 53"/>
                <a:gd name="T27" fmla="*/ 5 h 22"/>
                <a:gd name="T28" fmla="*/ 21 w 53"/>
                <a:gd name="T29" fmla="*/ 5 h 22"/>
                <a:gd name="T30" fmla="*/ 13 w 53"/>
                <a:gd name="T31" fmla="*/ 4 h 22"/>
                <a:gd name="T32" fmla="*/ 13 w 53"/>
                <a:gd name="T33" fmla="*/ 19 h 22"/>
                <a:gd name="T34" fmla="*/ 13 w 53"/>
                <a:gd name="T35" fmla="*/ 4 h 22"/>
                <a:gd name="T36" fmla="*/ 40 w 53"/>
                <a:gd name="T37" fmla="*/ 4 h 22"/>
                <a:gd name="T38" fmla="*/ 40 w 53"/>
                <a:gd name="T39" fmla="*/ 19 h 22"/>
                <a:gd name="T40" fmla="*/ 40 w 53"/>
                <a:gd name="T41"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22">
                  <a:moveTo>
                    <a:pt x="21" y="5"/>
                  </a:moveTo>
                  <a:cubicBezTo>
                    <a:pt x="23" y="5"/>
                    <a:pt x="25" y="5"/>
                    <a:pt x="26" y="5"/>
                  </a:cubicBezTo>
                  <a:cubicBezTo>
                    <a:pt x="28" y="5"/>
                    <a:pt x="30" y="5"/>
                    <a:pt x="32" y="5"/>
                  </a:cubicBezTo>
                  <a:cubicBezTo>
                    <a:pt x="36" y="0"/>
                    <a:pt x="47" y="2"/>
                    <a:pt x="53" y="5"/>
                  </a:cubicBezTo>
                  <a:cubicBezTo>
                    <a:pt x="53" y="6"/>
                    <a:pt x="53" y="7"/>
                    <a:pt x="53" y="9"/>
                  </a:cubicBezTo>
                  <a:cubicBezTo>
                    <a:pt x="52" y="9"/>
                    <a:pt x="51" y="9"/>
                    <a:pt x="51" y="10"/>
                  </a:cubicBezTo>
                  <a:cubicBezTo>
                    <a:pt x="52" y="16"/>
                    <a:pt x="48" y="22"/>
                    <a:pt x="40" y="22"/>
                  </a:cubicBezTo>
                  <a:cubicBezTo>
                    <a:pt x="32" y="22"/>
                    <a:pt x="28" y="14"/>
                    <a:pt x="30" y="8"/>
                  </a:cubicBezTo>
                  <a:cubicBezTo>
                    <a:pt x="29" y="8"/>
                    <a:pt x="28" y="8"/>
                    <a:pt x="26" y="8"/>
                  </a:cubicBezTo>
                  <a:cubicBezTo>
                    <a:pt x="25" y="8"/>
                    <a:pt x="24" y="8"/>
                    <a:pt x="23" y="8"/>
                  </a:cubicBezTo>
                  <a:cubicBezTo>
                    <a:pt x="25" y="14"/>
                    <a:pt x="21" y="22"/>
                    <a:pt x="13" y="22"/>
                  </a:cubicBezTo>
                  <a:cubicBezTo>
                    <a:pt x="5" y="22"/>
                    <a:pt x="1" y="16"/>
                    <a:pt x="2" y="10"/>
                  </a:cubicBezTo>
                  <a:cubicBezTo>
                    <a:pt x="2" y="9"/>
                    <a:pt x="1" y="9"/>
                    <a:pt x="0" y="9"/>
                  </a:cubicBezTo>
                  <a:cubicBezTo>
                    <a:pt x="0" y="7"/>
                    <a:pt x="0" y="6"/>
                    <a:pt x="0" y="5"/>
                  </a:cubicBezTo>
                  <a:cubicBezTo>
                    <a:pt x="6" y="2"/>
                    <a:pt x="17" y="0"/>
                    <a:pt x="21" y="5"/>
                  </a:cubicBezTo>
                  <a:close/>
                  <a:moveTo>
                    <a:pt x="13" y="4"/>
                  </a:moveTo>
                  <a:cubicBezTo>
                    <a:pt x="1" y="4"/>
                    <a:pt x="3" y="19"/>
                    <a:pt x="13" y="19"/>
                  </a:cubicBezTo>
                  <a:cubicBezTo>
                    <a:pt x="23" y="19"/>
                    <a:pt x="24" y="4"/>
                    <a:pt x="13" y="4"/>
                  </a:cubicBezTo>
                  <a:close/>
                  <a:moveTo>
                    <a:pt x="40" y="4"/>
                  </a:moveTo>
                  <a:cubicBezTo>
                    <a:pt x="29" y="4"/>
                    <a:pt x="30" y="19"/>
                    <a:pt x="40" y="19"/>
                  </a:cubicBezTo>
                  <a:cubicBezTo>
                    <a:pt x="50" y="19"/>
                    <a:pt x="52" y="4"/>
                    <a:pt x="40" y="4"/>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55" name="Freeform 91"/>
            <p:cNvSpPr>
              <a:spLocks/>
            </p:cNvSpPr>
            <p:nvPr/>
          </p:nvSpPr>
          <p:spPr bwMode="auto">
            <a:xfrm>
              <a:off x="1706696" y="474982"/>
              <a:ext cx="512602" cy="565054"/>
            </a:xfrm>
            <a:custGeom>
              <a:avLst/>
              <a:gdLst>
                <a:gd name="T0" fmla="*/ 56 w 91"/>
                <a:gd name="T1" fmla="*/ 100 h 100"/>
                <a:gd name="T2" fmla="*/ 81 w 91"/>
                <a:gd name="T3" fmla="*/ 24 h 100"/>
                <a:gd name="T4" fmla="*/ 26 w 91"/>
                <a:gd name="T5" fmla="*/ 10 h 100"/>
                <a:gd name="T6" fmla="*/ 0 w 91"/>
                <a:gd name="T7" fmla="*/ 38 h 100"/>
                <a:gd name="T8" fmla="*/ 27 w 91"/>
                <a:gd name="T9" fmla="*/ 100 h 100"/>
                <a:gd name="T10" fmla="*/ 31 w 91"/>
                <a:gd name="T11" fmla="*/ 29 h 100"/>
                <a:gd name="T12" fmla="*/ 56 w 91"/>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 h="100">
                  <a:moveTo>
                    <a:pt x="56" y="100"/>
                  </a:moveTo>
                  <a:cubicBezTo>
                    <a:pt x="85" y="85"/>
                    <a:pt x="91" y="46"/>
                    <a:pt x="81" y="24"/>
                  </a:cubicBezTo>
                  <a:cubicBezTo>
                    <a:pt x="73" y="6"/>
                    <a:pt x="43" y="0"/>
                    <a:pt x="26" y="10"/>
                  </a:cubicBezTo>
                  <a:cubicBezTo>
                    <a:pt x="13" y="8"/>
                    <a:pt x="0" y="18"/>
                    <a:pt x="0" y="38"/>
                  </a:cubicBezTo>
                  <a:cubicBezTo>
                    <a:pt x="0" y="60"/>
                    <a:pt x="5" y="87"/>
                    <a:pt x="27" y="100"/>
                  </a:cubicBezTo>
                  <a:cubicBezTo>
                    <a:pt x="14" y="83"/>
                    <a:pt x="4" y="44"/>
                    <a:pt x="31" y="29"/>
                  </a:cubicBezTo>
                  <a:cubicBezTo>
                    <a:pt x="80" y="36"/>
                    <a:pt x="76" y="64"/>
                    <a:pt x="56" y="100"/>
                  </a:cubicBezTo>
                  <a:close/>
                </a:path>
              </a:pathLst>
            </a:custGeom>
            <a:solidFill>
              <a:srgbClr val="75420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nvGrpSpPr>
          <p:cNvPr id="656" name="组合 655"/>
          <p:cNvGrpSpPr>
            <a:grpSpLocks noChangeAspect="1"/>
          </p:cNvGrpSpPr>
          <p:nvPr/>
        </p:nvGrpSpPr>
        <p:grpSpPr>
          <a:xfrm>
            <a:off x="2059983" y="3934331"/>
            <a:ext cx="719312" cy="722650"/>
            <a:chOff x="2615075" y="391535"/>
            <a:chExt cx="1027588" cy="1032357"/>
          </a:xfrm>
        </p:grpSpPr>
        <p:sp>
          <p:nvSpPr>
            <p:cNvPr id="657" name="Oval 92"/>
            <p:cNvSpPr>
              <a:spLocks noChangeArrowheads="1"/>
            </p:cNvSpPr>
            <p:nvPr/>
          </p:nvSpPr>
          <p:spPr bwMode="auto">
            <a:xfrm>
              <a:off x="2615075" y="391535"/>
              <a:ext cx="1027588" cy="1032357"/>
            </a:xfrm>
            <a:prstGeom prst="ellipse">
              <a:avLst/>
            </a:prstGeom>
            <a:solidFill>
              <a:srgbClr val="FFCC5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58" name="Freeform 93"/>
            <p:cNvSpPr>
              <a:spLocks/>
            </p:cNvSpPr>
            <p:nvPr/>
          </p:nvSpPr>
          <p:spPr bwMode="auto">
            <a:xfrm>
              <a:off x="3110987" y="577502"/>
              <a:ext cx="514986" cy="846389"/>
            </a:xfrm>
            <a:custGeom>
              <a:avLst/>
              <a:gdLst>
                <a:gd name="T0" fmla="*/ 34 w 91"/>
                <a:gd name="T1" fmla="*/ 0 h 150"/>
                <a:gd name="T2" fmla="*/ 91 w 91"/>
                <a:gd name="T3" fmla="*/ 84 h 150"/>
                <a:gd name="T4" fmla="*/ 4 w 91"/>
                <a:gd name="T5" fmla="*/ 150 h 150"/>
                <a:gd name="T6" fmla="*/ 0 w 91"/>
                <a:gd name="T7" fmla="*/ 4 h 150"/>
                <a:gd name="T8" fmla="*/ 34 w 91"/>
                <a:gd name="T9" fmla="*/ 0 h 150"/>
              </a:gdLst>
              <a:ahLst/>
              <a:cxnLst>
                <a:cxn ang="0">
                  <a:pos x="T0" y="T1"/>
                </a:cxn>
                <a:cxn ang="0">
                  <a:pos x="T2" y="T3"/>
                </a:cxn>
                <a:cxn ang="0">
                  <a:pos x="T4" y="T5"/>
                </a:cxn>
                <a:cxn ang="0">
                  <a:pos x="T6" y="T7"/>
                </a:cxn>
                <a:cxn ang="0">
                  <a:pos x="T8" y="T9"/>
                </a:cxn>
              </a:cxnLst>
              <a:rect l="0" t="0" r="r" b="b"/>
              <a:pathLst>
                <a:path w="91" h="150">
                  <a:moveTo>
                    <a:pt x="34" y="0"/>
                  </a:moveTo>
                  <a:cubicBezTo>
                    <a:pt x="91" y="84"/>
                    <a:pt x="91" y="84"/>
                    <a:pt x="91" y="84"/>
                  </a:cubicBezTo>
                  <a:cubicBezTo>
                    <a:pt x="80" y="121"/>
                    <a:pt x="45" y="149"/>
                    <a:pt x="4" y="150"/>
                  </a:cubicBezTo>
                  <a:cubicBezTo>
                    <a:pt x="0" y="4"/>
                    <a:pt x="0" y="4"/>
                    <a:pt x="0" y="4"/>
                  </a:cubicBezTo>
                  <a:cubicBezTo>
                    <a:pt x="34" y="0"/>
                    <a:pt x="34" y="0"/>
                    <a:pt x="34" y="0"/>
                  </a:cubicBezTo>
                  <a:close/>
                </a:path>
              </a:pathLst>
            </a:custGeom>
            <a:solidFill>
              <a:srgbClr val="D7A3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59" name="Freeform 94"/>
            <p:cNvSpPr>
              <a:spLocks/>
            </p:cNvSpPr>
            <p:nvPr/>
          </p:nvSpPr>
          <p:spPr bwMode="auto">
            <a:xfrm>
              <a:off x="2891641" y="560813"/>
              <a:ext cx="457766" cy="598433"/>
            </a:xfrm>
            <a:custGeom>
              <a:avLst/>
              <a:gdLst>
                <a:gd name="T0" fmla="*/ 39 w 81"/>
                <a:gd name="T1" fmla="*/ 10 h 106"/>
                <a:gd name="T2" fmla="*/ 80 w 81"/>
                <a:gd name="T3" fmla="*/ 50 h 106"/>
                <a:gd name="T4" fmla="*/ 2 w 81"/>
                <a:gd name="T5" fmla="*/ 50 h 106"/>
                <a:gd name="T6" fmla="*/ 39 w 81"/>
                <a:gd name="T7" fmla="*/ 10 h 106"/>
              </a:gdLst>
              <a:ahLst/>
              <a:cxnLst>
                <a:cxn ang="0">
                  <a:pos x="T0" y="T1"/>
                </a:cxn>
                <a:cxn ang="0">
                  <a:pos x="T2" y="T3"/>
                </a:cxn>
                <a:cxn ang="0">
                  <a:pos x="T4" y="T5"/>
                </a:cxn>
                <a:cxn ang="0">
                  <a:pos x="T6" y="T7"/>
                </a:cxn>
              </a:cxnLst>
              <a:rect l="0" t="0" r="r" b="b"/>
              <a:pathLst>
                <a:path w="81" h="106">
                  <a:moveTo>
                    <a:pt x="39" y="10"/>
                  </a:moveTo>
                  <a:cubicBezTo>
                    <a:pt x="63" y="0"/>
                    <a:pt x="81" y="25"/>
                    <a:pt x="80" y="50"/>
                  </a:cubicBezTo>
                  <a:cubicBezTo>
                    <a:pt x="78" y="106"/>
                    <a:pt x="0" y="104"/>
                    <a:pt x="2" y="50"/>
                  </a:cubicBezTo>
                  <a:cubicBezTo>
                    <a:pt x="2" y="25"/>
                    <a:pt x="15" y="0"/>
                    <a:pt x="39"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60" name="Freeform 95"/>
            <p:cNvSpPr>
              <a:spLocks/>
            </p:cNvSpPr>
            <p:nvPr/>
          </p:nvSpPr>
          <p:spPr bwMode="auto">
            <a:xfrm>
              <a:off x="2817731" y="989968"/>
              <a:ext cx="610354" cy="383855"/>
            </a:xfrm>
            <a:custGeom>
              <a:avLst/>
              <a:gdLst>
                <a:gd name="T0" fmla="*/ 0 w 108"/>
                <a:gd name="T1" fmla="*/ 58 h 68"/>
                <a:gd name="T2" fmla="*/ 42 w 108"/>
                <a:gd name="T3" fmla="*/ 17 h 68"/>
                <a:gd name="T4" fmla="*/ 42 w 108"/>
                <a:gd name="T5" fmla="*/ 0 h 68"/>
                <a:gd name="T6" fmla="*/ 54 w 108"/>
                <a:gd name="T7" fmla="*/ 0 h 68"/>
                <a:gd name="T8" fmla="*/ 54 w 108"/>
                <a:gd name="T9" fmla="*/ 0 h 68"/>
                <a:gd name="T10" fmla="*/ 66 w 108"/>
                <a:gd name="T11" fmla="*/ 0 h 68"/>
                <a:gd name="T12" fmla="*/ 66 w 108"/>
                <a:gd name="T13" fmla="*/ 17 h 68"/>
                <a:gd name="T14" fmla="*/ 108 w 108"/>
                <a:gd name="T15" fmla="*/ 60 h 68"/>
                <a:gd name="T16" fmla="*/ 95 w 108"/>
                <a:gd name="T17" fmla="*/ 68 h 68"/>
                <a:gd name="T18" fmla="*/ 54 w 108"/>
                <a:gd name="T19" fmla="*/ 67 h 68"/>
                <a:gd name="T20" fmla="*/ 54 w 108"/>
                <a:gd name="T21" fmla="*/ 67 h 68"/>
                <a:gd name="T22" fmla="*/ 15 w 108"/>
                <a:gd name="T23" fmla="*/ 68 h 68"/>
                <a:gd name="T24" fmla="*/ 0 w 108"/>
                <a:gd name="T25" fmla="*/ 5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68">
                  <a:moveTo>
                    <a:pt x="0" y="58"/>
                  </a:moveTo>
                  <a:cubicBezTo>
                    <a:pt x="0" y="39"/>
                    <a:pt x="1" y="21"/>
                    <a:pt x="42" y="17"/>
                  </a:cubicBezTo>
                  <a:cubicBezTo>
                    <a:pt x="42" y="16"/>
                    <a:pt x="42" y="2"/>
                    <a:pt x="42" y="0"/>
                  </a:cubicBezTo>
                  <a:cubicBezTo>
                    <a:pt x="54" y="0"/>
                    <a:pt x="54" y="0"/>
                    <a:pt x="54" y="0"/>
                  </a:cubicBezTo>
                  <a:cubicBezTo>
                    <a:pt x="54" y="0"/>
                    <a:pt x="54" y="0"/>
                    <a:pt x="54" y="0"/>
                  </a:cubicBezTo>
                  <a:cubicBezTo>
                    <a:pt x="66" y="0"/>
                    <a:pt x="66" y="0"/>
                    <a:pt x="66" y="0"/>
                  </a:cubicBezTo>
                  <a:cubicBezTo>
                    <a:pt x="66" y="2"/>
                    <a:pt x="66" y="16"/>
                    <a:pt x="66" y="17"/>
                  </a:cubicBezTo>
                  <a:cubicBezTo>
                    <a:pt x="108" y="21"/>
                    <a:pt x="108" y="40"/>
                    <a:pt x="108" y="60"/>
                  </a:cubicBezTo>
                  <a:cubicBezTo>
                    <a:pt x="104" y="63"/>
                    <a:pt x="99" y="65"/>
                    <a:pt x="95" y="68"/>
                  </a:cubicBezTo>
                  <a:cubicBezTo>
                    <a:pt x="54" y="67"/>
                    <a:pt x="54" y="67"/>
                    <a:pt x="54" y="67"/>
                  </a:cubicBezTo>
                  <a:cubicBezTo>
                    <a:pt x="54" y="67"/>
                    <a:pt x="54" y="67"/>
                    <a:pt x="54" y="67"/>
                  </a:cubicBezTo>
                  <a:cubicBezTo>
                    <a:pt x="15" y="68"/>
                    <a:pt x="15" y="68"/>
                    <a:pt x="15" y="68"/>
                  </a:cubicBezTo>
                  <a:cubicBezTo>
                    <a:pt x="10" y="65"/>
                    <a:pt x="5" y="62"/>
                    <a:pt x="0" y="58"/>
                  </a:cubicBezTo>
                  <a:close/>
                </a:path>
              </a:pathLst>
            </a:custGeom>
            <a:solidFill>
              <a:srgbClr val="90583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61" name="Freeform 96"/>
            <p:cNvSpPr>
              <a:spLocks/>
            </p:cNvSpPr>
            <p:nvPr/>
          </p:nvSpPr>
          <p:spPr bwMode="auto">
            <a:xfrm>
              <a:off x="3056151" y="994736"/>
              <a:ext cx="133515" cy="50068"/>
            </a:xfrm>
            <a:custGeom>
              <a:avLst/>
              <a:gdLst>
                <a:gd name="T0" fmla="*/ 24 w 24"/>
                <a:gd name="T1" fmla="*/ 0 h 9"/>
                <a:gd name="T2" fmla="*/ 0 w 24"/>
                <a:gd name="T3" fmla="*/ 0 h 9"/>
                <a:gd name="T4" fmla="*/ 24 w 24"/>
                <a:gd name="T5" fmla="*/ 0 h 9"/>
              </a:gdLst>
              <a:ahLst/>
              <a:cxnLst>
                <a:cxn ang="0">
                  <a:pos x="T0" y="T1"/>
                </a:cxn>
                <a:cxn ang="0">
                  <a:pos x="T2" y="T3"/>
                </a:cxn>
                <a:cxn ang="0">
                  <a:pos x="T4" y="T5"/>
                </a:cxn>
              </a:cxnLst>
              <a:rect l="0" t="0" r="r" b="b"/>
              <a:pathLst>
                <a:path w="24" h="9">
                  <a:moveTo>
                    <a:pt x="24" y="0"/>
                  </a:moveTo>
                  <a:cubicBezTo>
                    <a:pt x="0" y="0"/>
                    <a:pt x="0" y="0"/>
                    <a:pt x="0" y="0"/>
                  </a:cubicBezTo>
                  <a:cubicBezTo>
                    <a:pt x="3" y="9"/>
                    <a:pt x="21" y="9"/>
                    <a:pt x="24" y="0"/>
                  </a:cubicBezTo>
                  <a:close/>
                </a:path>
              </a:pathLst>
            </a:custGeom>
            <a:solidFill>
              <a:srgbClr val="48130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62" name="Freeform 97"/>
            <p:cNvSpPr>
              <a:spLocks/>
            </p:cNvSpPr>
            <p:nvPr/>
          </p:nvSpPr>
          <p:spPr bwMode="auto">
            <a:xfrm>
              <a:off x="2903562" y="570350"/>
              <a:ext cx="433924" cy="441076"/>
            </a:xfrm>
            <a:custGeom>
              <a:avLst/>
              <a:gdLst>
                <a:gd name="T0" fmla="*/ 6 w 77"/>
                <a:gd name="T1" fmla="*/ 33 h 78"/>
                <a:gd name="T2" fmla="*/ 9 w 77"/>
                <a:gd name="T3" fmla="*/ 56 h 78"/>
                <a:gd name="T4" fmla="*/ 39 w 77"/>
                <a:gd name="T5" fmla="*/ 78 h 78"/>
                <a:gd name="T6" fmla="*/ 69 w 77"/>
                <a:gd name="T7" fmla="*/ 56 h 78"/>
                <a:gd name="T8" fmla="*/ 72 w 77"/>
                <a:gd name="T9" fmla="*/ 33 h 78"/>
                <a:gd name="T10" fmla="*/ 40 w 77"/>
                <a:gd name="T11" fmla="*/ 0 h 78"/>
                <a:gd name="T12" fmla="*/ 6 w 77"/>
                <a:gd name="T13" fmla="*/ 33 h 78"/>
              </a:gdLst>
              <a:ahLst/>
              <a:cxnLst>
                <a:cxn ang="0">
                  <a:pos x="T0" y="T1"/>
                </a:cxn>
                <a:cxn ang="0">
                  <a:pos x="T2" y="T3"/>
                </a:cxn>
                <a:cxn ang="0">
                  <a:pos x="T4" y="T5"/>
                </a:cxn>
                <a:cxn ang="0">
                  <a:pos x="T6" y="T7"/>
                </a:cxn>
                <a:cxn ang="0">
                  <a:pos x="T8" y="T9"/>
                </a:cxn>
                <a:cxn ang="0">
                  <a:pos x="T10" y="T11"/>
                </a:cxn>
                <a:cxn ang="0">
                  <a:pos x="T12" y="T13"/>
                </a:cxn>
              </a:cxnLst>
              <a:rect l="0" t="0" r="r" b="b"/>
              <a:pathLst>
                <a:path w="77" h="78">
                  <a:moveTo>
                    <a:pt x="6" y="33"/>
                  </a:moveTo>
                  <a:cubicBezTo>
                    <a:pt x="0" y="32"/>
                    <a:pt x="2" y="56"/>
                    <a:pt x="9" y="56"/>
                  </a:cubicBezTo>
                  <a:cubicBezTo>
                    <a:pt x="15" y="68"/>
                    <a:pt x="25" y="78"/>
                    <a:pt x="39" y="78"/>
                  </a:cubicBezTo>
                  <a:cubicBezTo>
                    <a:pt x="53" y="78"/>
                    <a:pt x="63" y="68"/>
                    <a:pt x="69" y="56"/>
                  </a:cubicBezTo>
                  <a:cubicBezTo>
                    <a:pt x="75" y="56"/>
                    <a:pt x="77" y="32"/>
                    <a:pt x="72" y="33"/>
                  </a:cubicBezTo>
                  <a:cubicBezTo>
                    <a:pt x="74" y="7"/>
                    <a:pt x="64" y="0"/>
                    <a:pt x="40" y="0"/>
                  </a:cubicBezTo>
                  <a:cubicBezTo>
                    <a:pt x="15" y="0"/>
                    <a:pt x="4" y="6"/>
                    <a:pt x="6" y="33"/>
                  </a:cubicBezTo>
                  <a:close/>
                </a:path>
              </a:pathLst>
            </a:custGeom>
            <a:solidFill>
              <a:srgbClr val="90583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63" name="Freeform 98"/>
            <p:cNvSpPr>
              <a:spLocks/>
            </p:cNvSpPr>
            <p:nvPr/>
          </p:nvSpPr>
          <p:spPr bwMode="auto">
            <a:xfrm>
              <a:off x="2817731" y="1090104"/>
              <a:ext cx="610354" cy="333787"/>
            </a:xfrm>
            <a:custGeom>
              <a:avLst/>
              <a:gdLst>
                <a:gd name="T0" fmla="*/ 0 w 108"/>
                <a:gd name="T1" fmla="*/ 40 h 59"/>
                <a:gd name="T2" fmla="*/ 40 w 108"/>
                <a:gd name="T3" fmla="*/ 0 h 59"/>
                <a:gd name="T4" fmla="*/ 68 w 108"/>
                <a:gd name="T5" fmla="*/ 0 h 59"/>
                <a:gd name="T6" fmla="*/ 108 w 108"/>
                <a:gd name="T7" fmla="*/ 42 h 59"/>
                <a:gd name="T8" fmla="*/ 55 w 108"/>
                <a:gd name="T9" fmla="*/ 59 h 59"/>
                <a:gd name="T10" fmla="*/ 0 w 108"/>
                <a:gd name="T11" fmla="*/ 40 h 59"/>
              </a:gdLst>
              <a:ahLst/>
              <a:cxnLst>
                <a:cxn ang="0">
                  <a:pos x="T0" y="T1"/>
                </a:cxn>
                <a:cxn ang="0">
                  <a:pos x="T2" y="T3"/>
                </a:cxn>
                <a:cxn ang="0">
                  <a:pos x="T4" y="T5"/>
                </a:cxn>
                <a:cxn ang="0">
                  <a:pos x="T6" y="T7"/>
                </a:cxn>
                <a:cxn ang="0">
                  <a:pos x="T8" y="T9"/>
                </a:cxn>
                <a:cxn ang="0">
                  <a:pos x="T10" y="T11"/>
                </a:cxn>
              </a:cxnLst>
              <a:rect l="0" t="0" r="r" b="b"/>
              <a:pathLst>
                <a:path w="108" h="59">
                  <a:moveTo>
                    <a:pt x="0" y="40"/>
                  </a:moveTo>
                  <a:cubicBezTo>
                    <a:pt x="0" y="21"/>
                    <a:pt x="1" y="4"/>
                    <a:pt x="40" y="0"/>
                  </a:cubicBezTo>
                  <a:cubicBezTo>
                    <a:pt x="50" y="13"/>
                    <a:pt x="59" y="12"/>
                    <a:pt x="68" y="0"/>
                  </a:cubicBezTo>
                  <a:cubicBezTo>
                    <a:pt x="108" y="4"/>
                    <a:pt x="108" y="22"/>
                    <a:pt x="108" y="42"/>
                  </a:cubicBezTo>
                  <a:cubicBezTo>
                    <a:pt x="93" y="52"/>
                    <a:pt x="75" y="59"/>
                    <a:pt x="55" y="59"/>
                  </a:cubicBezTo>
                  <a:cubicBezTo>
                    <a:pt x="35" y="59"/>
                    <a:pt x="16" y="52"/>
                    <a:pt x="0" y="40"/>
                  </a:cubicBezTo>
                  <a:close/>
                </a:path>
              </a:pathLst>
            </a:custGeom>
            <a:solidFill>
              <a:srgbClr val="A6998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64" name="Freeform 99"/>
            <p:cNvSpPr>
              <a:spLocks/>
            </p:cNvSpPr>
            <p:nvPr/>
          </p:nvSpPr>
          <p:spPr bwMode="auto">
            <a:xfrm>
              <a:off x="2817731" y="1090104"/>
              <a:ext cx="276567" cy="329019"/>
            </a:xfrm>
            <a:custGeom>
              <a:avLst/>
              <a:gdLst>
                <a:gd name="T0" fmla="*/ 40 w 49"/>
                <a:gd name="T1" fmla="*/ 0 h 58"/>
                <a:gd name="T2" fmla="*/ 49 w 49"/>
                <a:gd name="T3" fmla="*/ 58 h 58"/>
                <a:gd name="T4" fmla="*/ 0 w 49"/>
                <a:gd name="T5" fmla="*/ 40 h 58"/>
                <a:gd name="T6" fmla="*/ 40 w 49"/>
                <a:gd name="T7" fmla="*/ 0 h 58"/>
              </a:gdLst>
              <a:ahLst/>
              <a:cxnLst>
                <a:cxn ang="0">
                  <a:pos x="T0" y="T1"/>
                </a:cxn>
                <a:cxn ang="0">
                  <a:pos x="T2" y="T3"/>
                </a:cxn>
                <a:cxn ang="0">
                  <a:pos x="T4" y="T5"/>
                </a:cxn>
                <a:cxn ang="0">
                  <a:pos x="T6" y="T7"/>
                </a:cxn>
              </a:cxnLst>
              <a:rect l="0" t="0" r="r" b="b"/>
              <a:pathLst>
                <a:path w="49" h="58">
                  <a:moveTo>
                    <a:pt x="40" y="0"/>
                  </a:moveTo>
                  <a:cubicBezTo>
                    <a:pt x="49" y="58"/>
                    <a:pt x="49" y="58"/>
                    <a:pt x="49" y="58"/>
                  </a:cubicBezTo>
                  <a:cubicBezTo>
                    <a:pt x="30" y="57"/>
                    <a:pt x="14" y="50"/>
                    <a:pt x="0" y="40"/>
                  </a:cubicBezTo>
                  <a:cubicBezTo>
                    <a:pt x="0" y="21"/>
                    <a:pt x="1" y="4"/>
                    <a:pt x="40" y="0"/>
                  </a:cubicBezTo>
                  <a:close/>
                </a:path>
              </a:pathLst>
            </a:custGeom>
            <a:solidFill>
              <a:srgbClr val="FBF1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65" name="Freeform 100"/>
            <p:cNvSpPr>
              <a:spLocks/>
            </p:cNvSpPr>
            <p:nvPr/>
          </p:nvSpPr>
          <p:spPr bwMode="auto">
            <a:xfrm>
              <a:off x="3156287" y="1090104"/>
              <a:ext cx="271798" cy="329019"/>
            </a:xfrm>
            <a:custGeom>
              <a:avLst/>
              <a:gdLst>
                <a:gd name="T0" fmla="*/ 48 w 48"/>
                <a:gd name="T1" fmla="*/ 42 h 58"/>
                <a:gd name="T2" fmla="*/ 8 w 48"/>
                <a:gd name="T3" fmla="*/ 0 h 58"/>
                <a:gd name="T4" fmla="*/ 0 w 48"/>
                <a:gd name="T5" fmla="*/ 58 h 58"/>
                <a:gd name="T6" fmla="*/ 48 w 48"/>
                <a:gd name="T7" fmla="*/ 42 h 58"/>
              </a:gdLst>
              <a:ahLst/>
              <a:cxnLst>
                <a:cxn ang="0">
                  <a:pos x="T0" y="T1"/>
                </a:cxn>
                <a:cxn ang="0">
                  <a:pos x="T2" y="T3"/>
                </a:cxn>
                <a:cxn ang="0">
                  <a:pos x="T4" y="T5"/>
                </a:cxn>
                <a:cxn ang="0">
                  <a:pos x="T6" y="T7"/>
                </a:cxn>
              </a:cxnLst>
              <a:rect l="0" t="0" r="r" b="b"/>
              <a:pathLst>
                <a:path w="48" h="58">
                  <a:moveTo>
                    <a:pt x="48" y="42"/>
                  </a:moveTo>
                  <a:cubicBezTo>
                    <a:pt x="48" y="22"/>
                    <a:pt x="48" y="4"/>
                    <a:pt x="8" y="0"/>
                  </a:cubicBezTo>
                  <a:cubicBezTo>
                    <a:pt x="0" y="58"/>
                    <a:pt x="0" y="58"/>
                    <a:pt x="0" y="58"/>
                  </a:cubicBezTo>
                  <a:cubicBezTo>
                    <a:pt x="17" y="58"/>
                    <a:pt x="34" y="52"/>
                    <a:pt x="48" y="42"/>
                  </a:cubicBezTo>
                  <a:close/>
                </a:path>
              </a:pathLst>
            </a:custGeom>
            <a:solidFill>
              <a:srgbClr val="FBF1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66" name="Freeform 101"/>
            <p:cNvSpPr>
              <a:spLocks/>
            </p:cNvSpPr>
            <p:nvPr/>
          </p:nvSpPr>
          <p:spPr bwMode="auto">
            <a:xfrm>
              <a:off x="2801042" y="498824"/>
              <a:ext cx="638964" cy="574591"/>
            </a:xfrm>
            <a:custGeom>
              <a:avLst/>
              <a:gdLst>
                <a:gd name="T0" fmla="*/ 56 w 113"/>
                <a:gd name="T1" fmla="*/ 1 h 102"/>
                <a:gd name="T2" fmla="*/ 40 w 113"/>
                <a:gd name="T3" fmla="*/ 2 h 102"/>
                <a:gd name="T4" fmla="*/ 36 w 113"/>
                <a:gd name="T5" fmla="*/ 102 h 102"/>
                <a:gd name="T6" fmla="*/ 45 w 113"/>
                <a:gd name="T7" fmla="*/ 32 h 102"/>
                <a:gd name="T8" fmla="*/ 67 w 113"/>
                <a:gd name="T9" fmla="*/ 32 h 102"/>
                <a:gd name="T10" fmla="*/ 76 w 113"/>
                <a:gd name="T11" fmla="*/ 102 h 102"/>
                <a:gd name="T12" fmla="*/ 72 w 113"/>
                <a:gd name="T13" fmla="*/ 2 h 102"/>
                <a:gd name="T14" fmla="*/ 56 w 113"/>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02">
                  <a:moveTo>
                    <a:pt x="56" y="1"/>
                  </a:moveTo>
                  <a:cubicBezTo>
                    <a:pt x="52" y="0"/>
                    <a:pt x="44" y="1"/>
                    <a:pt x="40" y="2"/>
                  </a:cubicBezTo>
                  <a:cubicBezTo>
                    <a:pt x="0" y="12"/>
                    <a:pt x="16" y="98"/>
                    <a:pt x="36" y="102"/>
                  </a:cubicBezTo>
                  <a:cubicBezTo>
                    <a:pt x="31" y="95"/>
                    <a:pt x="27" y="41"/>
                    <a:pt x="45" y="32"/>
                  </a:cubicBezTo>
                  <a:cubicBezTo>
                    <a:pt x="49" y="31"/>
                    <a:pt x="63" y="31"/>
                    <a:pt x="67" y="32"/>
                  </a:cubicBezTo>
                  <a:cubicBezTo>
                    <a:pt x="85" y="41"/>
                    <a:pt x="81" y="95"/>
                    <a:pt x="76" y="102"/>
                  </a:cubicBezTo>
                  <a:cubicBezTo>
                    <a:pt x="96" y="98"/>
                    <a:pt x="113" y="12"/>
                    <a:pt x="72" y="2"/>
                  </a:cubicBezTo>
                  <a:cubicBezTo>
                    <a:pt x="69" y="1"/>
                    <a:pt x="61" y="0"/>
                    <a:pt x="56"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nvGrpSpPr>
          <p:cNvPr id="667" name="组合 666"/>
          <p:cNvGrpSpPr/>
          <p:nvPr/>
        </p:nvGrpSpPr>
        <p:grpSpPr>
          <a:xfrm>
            <a:off x="6189234" y="5084637"/>
            <a:ext cx="760870" cy="1177915"/>
            <a:chOff x="8477256" y="2996952"/>
            <a:chExt cx="760870" cy="1177915"/>
          </a:xfrm>
        </p:grpSpPr>
        <p:sp>
          <p:nvSpPr>
            <p:cNvPr id="668" name="矩形 667"/>
            <p:cNvSpPr/>
            <p:nvPr/>
          </p:nvSpPr>
          <p:spPr>
            <a:xfrm>
              <a:off x="8585383" y="3804810"/>
              <a:ext cx="652743" cy="370057"/>
            </a:xfrm>
            <a:prstGeom prst="rect">
              <a:avLst/>
            </a:prstGeom>
            <a:noFill/>
          </p:spPr>
          <p:txBody>
            <a:bodyPr wrap="none" lIns="0" tIns="0" rIns="0" bIns="0" rtlCol="0">
              <a:noAutofit/>
            </a:bodyPr>
            <a:lstStyle/>
            <a:p>
              <a:pPr>
                <a:defRPr/>
              </a:pPr>
              <a:r>
                <a:rPr lang="en-US" sz="1400" b="1" kern="0" dirty="0" smtClean="0">
                  <a:solidFill>
                    <a:srgbClr val="333333"/>
                  </a:solidFill>
                </a:rPr>
                <a:t>Tester</a:t>
              </a:r>
            </a:p>
          </p:txBody>
        </p:sp>
        <p:grpSp>
          <p:nvGrpSpPr>
            <p:cNvPr id="669" name="组合 668"/>
            <p:cNvGrpSpPr>
              <a:grpSpLocks noChangeAspect="1"/>
            </p:cNvGrpSpPr>
            <p:nvPr/>
          </p:nvGrpSpPr>
          <p:grpSpPr>
            <a:xfrm>
              <a:off x="8477256" y="2996952"/>
              <a:ext cx="719312" cy="722650"/>
              <a:chOff x="2615076" y="5434108"/>
              <a:chExt cx="1027588" cy="1032357"/>
            </a:xfrm>
          </p:grpSpPr>
          <p:sp>
            <p:nvSpPr>
              <p:cNvPr id="670" name="Oval 424"/>
              <p:cNvSpPr>
                <a:spLocks noChangeArrowheads="1"/>
              </p:cNvSpPr>
              <p:nvPr/>
            </p:nvSpPr>
            <p:spPr bwMode="auto">
              <a:xfrm>
                <a:off x="2615076" y="5434108"/>
                <a:ext cx="1027588" cy="1032357"/>
              </a:xfrm>
              <a:prstGeom prst="ellipse">
                <a:avLst/>
              </a:prstGeom>
              <a:solidFill>
                <a:srgbClr val="FFCC5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sz="1400" kern="0" smtClean="0">
                  <a:solidFill>
                    <a:srgbClr val="333333"/>
                  </a:solidFill>
                  <a:ea typeface="黑体" panose="02010609060101010101" pitchFamily="49" charset="-122"/>
                </a:endParaRPr>
              </a:p>
            </p:txBody>
          </p:sp>
          <p:sp>
            <p:nvSpPr>
              <p:cNvPr id="671" name="Freeform 425"/>
              <p:cNvSpPr>
                <a:spLocks/>
              </p:cNvSpPr>
              <p:nvPr/>
            </p:nvSpPr>
            <p:spPr bwMode="auto">
              <a:xfrm>
                <a:off x="3151519" y="5670144"/>
                <a:ext cx="462534" cy="796321"/>
              </a:xfrm>
              <a:custGeom>
                <a:avLst/>
                <a:gdLst>
                  <a:gd name="T0" fmla="*/ 32 w 82"/>
                  <a:gd name="T1" fmla="*/ 0 h 141"/>
                  <a:gd name="T2" fmla="*/ 82 w 82"/>
                  <a:gd name="T3" fmla="*/ 80 h 141"/>
                  <a:gd name="T4" fmla="*/ 1 w 82"/>
                  <a:gd name="T5" fmla="*/ 141 h 141"/>
                  <a:gd name="T6" fmla="*/ 0 w 82"/>
                  <a:gd name="T7" fmla="*/ 73 h 141"/>
                  <a:gd name="T8" fmla="*/ 32 w 82"/>
                  <a:gd name="T9" fmla="*/ 0 h 141"/>
                </a:gdLst>
                <a:ahLst/>
                <a:cxnLst>
                  <a:cxn ang="0">
                    <a:pos x="T0" y="T1"/>
                  </a:cxn>
                  <a:cxn ang="0">
                    <a:pos x="T2" y="T3"/>
                  </a:cxn>
                  <a:cxn ang="0">
                    <a:pos x="T4" y="T5"/>
                  </a:cxn>
                  <a:cxn ang="0">
                    <a:pos x="T6" y="T7"/>
                  </a:cxn>
                  <a:cxn ang="0">
                    <a:pos x="T8" y="T9"/>
                  </a:cxn>
                </a:cxnLst>
                <a:rect l="0" t="0" r="r" b="b"/>
                <a:pathLst>
                  <a:path w="82" h="141">
                    <a:moveTo>
                      <a:pt x="32" y="0"/>
                    </a:moveTo>
                    <a:cubicBezTo>
                      <a:pt x="82" y="80"/>
                      <a:pt x="82" y="80"/>
                      <a:pt x="82" y="80"/>
                    </a:cubicBezTo>
                    <a:cubicBezTo>
                      <a:pt x="70" y="114"/>
                      <a:pt x="39" y="139"/>
                      <a:pt x="1" y="141"/>
                    </a:cubicBezTo>
                    <a:cubicBezTo>
                      <a:pt x="0" y="73"/>
                      <a:pt x="0" y="73"/>
                      <a:pt x="0" y="73"/>
                    </a:cubicBezTo>
                    <a:cubicBezTo>
                      <a:pt x="32" y="0"/>
                      <a:pt x="32" y="0"/>
                      <a:pt x="32" y="0"/>
                    </a:cubicBezTo>
                    <a:close/>
                  </a:path>
                </a:pathLst>
              </a:custGeom>
              <a:solidFill>
                <a:srgbClr val="D7A3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sz="1400" kern="0" smtClean="0">
                  <a:solidFill>
                    <a:srgbClr val="333333"/>
                  </a:solidFill>
                  <a:ea typeface="黑体" panose="02010609060101010101" pitchFamily="49" charset="-122"/>
                </a:endParaRPr>
              </a:p>
            </p:txBody>
          </p:sp>
          <p:sp>
            <p:nvSpPr>
              <p:cNvPr id="672" name="Freeform 426"/>
              <p:cNvSpPr>
                <a:spLocks/>
              </p:cNvSpPr>
              <p:nvPr/>
            </p:nvSpPr>
            <p:spPr bwMode="auto">
              <a:xfrm>
                <a:off x="2851110" y="5553318"/>
                <a:ext cx="615122" cy="643733"/>
              </a:xfrm>
              <a:custGeom>
                <a:avLst/>
                <a:gdLst>
                  <a:gd name="T0" fmla="*/ 8 w 109"/>
                  <a:gd name="T1" fmla="*/ 31 h 114"/>
                  <a:gd name="T2" fmla="*/ 56 w 109"/>
                  <a:gd name="T3" fmla="*/ 112 h 114"/>
                  <a:gd name="T4" fmla="*/ 109 w 109"/>
                  <a:gd name="T5" fmla="*/ 110 h 114"/>
                  <a:gd name="T6" fmla="*/ 95 w 109"/>
                  <a:gd name="T7" fmla="*/ 93 h 114"/>
                  <a:gd name="T8" fmla="*/ 105 w 109"/>
                  <a:gd name="T9" fmla="*/ 95 h 114"/>
                  <a:gd name="T10" fmla="*/ 91 w 109"/>
                  <a:gd name="T11" fmla="*/ 35 h 114"/>
                  <a:gd name="T12" fmla="*/ 56 w 109"/>
                  <a:gd name="T13" fmla="*/ 3 h 114"/>
                  <a:gd name="T14" fmla="*/ 8 w 109"/>
                  <a:gd name="T15" fmla="*/ 31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14">
                    <a:moveTo>
                      <a:pt x="8" y="31"/>
                    </a:moveTo>
                    <a:cubicBezTo>
                      <a:pt x="0" y="62"/>
                      <a:pt x="16" y="108"/>
                      <a:pt x="56" y="112"/>
                    </a:cubicBezTo>
                    <a:cubicBezTo>
                      <a:pt x="75" y="114"/>
                      <a:pt x="94" y="114"/>
                      <a:pt x="109" y="110"/>
                    </a:cubicBezTo>
                    <a:cubicBezTo>
                      <a:pt x="102" y="105"/>
                      <a:pt x="98" y="102"/>
                      <a:pt x="95" y="93"/>
                    </a:cubicBezTo>
                    <a:cubicBezTo>
                      <a:pt x="99" y="95"/>
                      <a:pt x="102" y="96"/>
                      <a:pt x="105" y="95"/>
                    </a:cubicBezTo>
                    <a:cubicBezTo>
                      <a:pt x="91" y="89"/>
                      <a:pt x="96" y="59"/>
                      <a:pt x="91" y="35"/>
                    </a:cubicBezTo>
                    <a:cubicBezTo>
                      <a:pt x="87" y="18"/>
                      <a:pt x="73" y="5"/>
                      <a:pt x="56" y="3"/>
                    </a:cubicBezTo>
                    <a:cubicBezTo>
                      <a:pt x="39" y="0"/>
                      <a:pt x="15" y="6"/>
                      <a:pt x="8" y="31"/>
                    </a:cubicBezTo>
                    <a:close/>
                  </a:path>
                </a:pathLst>
              </a:custGeom>
              <a:solidFill>
                <a:srgbClr val="5C3C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sz="1400" kern="0" smtClean="0">
                  <a:solidFill>
                    <a:srgbClr val="333333"/>
                  </a:solidFill>
                  <a:ea typeface="黑体" panose="02010609060101010101" pitchFamily="49" charset="-122"/>
                </a:endParaRPr>
              </a:p>
            </p:txBody>
          </p:sp>
          <p:sp>
            <p:nvSpPr>
              <p:cNvPr id="673" name="Freeform 427"/>
              <p:cNvSpPr>
                <a:spLocks/>
              </p:cNvSpPr>
              <p:nvPr/>
            </p:nvSpPr>
            <p:spPr bwMode="auto">
              <a:xfrm>
                <a:off x="2834421" y="6056383"/>
                <a:ext cx="586512" cy="360014"/>
              </a:xfrm>
              <a:custGeom>
                <a:avLst/>
                <a:gdLst>
                  <a:gd name="T0" fmla="*/ 2 w 104"/>
                  <a:gd name="T1" fmla="*/ 58 h 64"/>
                  <a:gd name="T2" fmla="*/ 41 w 104"/>
                  <a:gd name="T3" fmla="*/ 16 h 64"/>
                  <a:gd name="T4" fmla="*/ 41 w 104"/>
                  <a:gd name="T5" fmla="*/ 0 h 64"/>
                  <a:gd name="T6" fmla="*/ 52 w 104"/>
                  <a:gd name="T7" fmla="*/ 0 h 64"/>
                  <a:gd name="T8" fmla="*/ 52 w 104"/>
                  <a:gd name="T9" fmla="*/ 0 h 64"/>
                  <a:gd name="T10" fmla="*/ 63 w 104"/>
                  <a:gd name="T11" fmla="*/ 0 h 64"/>
                  <a:gd name="T12" fmla="*/ 63 w 104"/>
                  <a:gd name="T13" fmla="*/ 16 h 64"/>
                  <a:gd name="T14" fmla="*/ 103 w 104"/>
                  <a:gd name="T15" fmla="*/ 58 h 64"/>
                  <a:gd name="T16" fmla="*/ 92 w 104"/>
                  <a:gd name="T17" fmla="*/ 64 h 64"/>
                  <a:gd name="T18" fmla="*/ 52 w 104"/>
                  <a:gd name="T19" fmla="*/ 63 h 64"/>
                  <a:gd name="T20" fmla="*/ 52 w 104"/>
                  <a:gd name="T21" fmla="*/ 63 h 64"/>
                  <a:gd name="T22" fmla="*/ 12 w 104"/>
                  <a:gd name="T23" fmla="*/ 64 h 64"/>
                  <a:gd name="T24" fmla="*/ 2 w 104"/>
                  <a:gd name="T25"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64">
                    <a:moveTo>
                      <a:pt x="2" y="58"/>
                    </a:moveTo>
                    <a:cubicBezTo>
                      <a:pt x="2" y="38"/>
                      <a:pt x="0" y="20"/>
                      <a:pt x="41" y="16"/>
                    </a:cubicBezTo>
                    <a:cubicBezTo>
                      <a:pt x="41" y="15"/>
                      <a:pt x="41" y="2"/>
                      <a:pt x="41" y="0"/>
                    </a:cubicBezTo>
                    <a:cubicBezTo>
                      <a:pt x="52" y="0"/>
                      <a:pt x="52" y="0"/>
                      <a:pt x="52" y="0"/>
                    </a:cubicBezTo>
                    <a:cubicBezTo>
                      <a:pt x="52" y="0"/>
                      <a:pt x="52" y="0"/>
                      <a:pt x="52" y="0"/>
                    </a:cubicBezTo>
                    <a:cubicBezTo>
                      <a:pt x="63" y="0"/>
                      <a:pt x="63" y="0"/>
                      <a:pt x="63" y="0"/>
                    </a:cubicBezTo>
                    <a:cubicBezTo>
                      <a:pt x="63" y="2"/>
                      <a:pt x="63" y="15"/>
                      <a:pt x="63" y="16"/>
                    </a:cubicBezTo>
                    <a:cubicBezTo>
                      <a:pt x="104" y="20"/>
                      <a:pt x="103" y="38"/>
                      <a:pt x="103" y="58"/>
                    </a:cubicBezTo>
                    <a:cubicBezTo>
                      <a:pt x="99" y="60"/>
                      <a:pt x="96" y="62"/>
                      <a:pt x="92" y="64"/>
                    </a:cubicBezTo>
                    <a:cubicBezTo>
                      <a:pt x="52" y="63"/>
                      <a:pt x="52" y="63"/>
                      <a:pt x="52" y="63"/>
                    </a:cubicBezTo>
                    <a:cubicBezTo>
                      <a:pt x="52" y="63"/>
                      <a:pt x="52" y="63"/>
                      <a:pt x="52" y="63"/>
                    </a:cubicBezTo>
                    <a:cubicBezTo>
                      <a:pt x="12" y="64"/>
                      <a:pt x="12" y="64"/>
                      <a:pt x="12" y="64"/>
                    </a:cubicBezTo>
                    <a:cubicBezTo>
                      <a:pt x="8" y="62"/>
                      <a:pt x="5" y="60"/>
                      <a:pt x="2" y="58"/>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sz="1400" kern="0" smtClean="0">
                  <a:solidFill>
                    <a:srgbClr val="333333"/>
                  </a:solidFill>
                  <a:ea typeface="黑体" panose="02010609060101010101" pitchFamily="49" charset="-122"/>
                </a:endParaRPr>
              </a:p>
            </p:txBody>
          </p:sp>
          <p:sp>
            <p:nvSpPr>
              <p:cNvPr id="674" name="Freeform 428"/>
              <p:cNvSpPr>
                <a:spLocks/>
              </p:cNvSpPr>
              <p:nvPr/>
            </p:nvSpPr>
            <p:spPr bwMode="auto">
              <a:xfrm>
                <a:off x="3065688" y="6061152"/>
                <a:ext cx="123978" cy="50068"/>
              </a:xfrm>
              <a:custGeom>
                <a:avLst/>
                <a:gdLst>
                  <a:gd name="T0" fmla="*/ 22 w 22"/>
                  <a:gd name="T1" fmla="*/ 0 h 9"/>
                  <a:gd name="T2" fmla="*/ 0 w 22"/>
                  <a:gd name="T3" fmla="*/ 0 h 9"/>
                  <a:gd name="T4" fmla="*/ 22 w 22"/>
                  <a:gd name="T5" fmla="*/ 0 h 9"/>
                </a:gdLst>
                <a:ahLst/>
                <a:cxnLst>
                  <a:cxn ang="0">
                    <a:pos x="T0" y="T1"/>
                  </a:cxn>
                  <a:cxn ang="0">
                    <a:pos x="T2" y="T3"/>
                  </a:cxn>
                  <a:cxn ang="0">
                    <a:pos x="T4" y="T5"/>
                  </a:cxn>
                </a:cxnLst>
                <a:rect l="0" t="0" r="r" b="b"/>
                <a:pathLst>
                  <a:path w="22" h="9">
                    <a:moveTo>
                      <a:pt x="22" y="0"/>
                    </a:moveTo>
                    <a:cubicBezTo>
                      <a:pt x="0" y="0"/>
                      <a:pt x="0" y="0"/>
                      <a:pt x="0" y="0"/>
                    </a:cubicBezTo>
                    <a:cubicBezTo>
                      <a:pt x="2" y="9"/>
                      <a:pt x="20" y="9"/>
                      <a:pt x="22" y="0"/>
                    </a:cubicBezTo>
                    <a:close/>
                  </a:path>
                </a:pathLst>
              </a:custGeom>
              <a:solidFill>
                <a:srgbClr val="D89A7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sz="1400" kern="0" smtClean="0">
                  <a:solidFill>
                    <a:srgbClr val="333333"/>
                  </a:solidFill>
                  <a:ea typeface="黑体" panose="02010609060101010101" pitchFamily="49" charset="-122"/>
                </a:endParaRPr>
              </a:p>
            </p:txBody>
          </p:sp>
          <p:sp>
            <p:nvSpPr>
              <p:cNvPr id="675" name="Freeform 429"/>
              <p:cNvSpPr>
                <a:spLocks/>
              </p:cNvSpPr>
              <p:nvPr/>
            </p:nvSpPr>
            <p:spPr bwMode="auto">
              <a:xfrm>
                <a:off x="2925020" y="5755975"/>
                <a:ext cx="407697" cy="321866"/>
              </a:xfrm>
              <a:custGeom>
                <a:avLst/>
                <a:gdLst>
                  <a:gd name="T0" fmla="*/ 5 w 72"/>
                  <a:gd name="T1" fmla="*/ 14 h 57"/>
                  <a:gd name="T2" fmla="*/ 8 w 72"/>
                  <a:gd name="T3" fmla="*/ 36 h 57"/>
                  <a:gd name="T4" fmla="*/ 36 w 72"/>
                  <a:gd name="T5" fmla="*/ 57 h 57"/>
                  <a:gd name="T6" fmla="*/ 64 w 72"/>
                  <a:gd name="T7" fmla="*/ 36 h 57"/>
                  <a:gd name="T8" fmla="*/ 67 w 72"/>
                  <a:gd name="T9" fmla="*/ 14 h 57"/>
                  <a:gd name="T10" fmla="*/ 57 w 72"/>
                  <a:gd name="T11" fmla="*/ 0 h 57"/>
                  <a:gd name="T12" fmla="*/ 23 w 72"/>
                  <a:gd name="T13" fmla="*/ 12 h 57"/>
                  <a:gd name="T14" fmla="*/ 31 w 72"/>
                  <a:gd name="T15" fmla="*/ 4 h 57"/>
                  <a:gd name="T16" fmla="*/ 13 w 72"/>
                  <a:gd name="T17" fmla="*/ 12 h 57"/>
                  <a:gd name="T18" fmla="*/ 19 w 72"/>
                  <a:gd name="T19" fmla="*/ 5 h 57"/>
                  <a:gd name="T20" fmla="*/ 5 w 72"/>
                  <a:gd name="T21" fmla="*/ 1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57">
                    <a:moveTo>
                      <a:pt x="5" y="14"/>
                    </a:moveTo>
                    <a:cubicBezTo>
                      <a:pt x="0" y="14"/>
                      <a:pt x="2" y="36"/>
                      <a:pt x="8" y="36"/>
                    </a:cubicBezTo>
                    <a:cubicBezTo>
                      <a:pt x="13" y="47"/>
                      <a:pt x="23" y="57"/>
                      <a:pt x="36" y="57"/>
                    </a:cubicBezTo>
                    <a:cubicBezTo>
                      <a:pt x="50" y="57"/>
                      <a:pt x="59" y="47"/>
                      <a:pt x="64" y="36"/>
                    </a:cubicBezTo>
                    <a:cubicBezTo>
                      <a:pt x="70" y="36"/>
                      <a:pt x="72" y="15"/>
                      <a:pt x="67" y="14"/>
                    </a:cubicBezTo>
                    <a:cubicBezTo>
                      <a:pt x="63" y="13"/>
                      <a:pt x="56" y="7"/>
                      <a:pt x="57" y="0"/>
                    </a:cubicBezTo>
                    <a:cubicBezTo>
                      <a:pt x="52" y="7"/>
                      <a:pt x="34" y="14"/>
                      <a:pt x="23" y="12"/>
                    </a:cubicBezTo>
                    <a:cubicBezTo>
                      <a:pt x="26" y="10"/>
                      <a:pt x="28" y="8"/>
                      <a:pt x="31" y="4"/>
                    </a:cubicBezTo>
                    <a:cubicBezTo>
                      <a:pt x="27" y="8"/>
                      <a:pt x="18" y="12"/>
                      <a:pt x="13" y="12"/>
                    </a:cubicBezTo>
                    <a:cubicBezTo>
                      <a:pt x="15" y="11"/>
                      <a:pt x="19" y="8"/>
                      <a:pt x="19" y="5"/>
                    </a:cubicBezTo>
                    <a:cubicBezTo>
                      <a:pt x="17" y="7"/>
                      <a:pt x="7" y="14"/>
                      <a:pt x="5" y="14"/>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sz="1400" kern="0" smtClean="0">
                  <a:solidFill>
                    <a:srgbClr val="333333"/>
                  </a:solidFill>
                  <a:ea typeface="黑体" panose="02010609060101010101" pitchFamily="49" charset="-122"/>
                </a:endParaRPr>
              </a:p>
            </p:txBody>
          </p:sp>
          <p:sp>
            <p:nvSpPr>
              <p:cNvPr id="676" name="Freeform 430"/>
              <p:cNvSpPr>
                <a:spLocks/>
              </p:cNvSpPr>
              <p:nvPr/>
            </p:nvSpPr>
            <p:spPr bwMode="auto">
              <a:xfrm>
                <a:off x="2834421" y="6144599"/>
                <a:ext cx="586512" cy="271798"/>
              </a:xfrm>
              <a:custGeom>
                <a:avLst/>
                <a:gdLst>
                  <a:gd name="T0" fmla="*/ 2 w 104"/>
                  <a:gd name="T1" fmla="*/ 42 h 48"/>
                  <a:gd name="T2" fmla="*/ 41 w 104"/>
                  <a:gd name="T3" fmla="*/ 0 h 48"/>
                  <a:gd name="T4" fmla="*/ 63 w 104"/>
                  <a:gd name="T5" fmla="*/ 0 h 48"/>
                  <a:gd name="T6" fmla="*/ 103 w 104"/>
                  <a:gd name="T7" fmla="*/ 42 h 48"/>
                  <a:gd name="T8" fmla="*/ 92 w 104"/>
                  <a:gd name="T9" fmla="*/ 48 h 48"/>
                  <a:gd name="T10" fmla="*/ 52 w 104"/>
                  <a:gd name="T11" fmla="*/ 47 h 48"/>
                  <a:gd name="T12" fmla="*/ 52 w 104"/>
                  <a:gd name="T13" fmla="*/ 47 h 48"/>
                  <a:gd name="T14" fmla="*/ 12 w 104"/>
                  <a:gd name="T15" fmla="*/ 48 h 48"/>
                  <a:gd name="T16" fmla="*/ 2 w 104"/>
                  <a:gd name="T17"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48">
                    <a:moveTo>
                      <a:pt x="2" y="42"/>
                    </a:moveTo>
                    <a:cubicBezTo>
                      <a:pt x="2" y="22"/>
                      <a:pt x="0" y="4"/>
                      <a:pt x="41" y="0"/>
                    </a:cubicBezTo>
                    <a:cubicBezTo>
                      <a:pt x="49" y="4"/>
                      <a:pt x="56" y="3"/>
                      <a:pt x="63" y="0"/>
                    </a:cubicBezTo>
                    <a:cubicBezTo>
                      <a:pt x="104" y="4"/>
                      <a:pt x="103" y="22"/>
                      <a:pt x="103" y="42"/>
                    </a:cubicBezTo>
                    <a:cubicBezTo>
                      <a:pt x="99" y="44"/>
                      <a:pt x="96" y="46"/>
                      <a:pt x="92" y="48"/>
                    </a:cubicBezTo>
                    <a:cubicBezTo>
                      <a:pt x="52" y="47"/>
                      <a:pt x="52" y="47"/>
                      <a:pt x="52" y="47"/>
                    </a:cubicBezTo>
                    <a:cubicBezTo>
                      <a:pt x="52" y="47"/>
                      <a:pt x="52" y="47"/>
                      <a:pt x="52" y="47"/>
                    </a:cubicBezTo>
                    <a:cubicBezTo>
                      <a:pt x="12" y="48"/>
                      <a:pt x="12" y="48"/>
                      <a:pt x="12" y="48"/>
                    </a:cubicBezTo>
                    <a:cubicBezTo>
                      <a:pt x="8" y="46"/>
                      <a:pt x="5" y="44"/>
                      <a:pt x="2"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sz="1400" kern="0" smtClean="0">
                  <a:solidFill>
                    <a:srgbClr val="333333"/>
                  </a:solidFill>
                  <a:ea typeface="黑体" panose="02010609060101010101" pitchFamily="49" charset="-122"/>
                </a:endParaRPr>
              </a:p>
            </p:txBody>
          </p:sp>
          <p:sp>
            <p:nvSpPr>
              <p:cNvPr id="677" name="Freeform 431"/>
              <p:cNvSpPr>
                <a:spLocks/>
              </p:cNvSpPr>
              <p:nvPr/>
            </p:nvSpPr>
            <p:spPr bwMode="auto">
              <a:xfrm>
                <a:off x="2841573" y="6163672"/>
                <a:ext cx="579359" cy="302793"/>
              </a:xfrm>
              <a:custGeom>
                <a:avLst/>
                <a:gdLst>
                  <a:gd name="T0" fmla="*/ 1 w 103"/>
                  <a:gd name="T1" fmla="*/ 39 h 54"/>
                  <a:gd name="T2" fmla="*/ 24 w 103"/>
                  <a:gd name="T3" fmla="*/ 0 h 54"/>
                  <a:gd name="T4" fmla="*/ 51 w 103"/>
                  <a:gd name="T5" fmla="*/ 17 h 54"/>
                  <a:gd name="T6" fmla="*/ 78 w 103"/>
                  <a:gd name="T7" fmla="*/ 0 h 54"/>
                  <a:gd name="T8" fmla="*/ 102 w 103"/>
                  <a:gd name="T9" fmla="*/ 39 h 54"/>
                  <a:gd name="T10" fmla="*/ 51 w 103"/>
                  <a:gd name="T11" fmla="*/ 54 h 54"/>
                  <a:gd name="T12" fmla="*/ 51 w 103"/>
                  <a:gd name="T13" fmla="*/ 54 h 54"/>
                  <a:gd name="T14" fmla="*/ 51 w 103"/>
                  <a:gd name="T15" fmla="*/ 54 h 54"/>
                  <a:gd name="T16" fmla="*/ 50 w 103"/>
                  <a:gd name="T17" fmla="*/ 54 h 54"/>
                  <a:gd name="T18" fmla="*/ 49 w 103"/>
                  <a:gd name="T19" fmla="*/ 54 h 54"/>
                  <a:gd name="T20" fmla="*/ 48 w 103"/>
                  <a:gd name="T21" fmla="*/ 54 h 54"/>
                  <a:gd name="T22" fmla="*/ 48 w 103"/>
                  <a:gd name="T23" fmla="*/ 54 h 54"/>
                  <a:gd name="T24" fmla="*/ 37 w 103"/>
                  <a:gd name="T25" fmla="*/ 53 h 54"/>
                  <a:gd name="T26" fmla="*/ 35 w 103"/>
                  <a:gd name="T27" fmla="*/ 52 h 54"/>
                  <a:gd name="T28" fmla="*/ 35 w 103"/>
                  <a:gd name="T29" fmla="*/ 52 h 54"/>
                  <a:gd name="T30" fmla="*/ 1 w 103"/>
                  <a:gd name="T3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54">
                    <a:moveTo>
                      <a:pt x="1" y="39"/>
                    </a:moveTo>
                    <a:cubicBezTo>
                      <a:pt x="1" y="22"/>
                      <a:pt x="0" y="6"/>
                      <a:pt x="24" y="0"/>
                    </a:cubicBezTo>
                    <a:cubicBezTo>
                      <a:pt x="26" y="9"/>
                      <a:pt x="37" y="17"/>
                      <a:pt x="51" y="17"/>
                    </a:cubicBezTo>
                    <a:cubicBezTo>
                      <a:pt x="65" y="17"/>
                      <a:pt x="76" y="9"/>
                      <a:pt x="78" y="0"/>
                    </a:cubicBezTo>
                    <a:cubicBezTo>
                      <a:pt x="103" y="7"/>
                      <a:pt x="102" y="22"/>
                      <a:pt x="102" y="39"/>
                    </a:cubicBezTo>
                    <a:cubicBezTo>
                      <a:pt x="87" y="48"/>
                      <a:pt x="70" y="54"/>
                      <a:pt x="51" y="54"/>
                    </a:cubicBezTo>
                    <a:cubicBezTo>
                      <a:pt x="51" y="54"/>
                      <a:pt x="51" y="54"/>
                      <a:pt x="51" y="54"/>
                    </a:cubicBezTo>
                    <a:cubicBezTo>
                      <a:pt x="51" y="54"/>
                      <a:pt x="51" y="54"/>
                      <a:pt x="51" y="54"/>
                    </a:cubicBezTo>
                    <a:cubicBezTo>
                      <a:pt x="50" y="54"/>
                      <a:pt x="50" y="54"/>
                      <a:pt x="50" y="54"/>
                    </a:cubicBezTo>
                    <a:cubicBezTo>
                      <a:pt x="49" y="54"/>
                      <a:pt x="49" y="54"/>
                      <a:pt x="49" y="54"/>
                    </a:cubicBezTo>
                    <a:cubicBezTo>
                      <a:pt x="48" y="54"/>
                      <a:pt x="48" y="54"/>
                      <a:pt x="48" y="54"/>
                    </a:cubicBezTo>
                    <a:cubicBezTo>
                      <a:pt x="48" y="54"/>
                      <a:pt x="48" y="54"/>
                      <a:pt x="48" y="54"/>
                    </a:cubicBezTo>
                    <a:cubicBezTo>
                      <a:pt x="44" y="54"/>
                      <a:pt x="40" y="53"/>
                      <a:pt x="37" y="53"/>
                    </a:cubicBezTo>
                    <a:cubicBezTo>
                      <a:pt x="35" y="52"/>
                      <a:pt x="35" y="52"/>
                      <a:pt x="35" y="52"/>
                    </a:cubicBezTo>
                    <a:cubicBezTo>
                      <a:pt x="35" y="52"/>
                      <a:pt x="35" y="52"/>
                      <a:pt x="35" y="52"/>
                    </a:cubicBezTo>
                    <a:cubicBezTo>
                      <a:pt x="22" y="50"/>
                      <a:pt x="11" y="45"/>
                      <a:pt x="1" y="39"/>
                    </a:cubicBezTo>
                    <a:close/>
                  </a:path>
                </a:pathLst>
              </a:custGeom>
              <a:solidFill>
                <a:srgbClr val="CC3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sz="1400" kern="0" smtClean="0">
                  <a:solidFill>
                    <a:srgbClr val="333333"/>
                  </a:solidFill>
                  <a:ea typeface="黑体" panose="02010609060101010101" pitchFamily="49" charset="-122"/>
                </a:endParaRPr>
              </a:p>
            </p:txBody>
          </p:sp>
        </p:grpSp>
      </p:grpSp>
      <p:grpSp>
        <p:nvGrpSpPr>
          <p:cNvPr id="678" name="组合 677"/>
          <p:cNvGrpSpPr>
            <a:grpSpLocks noChangeAspect="1"/>
          </p:cNvGrpSpPr>
          <p:nvPr/>
        </p:nvGrpSpPr>
        <p:grpSpPr>
          <a:xfrm>
            <a:off x="2048196" y="5075040"/>
            <a:ext cx="725319" cy="726994"/>
            <a:chOff x="218786" y="3551043"/>
            <a:chExt cx="1036170" cy="1038563"/>
          </a:xfrm>
        </p:grpSpPr>
        <p:sp>
          <p:nvSpPr>
            <p:cNvPr id="679" name="Oval 253"/>
            <p:cNvSpPr>
              <a:spLocks noChangeArrowheads="1"/>
            </p:cNvSpPr>
            <p:nvPr/>
          </p:nvSpPr>
          <p:spPr bwMode="auto">
            <a:xfrm>
              <a:off x="218786" y="3551043"/>
              <a:ext cx="1036170" cy="1031384"/>
            </a:xfrm>
            <a:prstGeom prst="ellipse">
              <a:avLst/>
            </a:prstGeom>
            <a:solidFill>
              <a:srgbClr val="54D1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80" name="Freeform 254"/>
            <p:cNvSpPr>
              <a:spLocks/>
            </p:cNvSpPr>
            <p:nvPr/>
          </p:nvSpPr>
          <p:spPr bwMode="auto">
            <a:xfrm>
              <a:off x="699779" y="3759234"/>
              <a:ext cx="521675" cy="830372"/>
            </a:xfrm>
            <a:custGeom>
              <a:avLst/>
              <a:gdLst>
                <a:gd name="T0" fmla="*/ 0 w 92"/>
                <a:gd name="T1" fmla="*/ 19 h 146"/>
                <a:gd name="T2" fmla="*/ 33 w 92"/>
                <a:gd name="T3" fmla="*/ 0 h 146"/>
                <a:gd name="T4" fmla="*/ 92 w 92"/>
                <a:gd name="T5" fmla="*/ 85 h 146"/>
                <a:gd name="T6" fmla="*/ 6 w 92"/>
                <a:gd name="T7" fmla="*/ 146 h 146"/>
                <a:gd name="T8" fmla="*/ 2 w 92"/>
                <a:gd name="T9" fmla="*/ 146 h 146"/>
                <a:gd name="T10" fmla="*/ 0 w 92"/>
                <a:gd name="T11" fmla="*/ 19 h 146"/>
              </a:gdLst>
              <a:ahLst/>
              <a:cxnLst>
                <a:cxn ang="0">
                  <a:pos x="T0" y="T1"/>
                </a:cxn>
                <a:cxn ang="0">
                  <a:pos x="T2" y="T3"/>
                </a:cxn>
                <a:cxn ang="0">
                  <a:pos x="T4" y="T5"/>
                </a:cxn>
                <a:cxn ang="0">
                  <a:pos x="T6" y="T7"/>
                </a:cxn>
                <a:cxn ang="0">
                  <a:pos x="T8" y="T9"/>
                </a:cxn>
                <a:cxn ang="0">
                  <a:pos x="T10" y="T11"/>
                </a:cxn>
              </a:cxnLst>
              <a:rect l="0" t="0" r="r" b="b"/>
              <a:pathLst>
                <a:path w="92" h="146">
                  <a:moveTo>
                    <a:pt x="0" y="19"/>
                  </a:moveTo>
                  <a:cubicBezTo>
                    <a:pt x="33" y="0"/>
                    <a:pt x="33" y="0"/>
                    <a:pt x="33" y="0"/>
                  </a:cubicBezTo>
                  <a:cubicBezTo>
                    <a:pt x="92" y="85"/>
                    <a:pt x="92" y="85"/>
                    <a:pt x="92" y="85"/>
                  </a:cubicBezTo>
                  <a:cubicBezTo>
                    <a:pt x="79" y="120"/>
                    <a:pt x="45" y="146"/>
                    <a:pt x="6" y="146"/>
                  </a:cubicBezTo>
                  <a:cubicBezTo>
                    <a:pt x="4" y="146"/>
                    <a:pt x="3" y="146"/>
                    <a:pt x="2" y="146"/>
                  </a:cubicBezTo>
                  <a:cubicBezTo>
                    <a:pt x="0" y="19"/>
                    <a:pt x="0" y="19"/>
                    <a:pt x="0" y="19"/>
                  </a:cubicBezTo>
                  <a:close/>
                </a:path>
              </a:pathLst>
            </a:custGeom>
            <a:solidFill>
              <a:srgbClr val="36B38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81" name="Oval 255"/>
            <p:cNvSpPr>
              <a:spLocks noChangeArrowheads="1"/>
            </p:cNvSpPr>
            <p:nvPr/>
          </p:nvSpPr>
          <p:spPr bwMode="auto">
            <a:xfrm>
              <a:off x="587308" y="4003320"/>
              <a:ext cx="299125" cy="289553"/>
            </a:xfrm>
            <a:prstGeom prst="ellipse">
              <a:avLst/>
            </a:pr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82" name="Freeform 256"/>
            <p:cNvSpPr>
              <a:spLocks/>
            </p:cNvSpPr>
            <p:nvPr/>
          </p:nvSpPr>
          <p:spPr bwMode="auto">
            <a:xfrm>
              <a:off x="608845" y="3823845"/>
              <a:ext cx="256051" cy="141187"/>
            </a:xfrm>
            <a:custGeom>
              <a:avLst/>
              <a:gdLst>
                <a:gd name="T0" fmla="*/ 11 w 45"/>
                <a:gd name="T1" fmla="*/ 4 h 25"/>
                <a:gd name="T2" fmla="*/ 1 w 45"/>
                <a:gd name="T3" fmla="*/ 24 h 25"/>
                <a:gd name="T4" fmla="*/ 7 w 45"/>
                <a:gd name="T5" fmla="*/ 24 h 25"/>
                <a:gd name="T6" fmla="*/ 10 w 45"/>
                <a:gd name="T7" fmla="*/ 21 h 25"/>
                <a:gd name="T8" fmla="*/ 9 w 45"/>
                <a:gd name="T9" fmla="*/ 24 h 25"/>
                <a:gd name="T10" fmla="*/ 22 w 45"/>
                <a:gd name="T11" fmla="*/ 24 h 25"/>
                <a:gd name="T12" fmla="*/ 25 w 45"/>
                <a:gd name="T13" fmla="*/ 20 h 25"/>
                <a:gd name="T14" fmla="*/ 25 w 45"/>
                <a:gd name="T15" fmla="*/ 24 h 25"/>
                <a:gd name="T16" fmla="*/ 36 w 45"/>
                <a:gd name="T17" fmla="*/ 23 h 25"/>
                <a:gd name="T18" fmla="*/ 37 w 45"/>
                <a:gd name="T19" fmla="*/ 21 h 25"/>
                <a:gd name="T20" fmla="*/ 37 w 45"/>
                <a:gd name="T21" fmla="*/ 24 h 25"/>
                <a:gd name="T22" fmla="*/ 43 w 45"/>
                <a:gd name="T23" fmla="*/ 24 h 25"/>
                <a:gd name="T24" fmla="*/ 36 w 45"/>
                <a:gd name="T25" fmla="*/ 5 h 25"/>
                <a:gd name="T26" fmla="*/ 11 w 45"/>
                <a:gd name="T2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25">
                  <a:moveTo>
                    <a:pt x="11" y="4"/>
                  </a:moveTo>
                  <a:cubicBezTo>
                    <a:pt x="4" y="7"/>
                    <a:pt x="0" y="19"/>
                    <a:pt x="1" y="24"/>
                  </a:cubicBezTo>
                  <a:cubicBezTo>
                    <a:pt x="3" y="24"/>
                    <a:pt x="5" y="24"/>
                    <a:pt x="7" y="24"/>
                  </a:cubicBezTo>
                  <a:cubicBezTo>
                    <a:pt x="9" y="23"/>
                    <a:pt x="9" y="21"/>
                    <a:pt x="10" y="21"/>
                  </a:cubicBezTo>
                  <a:cubicBezTo>
                    <a:pt x="10" y="21"/>
                    <a:pt x="9" y="23"/>
                    <a:pt x="9" y="24"/>
                  </a:cubicBezTo>
                  <a:cubicBezTo>
                    <a:pt x="13" y="24"/>
                    <a:pt x="17" y="25"/>
                    <a:pt x="22" y="24"/>
                  </a:cubicBezTo>
                  <a:cubicBezTo>
                    <a:pt x="23" y="23"/>
                    <a:pt x="24" y="22"/>
                    <a:pt x="25" y="20"/>
                  </a:cubicBezTo>
                  <a:cubicBezTo>
                    <a:pt x="25" y="22"/>
                    <a:pt x="25" y="23"/>
                    <a:pt x="25" y="24"/>
                  </a:cubicBezTo>
                  <a:cubicBezTo>
                    <a:pt x="28" y="25"/>
                    <a:pt x="32" y="24"/>
                    <a:pt x="36" y="23"/>
                  </a:cubicBezTo>
                  <a:cubicBezTo>
                    <a:pt x="36" y="22"/>
                    <a:pt x="36" y="22"/>
                    <a:pt x="37" y="21"/>
                  </a:cubicBezTo>
                  <a:cubicBezTo>
                    <a:pt x="37" y="22"/>
                    <a:pt x="37" y="23"/>
                    <a:pt x="37" y="24"/>
                  </a:cubicBezTo>
                  <a:cubicBezTo>
                    <a:pt x="38" y="24"/>
                    <a:pt x="42" y="24"/>
                    <a:pt x="43" y="24"/>
                  </a:cubicBezTo>
                  <a:cubicBezTo>
                    <a:pt x="45" y="17"/>
                    <a:pt x="41" y="9"/>
                    <a:pt x="36" y="5"/>
                  </a:cubicBezTo>
                  <a:cubicBezTo>
                    <a:pt x="30" y="1"/>
                    <a:pt x="19" y="0"/>
                    <a:pt x="11" y="4"/>
                  </a:cubicBezTo>
                  <a:close/>
                </a:path>
              </a:pathLst>
            </a:custGeom>
            <a:solidFill>
              <a:srgbClr val="8B6E5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83" name="Freeform 257"/>
            <p:cNvSpPr>
              <a:spLocks/>
            </p:cNvSpPr>
            <p:nvPr/>
          </p:nvSpPr>
          <p:spPr bwMode="auto">
            <a:xfrm>
              <a:off x="450907" y="4192367"/>
              <a:ext cx="571928" cy="390059"/>
            </a:xfrm>
            <a:custGeom>
              <a:avLst/>
              <a:gdLst>
                <a:gd name="T0" fmla="*/ 0 w 101"/>
                <a:gd name="T1" fmla="*/ 54 h 69"/>
                <a:gd name="T2" fmla="*/ 39 w 101"/>
                <a:gd name="T3" fmla="*/ 16 h 69"/>
                <a:gd name="T4" fmla="*/ 39 w 101"/>
                <a:gd name="T5" fmla="*/ 0 h 69"/>
                <a:gd name="T6" fmla="*/ 50 w 101"/>
                <a:gd name="T7" fmla="*/ 0 h 69"/>
                <a:gd name="T8" fmla="*/ 51 w 101"/>
                <a:gd name="T9" fmla="*/ 0 h 69"/>
                <a:gd name="T10" fmla="*/ 61 w 101"/>
                <a:gd name="T11" fmla="*/ 0 h 69"/>
                <a:gd name="T12" fmla="*/ 61 w 101"/>
                <a:gd name="T13" fmla="*/ 16 h 69"/>
                <a:gd name="T14" fmla="*/ 101 w 101"/>
                <a:gd name="T15" fmla="*/ 54 h 69"/>
                <a:gd name="T16" fmla="*/ 50 w 101"/>
                <a:gd name="T17" fmla="*/ 69 h 69"/>
                <a:gd name="T18" fmla="*/ 0 w 101"/>
                <a:gd name="T19" fmla="*/ 5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69">
                  <a:moveTo>
                    <a:pt x="0" y="54"/>
                  </a:moveTo>
                  <a:cubicBezTo>
                    <a:pt x="0" y="36"/>
                    <a:pt x="1" y="20"/>
                    <a:pt x="39" y="16"/>
                  </a:cubicBezTo>
                  <a:cubicBezTo>
                    <a:pt x="39" y="15"/>
                    <a:pt x="39" y="2"/>
                    <a:pt x="39" y="0"/>
                  </a:cubicBezTo>
                  <a:cubicBezTo>
                    <a:pt x="50" y="0"/>
                    <a:pt x="50" y="0"/>
                    <a:pt x="50" y="0"/>
                  </a:cubicBezTo>
                  <a:cubicBezTo>
                    <a:pt x="51" y="0"/>
                    <a:pt x="51" y="0"/>
                    <a:pt x="51" y="0"/>
                  </a:cubicBezTo>
                  <a:cubicBezTo>
                    <a:pt x="61" y="0"/>
                    <a:pt x="61" y="0"/>
                    <a:pt x="61" y="0"/>
                  </a:cubicBezTo>
                  <a:cubicBezTo>
                    <a:pt x="61" y="2"/>
                    <a:pt x="61" y="15"/>
                    <a:pt x="61" y="16"/>
                  </a:cubicBezTo>
                  <a:cubicBezTo>
                    <a:pt x="100" y="20"/>
                    <a:pt x="101" y="36"/>
                    <a:pt x="101" y="54"/>
                  </a:cubicBezTo>
                  <a:cubicBezTo>
                    <a:pt x="86" y="64"/>
                    <a:pt x="69" y="69"/>
                    <a:pt x="50" y="69"/>
                  </a:cubicBezTo>
                  <a:cubicBezTo>
                    <a:pt x="32" y="69"/>
                    <a:pt x="14" y="64"/>
                    <a:pt x="0" y="54"/>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84" name="Freeform 258"/>
            <p:cNvSpPr>
              <a:spLocks/>
            </p:cNvSpPr>
            <p:nvPr/>
          </p:nvSpPr>
          <p:spPr bwMode="auto">
            <a:xfrm>
              <a:off x="671063" y="4197153"/>
              <a:ext cx="124436" cy="45467"/>
            </a:xfrm>
            <a:custGeom>
              <a:avLst/>
              <a:gdLst>
                <a:gd name="T0" fmla="*/ 22 w 22"/>
                <a:gd name="T1" fmla="*/ 0 h 8"/>
                <a:gd name="T2" fmla="*/ 0 w 22"/>
                <a:gd name="T3" fmla="*/ 0 h 8"/>
                <a:gd name="T4" fmla="*/ 22 w 22"/>
                <a:gd name="T5" fmla="*/ 0 h 8"/>
              </a:gdLst>
              <a:ahLst/>
              <a:cxnLst>
                <a:cxn ang="0">
                  <a:pos x="T0" y="T1"/>
                </a:cxn>
                <a:cxn ang="0">
                  <a:pos x="T2" y="T3"/>
                </a:cxn>
                <a:cxn ang="0">
                  <a:pos x="T4" y="T5"/>
                </a:cxn>
              </a:cxnLst>
              <a:rect l="0" t="0" r="r" b="b"/>
              <a:pathLst>
                <a:path w="22" h="8">
                  <a:moveTo>
                    <a:pt x="22" y="0"/>
                  </a:moveTo>
                  <a:cubicBezTo>
                    <a:pt x="0" y="0"/>
                    <a:pt x="0" y="0"/>
                    <a:pt x="0" y="0"/>
                  </a:cubicBezTo>
                  <a:cubicBezTo>
                    <a:pt x="3" y="8"/>
                    <a:pt x="20" y="8"/>
                    <a:pt x="22" y="0"/>
                  </a:cubicBezTo>
                  <a:close/>
                </a:path>
              </a:pathLst>
            </a:custGeom>
            <a:solidFill>
              <a:srgbClr val="C4967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85" name="Freeform 259"/>
            <p:cNvSpPr>
              <a:spLocks/>
            </p:cNvSpPr>
            <p:nvPr/>
          </p:nvSpPr>
          <p:spPr bwMode="auto">
            <a:xfrm>
              <a:off x="534662" y="3795129"/>
              <a:ext cx="397238" cy="418775"/>
            </a:xfrm>
            <a:custGeom>
              <a:avLst/>
              <a:gdLst>
                <a:gd name="T0" fmla="*/ 6 w 70"/>
                <a:gd name="T1" fmla="*/ 33 h 74"/>
                <a:gd name="T2" fmla="*/ 9 w 70"/>
                <a:gd name="T3" fmla="*/ 54 h 74"/>
                <a:gd name="T4" fmla="*/ 35 w 70"/>
                <a:gd name="T5" fmla="*/ 74 h 74"/>
                <a:gd name="T6" fmla="*/ 62 w 70"/>
                <a:gd name="T7" fmla="*/ 54 h 74"/>
                <a:gd name="T8" fmla="*/ 65 w 70"/>
                <a:gd name="T9" fmla="*/ 33 h 74"/>
                <a:gd name="T10" fmla="*/ 37 w 70"/>
                <a:gd name="T11" fmla="*/ 0 h 74"/>
                <a:gd name="T12" fmla="*/ 6 w 70"/>
                <a:gd name="T13" fmla="*/ 33 h 74"/>
              </a:gdLst>
              <a:ahLst/>
              <a:cxnLst>
                <a:cxn ang="0">
                  <a:pos x="T0" y="T1"/>
                </a:cxn>
                <a:cxn ang="0">
                  <a:pos x="T2" y="T3"/>
                </a:cxn>
                <a:cxn ang="0">
                  <a:pos x="T4" y="T5"/>
                </a:cxn>
                <a:cxn ang="0">
                  <a:pos x="T6" y="T7"/>
                </a:cxn>
                <a:cxn ang="0">
                  <a:pos x="T8" y="T9"/>
                </a:cxn>
                <a:cxn ang="0">
                  <a:pos x="T10" y="T11"/>
                </a:cxn>
                <a:cxn ang="0">
                  <a:pos x="T12" y="T13"/>
                </a:cxn>
              </a:cxnLst>
              <a:rect l="0" t="0" r="r" b="b"/>
              <a:pathLst>
                <a:path w="70" h="74">
                  <a:moveTo>
                    <a:pt x="6" y="33"/>
                  </a:moveTo>
                  <a:cubicBezTo>
                    <a:pt x="0" y="32"/>
                    <a:pt x="2" y="54"/>
                    <a:pt x="9" y="54"/>
                  </a:cubicBezTo>
                  <a:cubicBezTo>
                    <a:pt x="14" y="65"/>
                    <a:pt x="23" y="74"/>
                    <a:pt x="35" y="74"/>
                  </a:cubicBezTo>
                  <a:cubicBezTo>
                    <a:pt x="48" y="74"/>
                    <a:pt x="57" y="65"/>
                    <a:pt x="62" y="54"/>
                  </a:cubicBezTo>
                  <a:cubicBezTo>
                    <a:pt x="68" y="54"/>
                    <a:pt x="70" y="33"/>
                    <a:pt x="65" y="33"/>
                  </a:cubicBezTo>
                  <a:cubicBezTo>
                    <a:pt x="67" y="10"/>
                    <a:pt x="59" y="0"/>
                    <a:pt x="37" y="0"/>
                  </a:cubicBezTo>
                  <a:cubicBezTo>
                    <a:pt x="14" y="0"/>
                    <a:pt x="4" y="9"/>
                    <a:pt x="6" y="33"/>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86" name="Freeform 260"/>
            <p:cNvSpPr>
              <a:spLocks/>
            </p:cNvSpPr>
            <p:nvPr/>
          </p:nvSpPr>
          <p:spPr bwMode="auto">
            <a:xfrm>
              <a:off x="450907" y="4283301"/>
              <a:ext cx="571928" cy="299125"/>
            </a:xfrm>
            <a:custGeom>
              <a:avLst/>
              <a:gdLst>
                <a:gd name="T0" fmla="*/ 0 w 101"/>
                <a:gd name="T1" fmla="*/ 38 h 53"/>
                <a:gd name="T2" fmla="*/ 39 w 101"/>
                <a:gd name="T3" fmla="*/ 0 h 53"/>
                <a:gd name="T4" fmla="*/ 61 w 101"/>
                <a:gd name="T5" fmla="*/ 0 h 53"/>
                <a:gd name="T6" fmla="*/ 101 w 101"/>
                <a:gd name="T7" fmla="*/ 38 h 53"/>
                <a:gd name="T8" fmla="*/ 50 w 101"/>
                <a:gd name="T9" fmla="*/ 53 h 53"/>
                <a:gd name="T10" fmla="*/ 0 w 101"/>
                <a:gd name="T11" fmla="*/ 38 h 53"/>
              </a:gdLst>
              <a:ahLst/>
              <a:cxnLst>
                <a:cxn ang="0">
                  <a:pos x="T0" y="T1"/>
                </a:cxn>
                <a:cxn ang="0">
                  <a:pos x="T2" y="T3"/>
                </a:cxn>
                <a:cxn ang="0">
                  <a:pos x="T4" y="T5"/>
                </a:cxn>
                <a:cxn ang="0">
                  <a:pos x="T6" y="T7"/>
                </a:cxn>
                <a:cxn ang="0">
                  <a:pos x="T8" y="T9"/>
                </a:cxn>
                <a:cxn ang="0">
                  <a:pos x="T10" y="T11"/>
                </a:cxn>
              </a:cxnLst>
              <a:rect l="0" t="0" r="r" b="b"/>
              <a:pathLst>
                <a:path w="101" h="53">
                  <a:moveTo>
                    <a:pt x="0" y="38"/>
                  </a:moveTo>
                  <a:cubicBezTo>
                    <a:pt x="0" y="20"/>
                    <a:pt x="1" y="4"/>
                    <a:pt x="39" y="0"/>
                  </a:cubicBezTo>
                  <a:cubicBezTo>
                    <a:pt x="46" y="3"/>
                    <a:pt x="54" y="4"/>
                    <a:pt x="61" y="0"/>
                  </a:cubicBezTo>
                  <a:cubicBezTo>
                    <a:pt x="100" y="4"/>
                    <a:pt x="101" y="20"/>
                    <a:pt x="101" y="38"/>
                  </a:cubicBezTo>
                  <a:cubicBezTo>
                    <a:pt x="86" y="48"/>
                    <a:pt x="69" y="53"/>
                    <a:pt x="50" y="53"/>
                  </a:cubicBezTo>
                  <a:cubicBezTo>
                    <a:pt x="32" y="53"/>
                    <a:pt x="14" y="48"/>
                    <a:pt x="0" y="38"/>
                  </a:cubicBez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87" name="Freeform 261"/>
            <p:cNvSpPr>
              <a:spLocks/>
            </p:cNvSpPr>
            <p:nvPr/>
          </p:nvSpPr>
          <p:spPr bwMode="auto">
            <a:xfrm>
              <a:off x="450907" y="4283301"/>
              <a:ext cx="571928" cy="299125"/>
            </a:xfrm>
            <a:custGeom>
              <a:avLst/>
              <a:gdLst>
                <a:gd name="T0" fmla="*/ 0 w 101"/>
                <a:gd name="T1" fmla="*/ 38 h 53"/>
                <a:gd name="T2" fmla="*/ 39 w 101"/>
                <a:gd name="T3" fmla="*/ 0 h 53"/>
                <a:gd name="T4" fmla="*/ 50 w 101"/>
                <a:gd name="T5" fmla="*/ 47 h 53"/>
                <a:gd name="T6" fmla="*/ 61 w 101"/>
                <a:gd name="T7" fmla="*/ 0 h 53"/>
                <a:gd name="T8" fmla="*/ 101 w 101"/>
                <a:gd name="T9" fmla="*/ 38 h 53"/>
                <a:gd name="T10" fmla="*/ 50 w 101"/>
                <a:gd name="T11" fmla="*/ 53 h 53"/>
                <a:gd name="T12" fmla="*/ 0 w 10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101" h="53">
                  <a:moveTo>
                    <a:pt x="0" y="38"/>
                  </a:moveTo>
                  <a:cubicBezTo>
                    <a:pt x="0" y="20"/>
                    <a:pt x="1" y="4"/>
                    <a:pt x="39" y="0"/>
                  </a:cubicBezTo>
                  <a:cubicBezTo>
                    <a:pt x="50" y="47"/>
                    <a:pt x="50" y="47"/>
                    <a:pt x="50" y="47"/>
                  </a:cubicBezTo>
                  <a:cubicBezTo>
                    <a:pt x="61" y="0"/>
                    <a:pt x="61" y="0"/>
                    <a:pt x="61" y="0"/>
                  </a:cubicBezTo>
                  <a:cubicBezTo>
                    <a:pt x="100" y="4"/>
                    <a:pt x="101" y="20"/>
                    <a:pt x="101" y="38"/>
                  </a:cubicBezTo>
                  <a:cubicBezTo>
                    <a:pt x="86" y="48"/>
                    <a:pt x="69" y="53"/>
                    <a:pt x="50" y="53"/>
                  </a:cubicBezTo>
                  <a:cubicBezTo>
                    <a:pt x="32" y="53"/>
                    <a:pt x="14" y="48"/>
                    <a:pt x="0" y="38"/>
                  </a:cubicBezTo>
                  <a:close/>
                </a:path>
              </a:pathLst>
            </a:custGeom>
            <a:solidFill>
              <a:srgbClr val="1462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88" name="Freeform 262"/>
            <p:cNvSpPr>
              <a:spLocks/>
            </p:cNvSpPr>
            <p:nvPr/>
          </p:nvSpPr>
          <p:spPr bwMode="auto">
            <a:xfrm>
              <a:off x="649526" y="4254585"/>
              <a:ext cx="83755" cy="136401"/>
            </a:xfrm>
            <a:custGeom>
              <a:avLst/>
              <a:gdLst>
                <a:gd name="T0" fmla="*/ 35 w 35"/>
                <a:gd name="T1" fmla="*/ 19 h 57"/>
                <a:gd name="T2" fmla="*/ 14 w 35"/>
                <a:gd name="T3" fmla="*/ 57 h 57"/>
                <a:gd name="T4" fmla="*/ 0 w 35"/>
                <a:gd name="T5" fmla="*/ 14 h 57"/>
                <a:gd name="T6" fmla="*/ 9 w 35"/>
                <a:gd name="T7" fmla="*/ 0 h 57"/>
                <a:gd name="T8" fmla="*/ 35 w 35"/>
                <a:gd name="T9" fmla="*/ 19 h 57"/>
                <a:gd name="T10" fmla="*/ 35 w 35"/>
                <a:gd name="T11" fmla="*/ 19 h 57"/>
              </a:gdLst>
              <a:ahLst/>
              <a:cxnLst>
                <a:cxn ang="0">
                  <a:pos x="T0" y="T1"/>
                </a:cxn>
                <a:cxn ang="0">
                  <a:pos x="T2" y="T3"/>
                </a:cxn>
                <a:cxn ang="0">
                  <a:pos x="T4" y="T5"/>
                </a:cxn>
                <a:cxn ang="0">
                  <a:pos x="T6" y="T7"/>
                </a:cxn>
                <a:cxn ang="0">
                  <a:pos x="T8" y="T9"/>
                </a:cxn>
                <a:cxn ang="0">
                  <a:pos x="T10" y="T11"/>
                </a:cxn>
              </a:cxnLst>
              <a:rect l="0" t="0" r="r" b="b"/>
              <a:pathLst>
                <a:path w="35" h="57">
                  <a:moveTo>
                    <a:pt x="35" y="19"/>
                  </a:moveTo>
                  <a:lnTo>
                    <a:pt x="14" y="57"/>
                  </a:lnTo>
                  <a:lnTo>
                    <a:pt x="0" y="14"/>
                  </a:lnTo>
                  <a:lnTo>
                    <a:pt x="9" y="0"/>
                  </a:lnTo>
                  <a:lnTo>
                    <a:pt x="35" y="19"/>
                  </a:lnTo>
                  <a:lnTo>
                    <a:pt x="35"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89" name="Freeform 263"/>
            <p:cNvSpPr>
              <a:spLocks/>
            </p:cNvSpPr>
            <p:nvPr/>
          </p:nvSpPr>
          <p:spPr bwMode="auto">
            <a:xfrm>
              <a:off x="733282" y="4254585"/>
              <a:ext cx="90934" cy="136401"/>
            </a:xfrm>
            <a:custGeom>
              <a:avLst/>
              <a:gdLst>
                <a:gd name="T0" fmla="*/ 0 w 38"/>
                <a:gd name="T1" fmla="*/ 19 h 57"/>
                <a:gd name="T2" fmla="*/ 24 w 38"/>
                <a:gd name="T3" fmla="*/ 57 h 57"/>
                <a:gd name="T4" fmla="*/ 38 w 38"/>
                <a:gd name="T5" fmla="*/ 14 h 57"/>
                <a:gd name="T6" fmla="*/ 26 w 38"/>
                <a:gd name="T7" fmla="*/ 0 h 57"/>
                <a:gd name="T8" fmla="*/ 0 w 38"/>
                <a:gd name="T9" fmla="*/ 19 h 57"/>
                <a:gd name="T10" fmla="*/ 0 w 38"/>
                <a:gd name="T11" fmla="*/ 19 h 57"/>
              </a:gdLst>
              <a:ahLst/>
              <a:cxnLst>
                <a:cxn ang="0">
                  <a:pos x="T0" y="T1"/>
                </a:cxn>
                <a:cxn ang="0">
                  <a:pos x="T2" y="T3"/>
                </a:cxn>
                <a:cxn ang="0">
                  <a:pos x="T4" y="T5"/>
                </a:cxn>
                <a:cxn ang="0">
                  <a:pos x="T6" y="T7"/>
                </a:cxn>
                <a:cxn ang="0">
                  <a:pos x="T8" y="T9"/>
                </a:cxn>
                <a:cxn ang="0">
                  <a:pos x="T10" y="T11"/>
                </a:cxn>
              </a:cxnLst>
              <a:rect l="0" t="0" r="r" b="b"/>
              <a:pathLst>
                <a:path w="38" h="57">
                  <a:moveTo>
                    <a:pt x="0" y="19"/>
                  </a:moveTo>
                  <a:lnTo>
                    <a:pt x="24" y="57"/>
                  </a:lnTo>
                  <a:lnTo>
                    <a:pt x="38" y="14"/>
                  </a:lnTo>
                  <a:lnTo>
                    <a:pt x="26" y="0"/>
                  </a:lnTo>
                  <a:lnTo>
                    <a:pt x="0" y="19"/>
                  </a:lnTo>
                  <a:lnTo>
                    <a:pt x="0"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90" name="Freeform 264"/>
            <p:cNvSpPr>
              <a:spLocks noEditPoints="1"/>
            </p:cNvSpPr>
            <p:nvPr/>
          </p:nvSpPr>
          <p:spPr bwMode="auto">
            <a:xfrm>
              <a:off x="599273" y="3976997"/>
              <a:ext cx="275195" cy="112471"/>
            </a:xfrm>
            <a:custGeom>
              <a:avLst/>
              <a:gdLst>
                <a:gd name="T0" fmla="*/ 20 w 49"/>
                <a:gd name="T1" fmla="*/ 5 h 20"/>
                <a:gd name="T2" fmla="*/ 24 w 49"/>
                <a:gd name="T3" fmla="*/ 4 h 20"/>
                <a:gd name="T4" fmla="*/ 29 w 49"/>
                <a:gd name="T5" fmla="*/ 5 h 20"/>
                <a:gd name="T6" fmla="*/ 49 w 49"/>
                <a:gd name="T7" fmla="*/ 4 h 20"/>
                <a:gd name="T8" fmla="*/ 49 w 49"/>
                <a:gd name="T9" fmla="*/ 8 h 20"/>
                <a:gd name="T10" fmla="*/ 47 w 49"/>
                <a:gd name="T11" fmla="*/ 9 h 20"/>
                <a:gd name="T12" fmla="*/ 37 w 49"/>
                <a:gd name="T13" fmla="*/ 20 h 20"/>
                <a:gd name="T14" fmla="*/ 28 w 49"/>
                <a:gd name="T15" fmla="*/ 7 h 20"/>
                <a:gd name="T16" fmla="*/ 24 w 49"/>
                <a:gd name="T17" fmla="*/ 7 h 20"/>
                <a:gd name="T18" fmla="*/ 21 w 49"/>
                <a:gd name="T19" fmla="*/ 7 h 20"/>
                <a:gd name="T20" fmla="*/ 12 w 49"/>
                <a:gd name="T21" fmla="*/ 20 h 20"/>
                <a:gd name="T22" fmla="*/ 2 w 49"/>
                <a:gd name="T23" fmla="*/ 9 h 20"/>
                <a:gd name="T24" fmla="*/ 0 w 49"/>
                <a:gd name="T25" fmla="*/ 8 h 20"/>
                <a:gd name="T26" fmla="*/ 0 w 49"/>
                <a:gd name="T27" fmla="*/ 4 h 20"/>
                <a:gd name="T28" fmla="*/ 20 w 49"/>
                <a:gd name="T29" fmla="*/ 5 h 20"/>
                <a:gd name="T30" fmla="*/ 12 w 49"/>
                <a:gd name="T31" fmla="*/ 4 h 20"/>
                <a:gd name="T32" fmla="*/ 12 w 49"/>
                <a:gd name="T33" fmla="*/ 18 h 20"/>
                <a:gd name="T34" fmla="*/ 12 w 49"/>
                <a:gd name="T35" fmla="*/ 4 h 20"/>
                <a:gd name="T36" fmla="*/ 37 w 49"/>
                <a:gd name="T37" fmla="*/ 4 h 20"/>
                <a:gd name="T38" fmla="*/ 37 w 49"/>
                <a:gd name="T39" fmla="*/ 18 h 20"/>
                <a:gd name="T40" fmla="*/ 37 w 49"/>
                <a:gd name="T4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20">
                  <a:moveTo>
                    <a:pt x="20" y="5"/>
                  </a:moveTo>
                  <a:cubicBezTo>
                    <a:pt x="21" y="4"/>
                    <a:pt x="23" y="4"/>
                    <a:pt x="24" y="4"/>
                  </a:cubicBezTo>
                  <a:cubicBezTo>
                    <a:pt x="26" y="4"/>
                    <a:pt x="28" y="4"/>
                    <a:pt x="29" y="5"/>
                  </a:cubicBezTo>
                  <a:cubicBezTo>
                    <a:pt x="33" y="0"/>
                    <a:pt x="44" y="1"/>
                    <a:pt x="49" y="4"/>
                  </a:cubicBezTo>
                  <a:cubicBezTo>
                    <a:pt x="49" y="5"/>
                    <a:pt x="49" y="7"/>
                    <a:pt x="49" y="8"/>
                  </a:cubicBezTo>
                  <a:cubicBezTo>
                    <a:pt x="48" y="8"/>
                    <a:pt x="47" y="8"/>
                    <a:pt x="47" y="9"/>
                  </a:cubicBezTo>
                  <a:cubicBezTo>
                    <a:pt x="48" y="14"/>
                    <a:pt x="44" y="20"/>
                    <a:pt x="37" y="20"/>
                  </a:cubicBezTo>
                  <a:cubicBezTo>
                    <a:pt x="29" y="20"/>
                    <a:pt x="26" y="13"/>
                    <a:pt x="28" y="7"/>
                  </a:cubicBezTo>
                  <a:cubicBezTo>
                    <a:pt x="27" y="7"/>
                    <a:pt x="25" y="7"/>
                    <a:pt x="24" y="7"/>
                  </a:cubicBezTo>
                  <a:cubicBezTo>
                    <a:pt x="23" y="7"/>
                    <a:pt x="22" y="7"/>
                    <a:pt x="21" y="7"/>
                  </a:cubicBezTo>
                  <a:cubicBezTo>
                    <a:pt x="23" y="13"/>
                    <a:pt x="20" y="20"/>
                    <a:pt x="12" y="20"/>
                  </a:cubicBezTo>
                  <a:cubicBezTo>
                    <a:pt x="4" y="20"/>
                    <a:pt x="1" y="14"/>
                    <a:pt x="2" y="9"/>
                  </a:cubicBezTo>
                  <a:cubicBezTo>
                    <a:pt x="1" y="8"/>
                    <a:pt x="1" y="8"/>
                    <a:pt x="0" y="8"/>
                  </a:cubicBezTo>
                  <a:cubicBezTo>
                    <a:pt x="0" y="7"/>
                    <a:pt x="0" y="5"/>
                    <a:pt x="0" y="4"/>
                  </a:cubicBezTo>
                  <a:cubicBezTo>
                    <a:pt x="5" y="1"/>
                    <a:pt x="15" y="0"/>
                    <a:pt x="20" y="5"/>
                  </a:cubicBezTo>
                  <a:close/>
                  <a:moveTo>
                    <a:pt x="12" y="4"/>
                  </a:moveTo>
                  <a:cubicBezTo>
                    <a:pt x="1" y="4"/>
                    <a:pt x="2" y="18"/>
                    <a:pt x="12" y="18"/>
                  </a:cubicBezTo>
                  <a:cubicBezTo>
                    <a:pt x="21" y="18"/>
                    <a:pt x="22" y="4"/>
                    <a:pt x="12" y="4"/>
                  </a:cubicBezTo>
                  <a:close/>
                  <a:moveTo>
                    <a:pt x="37" y="4"/>
                  </a:moveTo>
                  <a:cubicBezTo>
                    <a:pt x="26" y="4"/>
                    <a:pt x="28" y="18"/>
                    <a:pt x="37" y="18"/>
                  </a:cubicBezTo>
                  <a:cubicBezTo>
                    <a:pt x="47" y="18"/>
                    <a:pt x="48" y="4"/>
                    <a:pt x="37" y="4"/>
                  </a:cubicBezTo>
                  <a:close/>
                </a:path>
              </a:pathLst>
            </a:custGeom>
            <a:solidFill>
              <a:srgbClr val="1462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91" name="Freeform 265"/>
            <p:cNvSpPr>
              <a:spLocks/>
            </p:cNvSpPr>
            <p:nvPr/>
          </p:nvSpPr>
          <p:spPr bwMode="auto">
            <a:xfrm>
              <a:off x="484409" y="3641977"/>
              <a:ext cx="497745" cy="488173"/>
            </a:xfrm>
            <a:custGeom>
              <a:avLst/>
              <a:gdLst>
                <a:gd name="T0" fmla="*/ 35 w 88"/>
                <a:gd name="T1" fmla="*/ 13 h 86"/>
                <a:gd name="T2" fmla="*/ 75 w 88"/>
                <a:gd name="T3" fmla="*/ 84 h 86"/>
                <a:gd name="T4" fmla="*/ 37 w 88"/>
                <a:gd name="T5" fmla="*/ 39 h 86"/>
                <a:gd name="T6" fmla="*/ 16 w 88"/>
                <a:gd name="T7" fmla="*/ 86 h 86"/>
                <a:gd name="T8" fmla="*/ 35 w 88"/>
                <a:gd name="T9" fmla="*/ 13 h 86"/>
              </a:gdLst>
              <a:ahLst/>
              <a:cxnLst>
                <a:cxn ang="0">
                  <a:pos x="T0" y="T1"/>
                </a:cxn>
                <a:cxn ang="0">
                  <a:pos x="T2" y="T3"/>
                </a:cxn>
                <a:cxn ang="0">
                  <a:pos x="T4" y="T5"/>
                </a:cxn>
                <a:cxn ang="0">
                  <a:pos x="T6" y="T7"/>
                </a:cxn>
                <a:cxn ang="0">
                  <a:pos x="T8" y="T9"/>
                </a:cxn>
              </a:cxnLst>
              <a:rect l="0" t="0" r="r" b="b"/>
              <a:pathLst>
                <a:path w="88" h="86">
                  <a:moveTo>
                    <a:pt x="35" y="13"/>
                  </a:moveTo>
                  <a:cubicBezTo>
                    <a:pt x="88" y="0"/>
                    <a:pt x="84" y="64"/>
                    <a:pt x="75" y="84"/>
                  </a:cubicBezTo>
                  <a:cubicBezTo>
                    <a:pt x="72" y="52"/>
                    <a:pt x="46" y="57"/>
                    <a:pt x="37" y="39"/>
                  </a:cubicBezTo>
                  <a:cubicBezTo>
                    <a:pt x="32" y="57"/>
                    <a:pt x="15" y="58"/>
                    <a:pt x="16" y="86"/>
                  </a:cubicBezTo>
                  <a:cubicBezTo>
                    <a:pt x="2" y="73"/>
                    <a:pt x="0" y="9"/>
                    <a:pt x="35" y="13"/>
                  </a:cubicBez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sp>
        <p:nvSpPr>
          <p:cNvPr id="692" name="文本框 691"/>
          <p:cNvSpPr txBox="1"/>
          <p:nvPr/>
        </p:nvSpPr>
        <p:spPr>
          <a:xfrm>
            <a:off x="4387942" y="2187377"/>
            <a:ext cx="914400" cy="348813"/>
          </a:xfrm>
          <a:prstGeom prst="rect">
            <a:avLst/>
          </a:prstGeom>
          <a:noFill/>
        </p:spPr>
        <p:txBody>
          <a:bodyPr wrap="square" rtlCol="0">
            <a:spAutoFit/>
          </a:bodyPr>
          <a:lstStyle>
            <a:defPPr>
              <a:defRPr lang="de-DE"/>
            </a:defPPr>
            <a:lvl1pPr algn="ctr">
              <a:lnSpc>
                <a:spcPts val="1000"/>
              </a:lnSpc>
              <a:defRPr sz="1200" b="1">
                <a:solidFill>
                  <a:schemeClr val="bg1"/>
                </a:solidFill>
                <a:cs typeface="Arial" pitchFamily="34" charset="0"/>
              </a:defRPr>
            </a:lvl1pPr>
          </a:lstStyle>
          <a:p>
            <a:pPr>
              <a:defRPr/>
            </a:pPr>
            <a:r>
              <a:rPr lang="en-US" sz="1400" kern="0" dirty="0" smtClean="0">
                <a:solidFill>
                  <a:srgbClr val="333333"/>
                </a:solidFill>
              </a:rPr>
              <a:t>Project Manager</a:t>
            </a:r>
          </a:p>
        </p:txBody>
      </p:sp>
      <p:sp>
        <p:nvSpPr>
          <p:cNvPr id="693" name="Oval 65"/>
          <p:cNvSpPr>
            <a:spLocks noChangeArrowheads="1"/>
          </p:cNvSpPr>
          <p:nvPr/>
        </p:nvSpPr>
        <p:spPr bwMode="auto">
          <a:xfrm>
            <a:off x="3824563" y="2034977"/>
            <a:ext cx="624218" cy="624218"/>
          </a:xfrm>
          <a:prstGeom prst="ellipse">
            <a:avLst/>
          </a:prstGeom>
          <a:solidFill>
            <a:srgbClr val="359C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nvGrpSpPr>
          <p:cNvPr id="694" name="组合 693"/>
          <p:cNvGrpSpPr>
            <a:grpSpLocks noChangeAspect="1"/>
          </p:cNvGrpSpPr>
          <p:nvPr/>
        </p:nvGrpSpPr>
        <p:grpSpPr>
          <a:xfrm>
            <a:off x="3944355" y="2031134"/>
            <a:ext cx="452518" cy="522785"/>
            <a:chOff x="1640229" y="2416759"/>
            <a:chExt cx="770547" cy="890198"/>
          </a:xfrm>
        </p:grpSpPr>
        <p:sp>
          <p:nvSpPr>
            <p:cNvPr id="695" name="Freeform 47"/>
            <p:cNvSpPr>
              <a:spLocks/>
            </p:cNvSpPr>
            <p:nvPr/>
          </p:nvSpPr>
          <p:spPr bwMode="auto">
            <a:xfrm>
              <a:off x="1963285" y="2529231"/>
              <a:ext cx="447491" cy="777726"/>
            </a:xfrm>
            <a:custGeom>
              <a:avLst/>
              <a:gdLst>
                <a:gd name="T0" fmla="*/ 29 w 79"/>
                <a:gd name="T1" fmla="*/ 0 h 137"/>
                <a:gd name="T2" fmla="*/ 79 w 79"/>
                <a:gd name="T3" fmla="*/ 79 h 137"/>
                <a:gd name="T4" fmla="*/ 1 w 79"/>
                <a:gd name="T5" fmla="*/ 137 h 137"/>
                <a:gd name="T6" fmla="*/ 0 w 79"/>
                <a:gd name="T7" fmla="*/ 70 h 137"/>
                <a:gd name="T8" fmla="*/ 29 w 79"/>
                <a:gd name="T9" fmla="*/ 0 h 137"/>
              </a:gdLst>
              <a:ahLst/>
              <a:cxnLst>
                <a:cxn ang="0">
                  <a:pos x="T0" y="T1"/>
                </a:cxn>
                <a:cxn ang="0">
                  <a:pos x="T2" y="T3"/>
                </a:cxn>
                <a:cxn ang="0">
                  <a:pos x="T4" y="T5"/>
                </a:cxn>
                <a:cxn ang="0">
                  <a:pos x="T6" y="T7"/>
                </a:cxn>
                <a:cxn ang="0">
                  <a:pos x="T8" y="T9"/>
                </a:cxn>
              </a:cxnLst>
              <a:rect l="0" t="0" r="r" b="b"/>
              <a:pathLst>
                <a:path w="79" h="137">
                  <a:moveTo>
                    <a:pt x="29" y="0"/>
                  </a:moveTo>
                  <a:cubicBezTo>
                    <a:pt x="79" y="79"/>
                    <a:pt x="79" y="79"/>
                    <a:pt x="79" y="79"/>
                  </a:cubicBezTo>
                  <a:cubicBezTo>
                    <a:pt x="66" y="111"/>
                    <a:pt x="36" y="134"/>
                    <a:pt x="1" y="137"/>
                  </a:cubicBezTo>
                  <a:cubicBezTo>
                    <a:pt x="0" y="70"/>
                    <a:pt x="0" y="70"/>
                    <a:pt x="0" y="70"/>
                  </a:cubicBezTo>
                  <a:cubicBezTo>
                    <a:pt x="29" y="0"/>
                    <a:pt x="29" y="0"/>
                    <a:pt x="29" y="0"/>
                  </a:cubicBez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96" name="Freeform 48"/>
            <p:cNvSpPr>
              <a:spLocks/>
            </p:cNvSpPr>
            <p:nvPr/>
          </p:nvSpPr>
          <p:spPr bwMode="auto">
            <a:xfrm>
              <a:off x="1640229" y="2926469"/>
              <a:ext cx="571928" cy="363736"/>
            </a:xfrm>
            <a:custGeom>
              <a:avLst/>
              <a:gdLst>
                <a:gd name="T0" fmla="*/ 0 w 101"/>
                <a:gd name="T1" fmla="*/ 52 h 64"/>
                <a:gd name="T2" fmla="*/ 40 w 101"/>
                <a:gd name="T3" fmla="*/ 17 h 64"/>
                <a:gd name="T4" fmla="*/ 40 w 101"/>
                <a:gd name="T5" fmla="*/ 0 h 64"/>
                <a:gd name="T6" fmla="*/ 50 w 101"/>
                <a:gd name="T7" fmla="*/ 0 h 64"/>
                <a:gd name="T8" fmla="*/ 51 w 101"/>
                <a:gd name="T9" fmla="*/ 0 h 64"/>
                <a:gd name="T10" fmla="*/ 62 w 101"/>
                <a:gd name="T11" fmla="*/ 0 h 64"/>
                <a:gd name="T12" fmla="*/ 62 w 101"/>
                <a:gd name="T13" fmla="*/ 17 h 64"/>
                <a:gd name="T14" fmla="*/ 101 w 101"/>
                <a:gd name="T15" fmla="*/ 52 h 64"/>
                <a:gd name="T16" fmla="*/ 76 w 101"/>
                <a:gd name="T17" fmla="*/ 64 h 64"/>
                <a:gd name="T18" fmla="*/ 51 w 101"/>
                <a:gd name="T19" fmla="*/ 63 h 64"/>
                <a:gd name="T20" fmla="*/ 50 w 101"/>
                <a:gd name="T21" fmla="*/ 63 h 64"/>
                <a:gd name="T22" fmla="*/ 25 w 101"/>
                <a:gd name="T23" fmla="*/ 64 h 64"/>
                <a:gd name="T24" fmla="*/ 0 w 101"/>
                <a:gd name="T25"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64">
                  <a:moveTo>
                    <a:pt x="0" y="52"/>
                  </a:moveTo>
                  <a:cubicBezTo>
                    <a:pt x="0" y="35"/>
                    <a:pt x="3" y="20"/>
                    <a:pt x="40" y="17"/>
                  </a:cubicBezTo>
                  <a:cubicBezTo>
                    <a:pt x="40" y="15"/>
                    <a:pt x="40" y="2"/>
                    <a:pt x="40" y="0"/>
                  </a:cubicBezTo>
                  <a:cubicBezTo>
                    <a:pt x="50" y="0"/>
                    <a:pt x="50" y="0"/>
                    <a:pt x="50" y="0"/>
                  </a:cubicBezTo>
                  <a:cubicBezTo>
                    <a:pt x="51" y="0"/>
                    <a:pt x="51" y="0"/>
                    <a:pt x="51" y="0"/>
                  </a:cubicBezTo>
                  <a:cubicBezTo>
                    <a:pt x="62" y="0"/>
                    <a:pt x="62" y="0"/>
                    <a:pt x="62" y="0"/>
                  </a:cubicBezTo>
                  <a:cubicBezTo>
                    <a:pt x="62" y="2"/>
                    <a:pt x="62" y="15"/>
                    <a:pt x="62" y="17"/>
                  </a:cubicBezTo>
                  <a:cubicBezTo>
                    <a:pt x="98" y="20"/>
                    <a:pt x="101" y="35"/>
                    <a:pt x="101" y="52"/>
                  </a:cubicBezTo>
                  <a:cubicBezTo>
                    <a:pt x="94" y="57"/>
                    <a:pt x="85" y="61"/>
                    <a:pt x="76" y="64"/>
                  </a:cubicBezTo>
                  <a:cubicBezTo>
                    <a:pt x="51" y="63"/>
                    <a:pt x="51" y="63"/>
                    <a:pt x="51" y="63"/>
                  </a:cubicBezTo>
                  <a:cubicBezTo>
                    <a:pt x="50" y="63"/>
                    <a:pt x="50" y="63"/>
                    <a:pt x="50" y="63"/>
                  </a:cubicBezTo>
                  <a:cubicBezTo>
                    <a:pt x="25" y="64"/>
                    <a:pt x="25" y="64"/>
                    <a:pt x="25" y="64"/>
                  </a:cubicBezTo>
                  <a:cubicBezTo>
                    <a:pt x="16" y="61"/>
                    <a:pt x="8" y="57"/>
                    <a:pt x="0" y="52"/>
                  </a:cubicBezTo>
                  <a:close/>
                </a:path>
              </a:pathLst>
            </a:custGeom>
            <a:solidFill>
              <a:srgbClr val="F6C7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97" name="Freeform 49"/>
            <p:cNvSpPr>
              <a:spLocks/>
            </p:cNvSpPr>
            <p:nvPr/>
          </p:nvSpPr>
          <p:spPr bwMode="auto">
            <a:xfrm>
              <a:off x="1860386" y="2931255"/>
              <a:ext cx="131615" cy="52646"/>
            </a:xfrm>
            <a:custGeom>
              <a:avLst/>
              <a:gdLst>
                <a:gd name="T0" fmla="*/ 23 w 23"/>
                <a:gd name="T1" fmla="*/ 0 h 9"/>
                <a:gd name="T2" fmla="*/ 0 w 23"/>
                <a:gd name="T3" fmla="*/ 0 h 9"/>
                <a:gd name="T4" fmla="*/ 23 w 23"/>
                <a:gd name="T5" fmla="*/ 0 h 9"/>
              </a:gdLst>
              <a:ahLst/>
              <a:cxnLst>
                <a:cxn ang="0">
                  <a:pos x="T0" y="T1"/>
                </a:cxn>
                <a:cxn ang="0">
                  <a:pos x="T2" y="T3"/>
                </a:cxn>
                <a:cxn ang="0">
                  <a:pos x="T4" y="T5"/>
                </a:cxn>
              </a:cxnLst>
              <a:rect l="0" t="0" r="r" b="b"/>
              <a:pathLst>
                <a:path w="23" h="9">
                  <a:moveTo>
                    <a:pt x="23" y="0"/>
                  </a:moveTo>
                  <a:cubicBezTo>
                    <a:pt x="0" y="0"/>
                    <a:pt x="0" y="0"/>
                    <a:pt x="0" y="0"/>
                  </a:cubicBezTo>
                  <a:cubicBezTo>
                    <a:pt x="3" y="9"/>
                    <a:pt x="20" y="9"/>
                    <a:pt x="23" y="0"/>
                  </a:cubicBezTo>
                  <a:close/>
                </a:path>
              </a:pathLst>
            </a:custGeom>
            <a:solidFill>
              <a:srgbClr val="CF99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98" name="Freeform 50"/>
            <p:cNvSpPr>
              <a:spLocks/>
            </p:cNvSpPr>
            <p:nvPr/>
          </p:nvSpPr>
          <p:spPr bwMode="auto">
            <a:xfrm>
              <a:off x="1719199" y="2512480"/>
              <a:ext cx="413989" cy="435526"/>
            </a:xfrm>
            <a:custGeom>
              <a:avLst/>
              <a:gdLst>
                <a:gd name="T0" fmla="*/ 6 w 73"/>
                <a:gd name="T1" fmla="*/ 34 h 77"/>
                <a:gd name="T2" fmla="*/ 9 w 73"/>
                <a:gd name="T3" fmla="*/ 56 h 77"/>
                <a:gd name="T4" fmla="*/ 37 w 73"/>
                <a:gd name="T5" fmla="*/ 77 h 77"/>
                <a:gd name="T6" fmla="*/ 65 w 73"/>
                <a:gd name="T7" fmla="*/ 56 h 77"/>
                <a:gd name="T8" fmla="*/ 68 w 73"/>
                <a:gd name="T9" fmla="*/ 34 h 77"/>
                <a:gd name="T10" fmla="*/ 38 w 73"/>
                <a:gd name="T11" fmla="*/ 0 h 77"/>
                <a:gd name="T12" fmla="*/ 6 w 73"/>
                <a:gd name="T13" fmla="*/ 34 h 77"/>
              </a:gdLst>
              <a:ahLst/>
              <a:cxnLst>
                <a:cxn ang="0">
                  <a:pos x="T0" y="T1"/>
                </a:cxn>
                <a:cxn ang="0">
                  <a:pos x="T2" y="T3"/>
                </a:cxn>
                <a:cxn ang="0">
                  <a:pos x="T4" y="T5"/>
                </a:cxn>
                <a:cxn ang="0">
                  <a:pos x="T6" y="T7"/>
                </a:cxn>
                <a:cxn ang="0">
                  <a:pos x="T8" y="T9"/>
                </a:cxn>
                <a:cxn ang="0">
                  <a:pos x="T10" y="T11"/>
                </a:cxn>
                <a:cxn ang="0">
                  <a:pos x="T12" y="T13"/>
                </a:cxn>
              </a:cxnLst>
              <a:rect l="0" t="0" r="r" b="b"/>
              <a:pathLst>
                <a:path w="73" h="77">
                  <a:moveTo>
                    <a:pt x="6" y="34"/>
                  </a:moveTo>
                  <a:cubicBezTo>
                    <a:pt x="0" y="34"/>
                    <a:pt x="2" y="56"/>
                    <a:pt x="9" y="56"/>
                  </a:cubicBezTo>
                  <a:cubicBezTo>
                    <a:pt x="14" y="68"/>
                    <a:pt x="23" y="77"/>
                    <a:pt x="37" y="77"/>
                  </a:cubicBezTo>
                  <a:cubicBezTo>
                    <a:pt x="50" y="77"/>
                    <a:pt x="59" y="68"/>
                    <a:pt x="65" y="56"/>
                  </a:cubicBezTo>
                  <a:cubicBezTo>
                    <a:pt x="70" y="56"/>
                    <a:pt x="73" y="34"/>
                    <a:pt x="68" y="34"/>
                  </a:cubicBezTo>
                  <a:cubicBezTo>
                    <a:pt x="69" y="10"/>
                    <a:pt x="61" y="0"/>
                    <a:pt x="38" y="0"/>
                  </a:cubicBezTo>
                  <a:cubicBezTo>
                    <a:pt x="15" y="0"/>
                    <a:pt x="4" y="9"/>
                    <a:pt x="6" y="34"/>
                  </a:cubicBezTo>
                  <a:close/>
                </a:path>
              </a:pathLst>
            </a:custGeom>
            <a:solidFill>
              <a:srgbClr val="F6C7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699" name="Freeform 51"/>
            <p:cNvSpPr>
              <a:spLocks/>
            </p:cNvSpPr>
            <p:nvPr/>
          </p:nvSpPr>
          <p:spPr bwMode="auto">
            <a:xfrm>
              <a:off x="1640229" y="3022189"/>
              <a:ext cx="571928" cy="284767"/>
            </a:xfrm>
            <a:custGeom>
              <a:avLst/>
              <a:gdLst>
                <a:gd name="T0" fmla="*/ 0 w 101"/>
                <a:gd name="T1" fmla="*/ 35 h 50"/>
                <a:gd name="T2" fmla="*/ 40 w 101"/>
                <a:gd name="T3" fmla="*/ 0 h 50"/>
                <a:gd name="T4" fmla="*/ 51 w 101"/>
                <a:gd name="T5" fmla="*/ 38 h 50"/>
                <a:gd name="T6" fmla="*/ 62 w 101"/>
                <a:gd name="T7" fmla="*/ 0 h 50"/>
                <a:gd name="T8" fmla="*/ 101 w 101"/>
                <a:gd name="T9" fmla="*/ 35 h 50"/>
                <a:gd name="T10" fmla="*/ 51 w 101"/>
                <a:gd name="T11" fmla="*/ 50 h 50"/>
                <a:gd name="T12" fmla="*/ 0 w 101"/>
                <a:gd name="T13" fmla="*/ 3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0" y="35"/>
                  </a:moveTo>
                  <a:cubicBezTo>
                    <a:pt x="0" y="18"/>
                    <a:pt x="3" y="3"/>
                    <a:pt x="40" y="0"/>
                  </a:cubicBezTo>
                  <a:cubicBezTo>
                    <a:pt x="51" y="38"/>
                    <a:pt x="51" y="38"/>
                    <a:pt x="51" y="38"/>
                  </a:cubicBezTo>
                  <a:cubicBezTo>
                    <a:pt x="62" y="0"/>
                    <a:pt x="62" y="0"/>
                    <a:pt x="62" y="0"/>
                  </a:cubicBezTo>
                  <a:cubicBezTo>
                    <a:pt x="98" y="3"/>
                    <a:pt x="101" y="18"/>
                    <a:pt x="101" y="35"/>
                  </a:cubicBezTo>
                  <a:cubicBezTo>
                    <a:pt x="87" y="45"/>
                    <a:pt x="69" y="50"/>
                    <a:pt x="51" y="50"/>
                  </a:cubicBezTo>
                  <a:cubicBezTo>
                    <a:pt x="32" y="50"/>
                    <a:pt x="15" y="45"/>
                    <a:pt x="0" y="3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00" name="Freeform 52"/>
            <p:cNvSpPr>
              <a:spLocks/>
            </p:cNvSpPr>
            <p:nvPr/>
          </p:nvSpPr>
          <p:spPr bwMode="auto">
            <a:xfrm>
              <a:off x="1996787" y="3022189"/>
              <a:ext cx="215370" cy="277588"/>
            </a:xfrm>
            <a:custGeom>
              <a:avLst/>
              <a:gdLst>
                <a:gd name="T0" fmla="*/ 6 w 38"/>
                <a:gd name="T1" fmla="*/ 0 h 49"/>
                <a:gd name="T2" fmla="*/ 38 w 38"/>
                <a:gd name="T3" fmla="*/ 35 h 49"/>
                <a:gd name="T4" fmla="*/ 0 w 38"/>
                <a:gd name="T5" fmla="*/ 49 h 49"/>
                <a:gd name="T6" fmla="*/ 6 w 38"/>
                <a:gd name="T7" fmla="*/ 0 h 49"/>
              </a:gdLst>
              <a:ahLst/>
              <a:cxnLst>
                <a:cxn ang="0">
                  <a:pos x="T0" y="T1"/>
                </a:cxn>
                <a:cxn ang="0">
                  <a:pos x="T2" y="T3"/>
                </a:cxn>
                <a:cxn ang="0">
                  <a:pos x="T4" y="T5"/>
                </a:cxn>
                <a:cxn ang="0">
                  <a:pos x="T6" y="T7"/>
                </a:cxn>
              </a:cxnLst>
              <a:rect l="0" t="0" r="r" b="b"/>
              <a:pathLst>
                <a:path w="38" h="49">
                  <a:moveTo>
                    <a:pt x="6" y="0"/>
                  </a:moveTo>
                  <a:cubicBezTo>
                    <a:pt x="36" y="5"/>
                    <a:pt x="38" y="19"/>
                    <a:pt x="38" y="35"/>
                  </a:cubicBezTo>
                  <a:cubicBezTo>
                    <a:pt x="27" y="42"/>
                    <a:pt x="14" y="47"/>
                    <a:pt x="0" y="49"/>
                  </a:cubicBezTo>
                  <a:cubicBezTo>
                    <a:pt x="6" y="0"/>
                    <a:pt x="6" y="0"/>
                    <a:pt x="6"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01" name="Freeform 53"/>
            <p:cNvSpPr>
              <a:spLocks/>
            </p:cNvSpPr>
            <p:nvPr/>
          </p:nvSpPr>
          <p:spPr bwMode="auto">
            <a:xfrm>
              <a:off x="1640229" y="3022189"/>
              <a:ext cx="220156" cy="277588"/>
            </a:xfrm>
            <a:custGeom>
              <a:avLst/>
              <a:gdLst>
                <a:gd name="T0" fmla="*/ 33 w 39"/>
                <a:gd name="T1" fmla="*/ 0 h 49"/>
                <a:gd name="T2" fmla="*/ 39 w 39"/>
                <a:gd name="T3" fmla="*/ 49 h 49"/>
                <a:gd name="T4" fmla="*/ 0 w 39"/>
                <a:gd name="T5" fmla="*/ 35 h 49"/>
                <a:gd name="T6" fmla="*/ 33 w 39"/>
                <a:gd name="T7" fmla="*/ 0 h 49"/>
              </a:gdLst>
              <a:ahLst/>
              <a:cxnLst>
                <a:cxn ang="0">
                  <a:pos x="T0" y="T1"/>
                </a:cxn>
                <a:cxn ang="0">
                  <a:pos x="T2" y="T3"/>
                </a:cxn>
                <a:cxn ang="0">
                  <a:pos x="T4" y="T5"/>
                </a:cxn>
                <a:cxn ang="0">
                  <a:pos x="T6" y="T7"/>
                </a:cxn>
              </a:cxnLst>
              <a:rect l="0" t="0" r="r" b="b"/>
              <a:pathLst>
                <a:path w="39" h="49">
                  <a:moveTo>
                    <a:pt x="33" y="0"/>
                  </a:moveTo>
                  <a:cubicBezTo>
                    <a:pt x="39" y="49"/>
                    <a:pt x="39" y="49"/>
                    <a:pt x="39" y="49"/>
                  </a:cubicBezTo>
                  <a:cubicBezTo>
                    <a:pt x="25" y="47"/>
                    <a:pt x="12" y="42"/>
                    <a:pt x="0" y="35"/>
                  </a:cubicBezTo>
                  <a:cubicBezTo>
                    <a:pt x="0" y="19"/>
                    <a:pt x="3" y="5"/>
                    <a:pt x="33"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02" name="Freeform 54"/>
            <p:cNvSpPr>
              <a:spLocks/>
            </p:cNvSpPr>
            <p:nvPr/>
          </p:nvSpPr>
          <p:spPr bwMode="auto">
            <a:xfrm>
              <a:off x="1645015" y="2416759"/>
              <a:ext cx="588679" cy="442705"/>
            </a:xfrm>
            <a:custGeom>
              <a:avLst/>
              <a:gdLst>
                <a:gd name="T0" fmla="*/ 50 w 104"/>
                <a:gd name="T1" fmla="*/ 0 h 78"/>
                <a:gd name="T2" fmla="*/ 20 w 104"/>
                <a:gd name="T3" fmla="*/ 78 h 78"/>
                <a:gd name="T4" fmla="*/ 21 w 104"/>
                <a:gd name="T5" fmla="*/ 51 h 78"/>
                <a:gd name="T6" fmla="*/ 66 w 104"/>
                <a:gd name="T7" fmla="*/ 26 h 78"/>
                <a:gd name="T8" fmla="*/ 79 w 104"/>
                <a:gd name="T9" fmla="*/ 51 h 78"/>
                <a:gd name="T10" fmla="*/ 80 w 104"/>
                <a:gd name="T11" fmla="*/ 78 h 78"/>
                <a:gd name="T12" fmla="*/ 50 w 104"/>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104" h="78">
                  <a:moveTo>
                    <a:pt x="50" y="0"/>
                  </a:moveTo>
                  <a:cubicBezTo>
                    <a:pt x="10" y="0"/>
                    <a:pt x="0" y="51"/>
                    <a:pt x="20" y="78"/>
                  </a:cubicBezTo>
                  <a:cubicBezTo>
                    <a:pt x="18" y="69"/>
                    <a:pt x="18" y="60"/>
                    <a:pt x="21" y="51"/>
                  </a:cubicBezTo>
                  <a:cubicBezTo>
                    <a:pt x="27" y="32"/>
                    <a:pt x="55" y="49"/>
                    <a:pt x="66" y="26"/>
                  </a:cubicBezTo>
                  <a:cubicBezTo>
                    <a:pt x="67" y="37"/>
                    <a:pt x="74" y="41"/>
                    <a:pt x="79" y="51"/>
                  </a:cubicBezTo>
                  <a:cubicBezTo>
                    <a:pt x="85" y="61"/>
                    <a:pt x="83" y="67"/>
                    <a:pt x="80" y="78"/>
                  </a:cubicBezTo>
                  <a:cubicBezTo>
                    <a:pt x="104" y="42"/>
                    <a:pt x="87" y="0"/>
                    <a:pt x="5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03" name="Freeform 55"/>
            <p:cNvSpPr>
              <a:spLocks noEditPoints="1"/>
            </p:cNvSpPr>
            <p:nvPr/>
          </p:nvSpPr>
          <p:spPr bwMode="auto">
            <a:xfrm>
              <a:off x="1776631" y="2682383"/>
              <a:ext cx="299125" cy="131615"/>
            </a:xfrm>
            <a:custGeom>
              <a:avLst/>
              <a:gdLst>
                <a:gd name="T0" fmla="*/ 21 w 53"/>
                <a:gd name="T1" fmla="*/ 6 h 23"/>
                <a:gd name="T2" fmla="*/ 27 w 53"/>
                <a:gd name="T3" fmla="*/ 5 h 23"/>
                <a:gd name="T4" fmla="*/ 32 w 53"/>
                <a:gd name="T5" fmla="*/ 6 h 23"/>
                <a:gd name="T6" fmla="*/ 53 w 53"/>
                <a:gd name="T7" fmla="*/ 5 h 23"/>
                <a:gd name="T8" fmla="*/ 53 w 53"/>
                <a:gd name="T9" fmla="*/ 10 h 23"/>
                <a:gd name="T10" fmla="*/ 51 w 53"/>
                <a:gd name="T11" fmla="*/ 11 h 23"/>
                <a:gd name="T12" fmla="*/ 41 w 53"/>
                <a:gd name="T13" fmla="*/ 23 h 23"/>
                <a:gd name="T14" fmla="*/ 30 w 53"/>
                <a:gd name="T15" fmla="*/ 9 h 23"/>
                <a:gd name="T16" fmla="*/ 27 w 53"/>
                <a:gd name="T17" fmla="*/ 8 h 23"/>
                <a:gd name="T18" fmla="*/ 23 w 53"/>
                <a:gd name="T19" fmla="*/ 9 h 23"/>
                <a:gd name="T20" fmla="*/ 13 w 53"/>
                <a:gd name="T21" fmla="*/ 23 h 23"/>
                <a:gd name="T22" fmla="*/ 2 w 53"/>
                <a:gd name="T23" fmla="*/ 11 h 23"/>
                <a:gd name="T24" fmla="*/ 0 w 53"/>
                <a:gd name="T25" fmla="*/ 10 h 23"/>
                <a:gd name="T26" fmla="*/ 0 w 53"/>
                <a:gd name="T27" fmla="*/ 5 h 23"/>
                <a:gd name="T28" fmla="*/ 21 w 53"/>
                <a:gd name="T29" fmla="*/ 6 h 23"/>
                <a:gd name="T30" fmla="*/ 13 w 53"/>
                <a:gd name="T31" fmla="*/ 5 h 23"/>
                <a:gd name="T32" fmla="*/ 13 w 53"/>
                <a:gd name="T33" fmla="*/ 20 h 23"/>
                <a:gd name="T34" fmla="*/ 13 w 53"/>
                <a:gd name="T35" fmla="*/ 5 h 23"/>
                <a:gd name="T36" fmla="*/ 41 w 53"/>
                <a:gd name="T37" fmla="*/ 5 h 23"/>
                <a:gd name="T38" fmla="*/ 41 w 53"/>
                <a:gd name="T39" fmla="*/ 20 h 23"/>
                <a:gd name="T40" fmla="*/ 41 w 53"/>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23">
                  <a:moveTo>
                    <a:pt x="21" y="6"/>
                  </a:moveTo>
                  <a:cubicBezTo>
                    <a:pt x="23" y="6"/>
                    <a:pt x="25" y="5"/>
                    <a:pt x="27" y="5"/>
                  </a:cubicBezTo>
                  <a:cubicBezTo>
                    <a:pt x="28" y="5"/>
                    <a:pt x="30" y="6"/>
                    <a:pt x="32" y="6"/>
                  </a:cubicBezTo>
                  <a:cubicBezTo>
                    <a:pt x="36" y="0"/>
                    <a:pt x="48" y="2"/>
                    <a:pt x="53" y="5"/>
                  </a:cubicBezTo>
                  <a:cubicBezTo>
                    <a:pt x="53" y="7"/>
                    <a:pt x="53" y="8"/>
                    <a:pt x="53" y="10"/>
                  </a:cubicBezTo>
                  <a:cubicBezTo>
                    <a:pt x="53" y="10"/>
                    <a:pt x="52" y="10"/>
                    <a:pt x="51" y="11"/>
                  </a:cubicBezTo>
                  <a:cubicBezTo>
                    <a:pt x="52" y="17"/>
                    <a:pt x="48" y="23"/>
                    <a:pt x="41" y="23"/>
                  </a:cubicBezTo>
                  <a:cubicBezTo>
                    <a:pt x="32" y="23"/>
                    <a:pt x="28" y="15"/>
                    <a:pt x="30" y="9"/>
                  </a:cubicBezTo>
                  <a:cubicBezTo>
                    <a:pt x="29" y="9"/>
                    <a:pt x="28" y="8"/>
                    <a:pt x="27" y="8"/>
                  </a:cubicBezTo>
                  <a:cubicBezTo>
                    <a:pt x="25" y="8"/>
                    <a:pt x="24" y="9"/>
                    <a:pt x="23" y="9"/>
                  </a:cubicBezTo>
                  <a:cubicBezTo>
                    <a:pt x="25" y="15"/>
                    <a:pt x="21" y="23"/>
                    <a:pt x="13" y="23"/>
                  </a:cubicBezTo>
                  <a:cubicBezTo>
                    <a:pt x="5" y="23"/>
                    <a:pt x="1" y="17"/>
                    <a:pt x="2" y="11"/>
                  </a:cubicBezTo>
                  <a:cubicBezTo>
                    <a:pt x="1" y="10"/>
                    <a:pt x="1" y="10"/>
                    <a:pt x="0" y="10"/>
                  </a:cubicBezTo>
                  <a:cubicBezTo>
                    <a:pt x="0" y="8"/>
                    <a:pt x="0" y="7"/>
                    <a:pt x="0" y="5"/>
                  </a:cubicBezTo>
                  <a:cubicBezTo>
                    <a:pt x="5" y="2"/>
                    <a:pt x="17" y="0"/>
                    <a:pt x="21" y="6"/>
                  </a:cubicBezTo>
                  <a:close/>
                  <a:moveTo>
                    <a:pt x="13" y="5"/>
                  </a:moveTo>
                  <a:cubicBezTo>
                    <a:pt x="1" y="5"/>
                    <a:pt x="2" y="20"/>
                    <a:pt x="13" y="20"/>
                  </a:cubicBezTo>
                  <a:cubicBezTo>
                    <a:pt x="23" y="20"/>
                    <a:pt x="24" y="5"/>
                    <a:pt x="13" y="5"/>
                  </a:cubicBezTo>
                  <a:close/>
                  <a:moveTo>
                    <a:pt x="41" y="5"/>
                  </a:moveTo>
                  <a:cubicBezTo>
                    <a:pt x="29" y="5"/>
                    <a:pt x="30" y="20"/>
                    <a:pt x="41" y="20"/>
                  </a:cubicBezTo>
                  <a:cubicBezTo>
                    <a:pt x="51" y="20"/>
                    <a:pt x="52" y="5"/>
                    <a:pt x="41" y="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sp>
        <p:nvSpPr>
          <p:cNvPr id="704" name="Textfeld 449"/>
          <p:cNvSpPr txBox="1"/>
          <p:nvPr/>
        </p:nvSpPr>
        <p:spPr>
          <a:xfrm>
            <a:off x="965092" y="2641851"/>
            <a:ext cx="1013368" cy="220573"/>
          </a:xfrm>
          <a:prstGeom prst="rect">
            <a:avLst/>
          </a:prstGeom>
          <a:noFill/>
        </p:spPr>
        <p:txBody>
          <a:bodyPr wrap="square" rtlCol="0">
            <a:spAutoFit/>
          </a:bodyPr>
          <a:lstStyle/>
          <a:p>
            <a:pPr marL="72000">
              <a:lnSpc>
                <a:spcPts val="1000"/>
              </a:lnSpc>
              <a:spcBef>
                <a:spcPts val="600"/>
              </a:spcBef>
            </a:pPr>
            <a:r>
              <a:rPr lang="en-US" sz="1400" b="1" dirty="0" smtClean="0">
                <a:solidFill>
                  <a:srgbClr val="333333"/>
                </a:solidFill>
                <a:cs typeface="Arial" pitchFamily="34" charset="0"/>
              </a:rPr>
              <a:t>Dealer 1</a:t>
            </a:r>
          </a:p>
        </p:txBody>
      </p:sp>
      <p:sp>
        <p:nvSpPr>
          <p:cNvPr id="705" name="圆角矩形 704"/>
          <p:cNvSpPr/>
          <p:nvPr/>
        </p:nvSpPr>
        <p:spPr>
          <a:xfrm>
            <a:off x="836612" y="1048658"/>
            <a:ext cx="2621220" cy="2107625"/>
          </a:xfrm>
          <a:prstGeom prst="roundRect">
            <a:avLst>
              <a:gd name="adj" fmla="val 4329"/>
            </a:avLst>
          </a:prstGeom>
          <a:noFill/>
          <a:ln w="25400" cap="flat" cmpd="sng" algn="ctr">
            <a:solidFill>
              <a:srgbClr val="0080B1"/>
            </a:solidFill>
            <a:prstDash val="solid"/>
          </a:ln>
          <a:effectLst/>
        </p:spPr>
        <p:txBody>
          <a:bodyPr rtlCol="0" anchor="ctr"/>
          <a:lstStyle/>
          <a:p>
            <a:pPr algn="ctr">
              <a:lnSpc>
                <a:spcPct val="90000"/>
              </a:lnSpc>
              <a:defRPr/>
            </a:pPr>
            <a:endParaRPr lang="zh-CN" altLang="en-US" kern="0" dirty="0" err="1" smtClean="0">
              <a:solidFill>
                <a:prstClr val="white"/>
              </a:solidFill>
              <a:latin typeface="Arial"/>
              <a:ea typeface="黑体" panose="02010609060101010101" pitchFamily="49" charset="-122"/>
            </a:endParaRPr>
          </a:p>
        </p:txBody>
      </p:sp>
      <p:sp>
        <p:nvSpPr>
          <p:cNvPr id="706" name="圆角矩形 705"/>
          <p:cNvSpPr/>
          <p:nvPr/>
        </p:nvSpPr>
        <p:spPr>
          <a:xfrm>
            <a:off x="859914" y="3353034"/>
            <a:ext cx="10585269" cy="2900519"/>
          </a:xfrm>
          <a:prstGeom prst="roundRect">
            <a:avLst>
              <a:gd name="adj" fmla="val 4329"/>
            </a:avLst>
          </a:prstGeom>
          <a:noFill/>
          <a:ln w="25400" cap="flat" cmpd="sng" algn="ctr">
            <a:solidFill>
              <a:srgbClr val="BC4328"/>
            </a:solidFill>
            <a:prstDash val="solid"/>
          </a:ln>
          <a:effectLst/>
        </p:spPr>
        <p:txBody>
          <a:bodyPr rtlCol="0" anchor="ctr"/>
          <a:lstStyle/>
          <a:p>
            <a:pPr algn="ctr">
              <a:lnSpc>
                <a:spcPct val="90000"/>
              </a:lnSpc>
              <a:defRPr/>
            </a:pPr>
            <a:endParaRPr lang="zh-CN" altLang="en-US" kern="0" dirty="0" err="1" smtClean="0">
              <a:solidFill>
                <a:prstClr val="white"/>
              </a:solidFill>
              <a:latin typeface="Arial"/>
              <a:ea typeface="黑体" panose="02010609060101010101" pitchFamily="49" charset="-122"/>
            </a:endParaRPr>
          </a:p>
        </p:txBody>
      </p:sp>
      <p:sp>
        <p:nvSpPr>
          <p:cNvPr id="707" name="圆角矩形 706"/>
          <p:cNvSpPr/>
          <p:nvPr/>
        </p:nvSpPr>
        <p:spPr>
          <a:xfrm>
            <a:off x="3533277" y="1048659"/>
            <a:ext cx="7959298" cy="2107624"/>
          </a:xfrm>
          <a:prstGeom prst="roundRect">
            <a:avLst>
              <a:gd name="adj" fmla="val 4329"/>
            </a:avLst>
          </a:prstGeom>
          <a:noFill/>
          <a:ln w="25400" cap="flat" cmpd="sng" algn="ctr">
            <a:solidFill>
              <a:srgbClr val="FFC000"/>
            </a:solidFill>
            <a:prstDash val="solid"/>
          </a:ln>
          <a:effectLst/>
        </p:spPr>
        <p:txBody>
          <a:bodyPr rtlCol="0" anchor="ctr"/>
          <a:lstStyle/>
          <a:p>
            <a:pPr algn="ctr">
              <a:lnSpc>
                <a:spcPct val="90000"/>
              </a:lnSpc>
              <a:defRPr/>
            </a:pPr>
            <a:endParaRPr lang="zh-CN" altLang="en-US" kern="0" dirty="0" err="1" smtClean="0">
              <a:solidFill>
                <a:prstClr val="white"/>
              </a:solidFill>
              <a:latin typeface="Arial"/>
              <a:ea typeface="黑体" panose="02010609060101010101" pitchFamily="49" charset="-122"/>
            </a:endParaRPr>
          </a:p>
        </p:txBody>
      </p:sp>
      <p:sp>
        <p:nvSpPr>
          <p:cNvPr id="708" name="圆角矩形 707"/>
          <p:cNvSpPr/>
          <p:nvPr/>
        </p:nvSpPr>
        <p:spPr>
          <a:xfrm>
            <a:off x="933924" y="1138571"/>
            <a:ext cx="2448464" cy="399142"/>
          </a:xfrm>
          <a:prstGeom prst="roundRect">
            <a:avLst/>
          </a:prstGeom>
          <a:solidFill>
            <a:srgbClr val="CCCCCC">
              <a:lumMod val="50000"/>
            </a:srgbClr>
          </a:solidFill>
          <a:ln w="25400" cap="flat" cmpd="sng" algn="ctr">
            <a:noFill/>
            <a:prstDash val="solid"/>
          </a:ln>
          <a:effectLst/>
        </p:spPr>
        <p:txBody>
          <a:bodyPr rtlCol="0" anchor="ctr"/>
          <a:lstStyle/>
          <a:p>
            <a:pPr>
              <a:lnSpc>
                <a:spcPct val="90000"/>
              </a:lnSpc>
              <a:defRPr/>
            </a:pPr>
            <a:r>
              <a:rPr lang="en-US" altLang="zh-CN" sz="1600" b="1" kern="0" dirty="0" smtClean="0">
                <a:solidFill>
                  <a:prstClr val="white"/>
                </a:solidFill>
                <a:latin typeface="Arial"/>
                <a:ea typeface="黑体" panose="02010609060101010101" pitchFamily="49" charset="-122"/>
              </a:rPr>
              <a:t>Dealer</a:t>
            </a:r>
            <a:endParaRPr lang="zh-CN" altLang="en-US" sz="1600" b="1" kern="0" dirty="0" err="1" smtClean="0">
              <a:solidFill>
                <a:prstClr val="white"/>
              </a:solidFill>
              <a:latin typeface="Arial"/>
              <a:ea typeface="黑体" panose="02010609060101010101" pitchFamily="49" charset="-122"/>
            </a:endParaRPr>
          </a:p>
        </p:txBody>
      </p:sp>
      <p:sp>
        <p:nvSpPr>
          <p:cNvPr id="709" name="圆角矩形 708"/>
          <p:cNvSpPr/>
          <p:nvPr/>
        </p:nvSpPr>
        <p:spPr>
          <a:xfrm>
            <a:off x="962642" y="3459078"/>
            <a:ext cx="10396506" cy="332176"/>
          </a:xfrm>
          <a:prstGeom prst="roundRect">
            <a:avLst/>
          </a:prstGeom>
          <a:solidFill>
            <a:srgbClr val="CCCCCC">
              <a:lumMod val="50000"/>
            </a:srgbClr>
          </a:solidFill>
          <a:ln w="25400" cap="flat" cmpd="sng" algn="ctr">
            <a:noFill/>
            <a:prstDash val="solid"/>
          </a:ln>
          <a:effectLst/>
        </p:spPr>
        <p:txBody>
          <a:bodyPr rtlCol="0" anchor="ctr"/>
          <a:lstStyle/>
          <a:p>
            <a:pPr>
              <a:lnSpc>
                <a:spcPct val="90000"/>
              </a:lnSpc>
              <a:defRPr/>
            </a:pPr>
            <a:r>
              <a:rPr lang="en-US" altLang="zh-CN" sz="1600" b="1" kern="0" dirty="0" smtClean="0">
                <a:solidFill>
                  <a:prstClr val="white"/>
                </a:solidFill>
                <a:latin typeface="Arial"/>
                <a:ea typeface="黑体" panose="02010609060101010101" pitchFamily="49" charset="-122"/>
              </a:rPr>
              <a:t>NTT DATA</a:t>
            </a:r>
            <a:endParaRPr lang="zh-CN" altLang="en-US" sz="1600" kern="0" dirty="0" err="1" smtClean="0">
              <a:solidFill>
                <a:prstClr val="white"/>
              </a:solidFill>
              <a:latin typeface="Arial"/>
              <a:ea typeface="黑体" panose="02010609060101010101" pitchFamily="49" charset="-122"/>
            </a:endParaRPr>
          </a:p>
        </p:txBody>
      </p:sp>
      <p:sp>
        <p:nvSpPr>
          <p:cNvPr id="710" name="圆角矩形 709"/>
          <p:cNvSpPr/>
          <p:nvPr/>
        </p:nvSpPr>
        <p:spPr>
          <a:xfrm>
            <a:off x="3600025" y="1138753"/>
            <a:ext cx="7808413" cy="399142"/>
          </a:xfrm>
          <a:prstGeom prst="roundRect">
            <a:avLst/>
          </a:prstGeom>
          <a:solidFill>
            <a:srgbClr val="CCCCCC">
              <a:lumMod val="50000"/>
            </a:srgbClr>
          </a:solidFill>
          <a:ln w="25400" cap="flat" cmpd="sng" algn="ctr">
            <a:noFill/>
            <a:prstDash val="solid"/>
          </a:ln>
          <a:effectLst/>
        </p:spPr>
        <p:txBody>
          <a:bodyPr rtlCol="0" anchor="ctr"/>
          <a:lstStyle/>
          <a:p>
            <a:pPr>
              <a:lnSpc>
                <a:spcPct val="90000"/>
              </a:lnSpc>
              <a:defRPr/>
            </a:pPr>
            <a:r>
              <a:rPr lang="en-US" altLang="zh-CN" sz="1600" b="1" kern="0" dirty="0" smtClean="0">
                <a:solidFill>
                  <a:prstClr val="white"/>
                </a:solidFill>
                <a:latin typeface="Arial"/>
                <a:ea typeface="黑体" panose="02010609060101010101" pitchFamily="49" charset="-122"/>
              </a:rPr>
              <a:t>Daimler</a:t>
            </a:r>
            <a:endParaRPr lang="zh-CN" altLang="en-US" sz="1600" b="1" kern="0" dirty="0" err="1" smtClean="0">
              <a:solidFill>
                <a:prstClr val="white"/>
              </a:solidFill>
              <a:latin typeface="Arial"/>
              <a:ea typeface="黑体" panose="02010609060101010101" pitchFamily="49" charset="-122"/>
            </a:endParaRPr>
          </a:p>
        </p:txBody>
      </p:sp>
      <p:sp>
        <p:nvSpPr>
          <p:cNvPr id="719" name="矩形 718"/>
          <p:cNvSpPr/>
          <p:nvPr/>
        </p:nvSpPr>
        <p:spPr>
          <a:xfrm>
            <a:off x="7125372" y="4825395"/>
            <a:ext cx="1713084" cy="142770"/>
          </a:xfrm>
          <a:prstGeom prst="rect">
            <a:avLst/>
          </a:prstGeom>
          <a:noFill/>
        </p:spPr>
        <p:txBody>
          <a:bodyPr wrap="none" lIns="0" tIns="0" rIns="0" bIns="0" rtlCol="0">
            <a:noAutofit/>
          </a:bodyPr>
          <a:lstStyle/>
          <a:p>
            <a:pPr>
              <a:defRPr/>
            </a:pPr>
            <a:r>
              <a:rPr lang="en-US" sz="1400" b="1" kern="0" dirty="0" smtClean="0">
                <a:solidFill>
                  <a:srgbClr val="333333"/>
                </a:solidFill>
              </a:rPr>
              <a:t>Architect </a:t>
            </a:r>
          </a:p>
        </p:txBody>
      </p:sp>
      <p:grpSp>
        <p:nvGrpSpPr>
          <p:cNvPr id="720" name="组合 719"/>
          <p:cNvGrpSpPr>
            <a:grpSpLocks noChangeAspect="1"/>
          </p:cNvGrpSpPr>
          <p:nvPr/>
        </p:nvGrpSpPr>
        <p:grpSpPr>
          <a:xfrm>
            <a:off x="7057820" y="3921756"/>
            <a:ext cx="719312" cy="722650"/>
            <a:chOff x="2615075" y="391535"/>
            <a:chExt cx="1027588" cy="1032357"/>
          </a:xfrm>
        </p:grpSpPr>
        <p:sp>
          <p:nvSpPr>
            <p:cNvPr id="721" name="Oval 92"/>
            <p:cNvSpPr>
              <a:spLocks noChangeArrowheads="1"/>
            </p:cNvSpPr>
            <p:nvPr/>
          </p:nvSpPr>
          <p:spPr bwMode="auto">
            <a:xfrm>
              <a:off x="2615075" y="391535"/>
              <a:ext cx="1027588" cy="1032357"/>
            </a:xfrm>
            <a:prstGeom prst="ellipse">
              <a:avLst/>
            </a:prstGeom>
            <a:solidFill>
              <a:srgbClr val="FFCC5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22" name="Freeform 93"/>
            <p:cNvSpPr>
              <a:spLocks/>
            </p:cNvSpPr>
            <p:nvPr/>
          </p:nvSpPr>
          <p:spPr bwMode="auto">
            <a:xfrm>
              <a:off x="3110987" y="577502"/>
              <a:ext cx="514986" cy="846389"/>
            </a:xfrm>
            <a:custGeom>
              <a:avLst/>
              <a:gdLst>
                <a:gd name="T0" fmla="*/ 34 w 91"/>
                <a:gd name="T1" fmla="*/ 0 h 150"/>
                <a:gd name="T2" fmla="*/ 91 w 91"/>
                <a:gd name="T3" fmla="*/ 84 h 150"/>
                <a:gd name="T4" fmla="*/ 4 w 91"/>
                <a:gd name="T5" fmla="*/ 150 h 150"/>
                <a:gd name="T6" fmla="*/ 0 w 91"/>
                <a:gd name="T7" fmla="*/ 4 h 150"/>
                <a:gd name="T8" fmla="*/ 34 w 91"/>
                <a:gd name="T9" fmla="*/ 0 h 150"/>
              </a:gdLst>
              <a:ahLst/>
              <a:cxnLst>
                <a:cxn ang="0">
                  <a:pos x="T0" y="T1"/>
                </a:cxn>
                <a:cxn ang="0">
                  <a:pos x="T2" y="T3"/>
                </a:cxn>
                <a:cxn ang="0">
                  <a:pos x="T4" y="T5"/>
                </a:cxn>
                <a:cxn ang="0">
                  <a:pos x="T6" y="T7"/>
                </a:cxn>
                <a:cxn ang="0">
                  <a:pos x="T8" y="T9"/>
                </a:cxn>
              </a:cxnLst>
              <a:rect l="0" t="0" r="r" b="b"/>
              <a:pathLst>
                <a:path w="91" h="150">
                  <a:moveTo>
                    <a:pt x="34" y="0"/>
                  </a:moveTo>
                  <a:cubicBezTo>
                    <a:pt x="91" y="84"/>
                    <a:pt x="91" y="84"/>
                    <a:pt x="91" y="84"/>
                  </a:cubicBezTo>
                  <a:cubicBezTo>
                    <a:pt x="80" y="121"/>
                    <a:pt x="45" y="149"/>
                    <a:pt x="4" y="150"/>
                  </a:cubicBezTo>
                  <a:cubicBezTo>
                    <a:pt x="0" y="4"/>
                    <a:pt x="0" y="4"/>
                    <a:pt x="0" y="4"/>
                  </a:cubicBezTo>
                  <a:cubicBezTo>
                    <a:pt x="34" y="0"/>
                    <a:pt x="34" y="0"/>
                    <a:pt x="34" y="0"/>
                  </a:cubicBezTo>
                  <a:close/>
                </a:path>
              </a:pathLst>
            </a:custGeom>
            <a:solidFill>
              <a:srgbClr val="D7A3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23" name="Freeform 94"/>
            <p:cNvSpPr>
              <a:spLocks/>
            </p:cNvSpPr>
            <p:nvPr/>
          </p:nvSpPr>
          <p:spPr bwMode="auto">
            <a:xfrm>
              <a:off x="2891641" y="560813"/>
              <a:ext cx="457766" cy="598433"/>
            </a:xfrm>
            <a:custGeom>
              <a:avLst/>
              <a:gdLst>
                <a:gd name="T0" fmla="*/ 39 w 81"/>
                <a:gd name="T1" fmla="*/ 10 h 106"/>
                <a:gd name="T2" fmla="*/ 80 w 81"/>
                <a:gd name="T3" fmla="*/ 50 h 106"/>
                <a:gd name="T4" fmla="*/ 2 w 81"/>
                <a:gd name="T5" fmla="*/ 50 h 106"/>
                <a:gd name="T6" fmla="*/ 39 w 81"/>
                <a:gd name="T7" fmla="*/ 10 h 106"/>
              </a:gdLst>
              <a:ahLst/>
              <a:cxnLst>
                <a:cxn ang="0">
                  <a:pos x="T0" y="T1"/>
                </a:cxn>
                <a:cxn ang="0">
                  <a:pos x="T2" y="T3"/>
                </a:cxn>
                <a:cxn ang="0">
                  <a:pos x="T4" y="T5"/>
                </a:cxn>
                <a:cxn ang="0">
                  <a:pos x="T6" y="T7"/>
                </a:cxn>
              </a:cxnLst>
              <a:rect l="0" t="0" r="r" b="b"/>
              <a:pathLst>
                <a:path w="81" h="106">
                  <a:moveTo>
                    <a:pt x="39" y="10"/>
                  </a:moveTo>
                  <a:cubicBezTo>
                    <a:pt x="63" y="0"/>
                    <a:pt x="81" y="25"/>
                    <a:pt x="80" y="50"/>
                  </a:cubicBezTo>
                  <a:cubicBezTo>
                    <a:pt x="78" y="106"/>
                    <a:pt x="0" y="104"/>
                    <a:pt x="2" y="50"/>
                  </a:cubicBezTo>
                  <a:cubicBezTo>
                    <a:pt x="2" y="25"/>
                    <a:pt x="15" y="0"/>
                    <a:pt x="39"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24" name="Freeform 95"/>
            <p:cNvSpPr>
              <a:spLocks/>
            </p:cNvSpPr>
            <p:nvPr/>
          </p:nvSpPr>
          <p:spPr bwMode="auto">
            <a:xfrm>
              <a:off x="2817731" y="989968"/>
              <a:ext cx="610354" cy="383855"/>
            </a:xfrm>
            <a:custGeom>
              <a:avLst/>
              <a:gdLst>
                <a:gd name="T0" fmla="*/ 0 w 108"/>
                <a:gd name="T1" fmla="*/ 58 h 68"/>
                <a:gd name="T2" fmla="*/ 42 w 108"/>
                <a:gd name="T3" fmla="*/ 17 h 68"/>
                <a:gd name="T4" fmla="*/ 42 w 108"/>
                <a:gd name="T5" fmla="*/ 0 h 68"/>
                <a:gd name="T6" fmla="*/ 54 w 108"/>
                <a:gd name="T7" fmla="*/ 0 h 68"/>
                <a:gd name="T8" fmla="*/ 54 w 108"/>
                <a:gd name="T9" fmla="*/ 0 h 68"/>
                <a:gd name="T10" fmla="*/ 66 w 108"/>
                <a:gd name="T11" fmla="*/ 0 h 68"/>
                <a:gd name="T12" fmla="*/ 66 w 108"/>
                <a:gd name="T13" fmla="*/ 17 h 68"/>
                <a:gd name="T14" fmla="*/ 108 w 108"/>
                <a:gd name="T15" fmla="*/ 60 h 68"/>
                <a:gd name="T16" fmla="*/ 95 w 108"/>
                <a:gd name="T17" fmla="*/ 68 h 68"/>
                <a:gd name="T18" fmla="*/ 54 w 108"/>
                <a:gd name="T19" fmla="*/ 67 h 68"/>
                <a:gd name="T20" fmla="*/ 54 w 108"/>
                <a:gd name="T21" fmla="*/ 67 h 68"/>
                <a:gd name="T22" fmla="*/ 15 w 108"/>
                <a:gd name="T23" fmla="*/ 68 h 68"/>
                <a:gd name="T24" fmla="*/ 0 w 108"/>
                <a:gd name="T25" fmla="*/ 5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68">
                  <a:moveTo>
                    <a:pt x="0" y="58"/>
                  </a:moveTo>
                  <a:cubicBezTo>
                    <a:pt x="0" y="39"/>
                    <a:pt x="1" y="21"/>
                    <a:pt x="42" y="17"/>
                  </a:cubicBezTo>
                  <a:cubicBezTo>
                    <a:pt x="42" y="16"/>
                    <a:pt x="42" y="2"/>
                    <a:pt x="42" y="0"/>
                  </a:cubicBezTo>
                  <a:cubicBezTo>
                    <a:pt x="54" y="0"/>
                    <a:pt x="54" y="0"/>
                    <a:pt x="54" y="0"/>
                  </a:cubicBezTo>
                  <a:cubicBezTo>
                    <a:pt x="54" y="0"/>
                    <a:pt x="54" y="0"/>
                    <a:pt x="54" y="0"/>
                  </a:cubicBezTo>
                  <a:cubicBezTo>
                    <a:pt x="66" y="0"/>
                    <a:pt x="66" y="0"/>
                    <a:pt x="66" y="0"/>
                  </a:cubicBezTo>
                  <a:cubicBezTo>
                    <a:pt x="66" y="2"/>
                    <a:pt x="66" y="16"/>
                    <a:pt x="66" y="17"/>
                  </a:cubicBezTo>
                  <a:cubicBezTo>
                    <a:pt x="108" y="21"/>
                    <a:pt x="108" y="40"/>
                    <a:pt x="108" y="60"/>
                  </a:cubicBezTo>
                  <a:cubicBezTo>
                    <a:pt x="104" y="63"/>
                    <a:pt x="99" y="65"/>
                    <a:pt x="95" y="68"/>
                  </a:cubicBezTo>
                  <a:cubicBezTo>
                    <a:pt x="54" y="67"/>
                    <a:pt x="54" y="67"/>
                    <a:pt x="54" y="67"/>
                  </a:cubicBezTo>
                  <a:cubicBezTo>
                    <a:pt x="54" y="67"/>
                    <a:pt x="54" y="67"/>
                    <a:pt x="54" y="67"/>
                  </a:cubicBezTo>
                  <a:cubicBezTo>
                    <a:pt x="15" y="68"/>
                    <a:pt x="15" y="68"/>
                    <a:pt x="15" y="68"/>
                  </a:cubicBezTo>
                  <a:cubicBezTo>
                    <a:pt x="10" y="65"/>
                    <a:pt x="5" y="62"/>
                    <a:pt x="0" y="58"/>
                  </a:cubicBezTo>
                  <a:close/>
                </a:path>
              </a:pathLst>
            </a:custGeom>
            <a:solidFill>
              <a:srgbClr val="90583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25" name="Freeform 96"/>
            <p:cNvSpPr>
              <a:spLocks/>
            </p:cNvSpPr>
            <p:nvPr/>
          </p:nvSpPr>
          <p:spPr bwMode="auto">
            <a:xfrm>
              <a:off x="3056151" y="994736"/>
              <a:ext cx="133515" cy="50068"/>
            </a:xfrm>
            <a:custGeom>
              <a:avLst/>
              <a:gdLst>
                <a:gd name="T0" fmla="*/ 24 w 24"/>
                <a:gd name="T1" fmla="*/ 0 h 9"/>
                <a:gd name="T2" fmla="*/ 0 w 24"/>
                <a:gd name="T3" fmla="*/ 0 h 9"/>
                <a:gd name="T4" fmla="*/ 24 w 24"/>
                <a:gd name="T5" fmla="*/ 0 h 9"/>
              </a:gdLst>
              <a:ahLst/>
              <a:cxnLst>
                <a:cxn ang="0">
                  <a:pos x="T0" y="T1"/>
                </a:cxn>
                <a:cxn ang="0">
                  <a:pos x="T2" y="T3"/>
                </a:cxn>
                <a:cxn ang="0">
                  <a:pos x="T4" y="T5"/>
                </a:cxn>
              </a:cxnLst>
              <a:rect l="0" t="0" r="r" b="b"/>
              <a:pathLst>
                <a:path w="24" h="9">
                  <a:moveTo>
                    <a:pt x="24" y="0"/>
                  </a:moveTo>
                  <a:cubicBezTo>
                    <a:pt x="0" y="0"/>
                    <a:pt x="0" y="0"/>
                    <a:pt x="0" y="0"/>
                  </a:cubicBezTo>
                  <a:cubicBezTo>
                    <a:pt x="3" y="9"/>
                    <a:pt x="21" y="9"/>
                    <a:pt x="24" y="0"/>
                  </a:cubicBezTo>
                  <a:close/>
                </a:path>
              </a:pathLst>
            </a:custGeom>
            <a:solidFill>
              <a:srgbClr val="48130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26" name="Freeform 97"/>
            <p:cNvSpPr>
              <a:spLocks/>
            </p:cNvSpPr>
            <p:nvPr/>
          </p:nvSpPr>
          <p:spPr bwMode="auto">
            <a:xfrm>
              <a:off x="2903562" y="570350"/>
              <a:ext cx="433924" cy="441076"/>
            </a:xfrm>
            <a:custGeom>
              <a:avLst/>
              <a:gdLst>
                <a:gd name="T0" fmla="*/ 6 w 77"/>
                <a:gd name="T1" fmla="*/ 33 h 78"/>
                <a:gd name="T2" fmla="*/ 9 w 77"/>
                <a:gd name="T3" fmla="*/ 56 h 78"/>
                <a:gd name="T4" fmla="*/ 39 w 77"/>
                <a:gd name="T5" fmla="*/ 78 h 78"/>
                <a:gd name="T6" fmla="*/ 69 w 77"/>
                <a:gd name="T7" fmla="*/ 56 h 78"/>
                <a:gd name="T8" fmla="*/ 72 w 77"/>
                <a:gd name="T9" fmla="*/ 33 h 78"/>
                <a:gd name="T10" fmla="*/ 40 w 77"/>
                <a:gd name="T11" fmla="*/ 0 h 78"/>
                <a:gd name="T12" fmla="*/ 6 w 77"/>
                <a:gd name="T13" fmla="*/ 33 h 78"/>
              </a:gdLst>
              <a:ahLst/>
              <a:cxnLst>
                <a:cxn ang="0">
                  <a:pos x="T0" y="T1"/>
                </a:cxn>
                <a:cxn ang="0">
                  <a:pos x="T2" y="T3"/>
                </a:cxn>
                <a:cxn ang="0">
                  <a:pos x="T4" y="T5"/>
                </a:cxn>
                <a:cxn ang="0">
                  <a:pos x="T6" y="T7"/>
                </a:cxn>
                <a:cxn ang="0">
                  <a:pos x="T8" y="T9"/>
                </a:cxn>
                <a:cxn ang="0">
                  <a:pos x="T10" y="T11"/>
                </a:cxn>
                <a:cxn ang="0">
                  <a:pos x="T12" y="T13"/>
                </a:cxn>
              </a:cxnLst>
              <a:rect l="0" t="0" r="r" b="b"/>
              <a:pathLst>
                <a:path w="77" h="78">
                  <a:moveTo>
                    <a:pt x="6" y="33"/>
                  </a:moveTo>
                  <a:cubicBezTo>
                    <a:pt x="0" y="32"/>
                    <a:pt x="2" y="56"/>
                    <a:pt x="9" y="56"/>
                  </a:cubicBezTo>
                  <a:cubicBezTo>
                    <a:pt x="15" y="68"/>
                    <a:pt x="25" y="78"/>
                    <a:pt x="39" y="78"/>
                  </a:cubicBezTo>
                  <a:cubicBezTo>
                    <a:pt x="53" y="78"/>
                    <a:pt x="63" y="68"/>
                    <a:pt x="69" y="56"/>
                  </a:cubicBezTo>
                  <a:cubicBezTo>
                    <a:pt x="75" y="56"/>
                    <a:pt x="77" y="32"/>
                    <a:pt x="72" y="33"/>
                  </a:cubicBezTo>
                  <a:cubicBezTo>
                    <a:pt x="74" y="7"/>
                    <a:pt x="64" y="0"/>
                    <a:pt x="40" y="0"/>
                  </a:cubicBezTo>
                  <a:cubicBezTo>
                    <a:pt x="15" y="0"/>
                    <a:pt x="4" y="6"/>
                    <a:pt x="6" y="33"/>
                  </a:cubicBezTo>
                  <a:close/>
                </a:path>
              </a:pathLst>
            </a:custGeom>
            <a:solidFill>
              <a:srgbClr val="90583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27" name="Freeform 98"/>
            <p:cNvSpPr>
              <a:spLocks/>
            </p:cNvSpPr>
            <p:nvPr/>
          </p:nvSpPr>
          <p:spPr bwMode="auto">
            <a:xfrm>
              <a:off x="2817731" y="1090104"/>
              <a:ext cx="610354" cy="333787"/>
            </a:xfrm>
            <a:custGeom>
              <a:avLst/>
              <a:gdLst>
                <a:gd name="T0" fmla="*/ 0 w 108"/>
                <a:gd name="T1" fmla="*/ 40 h 59"/>
                <a:gd name="T2" fmla="*/ 40 w 108"/>
                <a:gd name="T3" fmla="*/ 0 h 59"/>
                <a:gd name="T4" fmla="*/ 68 w 108"/>
                <a:gd name="T5" fmla="*/ 0 h 59"/>
                <a:gd name="T6" fmla="*/ 108 w 108"/>
                <a:gd name="T7" fmla="*/ 42 h 59"/>
                <a:gd name="T8" fmla="*/ 55 w 108"/>
                <a:gd name="T9" fmla="*/ 59 h 59"/>
                <a:gd name="T10" fmla="*/ 0 w 108"/>
                <a:gd name="T11" fmla="*/ 40 h 59"/>
              </a:gdLst>
              <a:ahLst/>
              <a:cxnLst>
                <a:cxn ang="0">
                  <a:pos x="T0" y="T1"/>
                </a:cxn>
                <a:cxn ang="0">
                  <a:pos x="T2" y="T3"/>
                </a:cxn>
                <a:cxn ang="0">
                  <a:pos x="T4" y="T5"/>
                </a:cxn>
                <a:cxn ang="0">
                  <a:pos x="T6" y="T7"/>
                </a:cxn>
                <a:cxn ang="0">
                  <a:pos x="T8" y="T9"/>
                </a:cxn>
                <a:cxn ang="0">
                  <a:pos x="T10" y="T11"/>
                </a:cxn>
              </a:cxnLst>
              <a:rect l="0" t="0" r="r" b="b"/>
              <a:pathLst>
                <a:path w="108" h="59">
                  <a:moveTo>
                    <a:pt x="0" y="40"/>
                  </a:moveTo>
                  <a:cubicBezTo>
                    <a:pt x="0" y="21"/>
                    <a:pt x="1" y="4"/>
                    <a:pt x="40" y="0"/>
                  </a:cubicBezTo>
                  <a:cubicBezTo>
                    <a:pt x="50" y="13"/>
                    <a:pt x="59" y="12"/>
                    <a:pt x="68" y="0"/>
                  </a:cubicBezTo>
                  <a:cubicBezTo>
                    <a:pt x="108" y="4"/>
                    <a:pt x="108" y="22"/>
                    <a:pt x="108" y="42"/>
                  </a:cubicBezTo>
                  <a:cubicBezTo>
                    <a:pt x="93" y="52"/>
                    <a:pt x="75" y="59"/>
                    <a:pt x="55" y="59"/>
                  </a:cubicBezTo>
                  <a:cubicBezTo>
                    <a:pt x="35" y="59"/>
                    <a:pt x="16" y="52"/>
                    <a:pt x="0" y="40"/>
                  </a:cubicBezTo>
                  <a:close/>
                </a:path>
              </a:pathLst>
            </a:custGeom>
            <a:solidFill>
              <a:srgbClr val="A6998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28" name="Freeform 99"/>
            <p:cNvSpPr>
              <a:spLocks/>
            </p:cNvSpPr>
            <p:nvPr/>
          </p:nvSpPr>
          <p:spPr bwMode="auto">
            <a:xfrm>
              <a:off x="2817731" y="1090104"/>
              <a:ext cx="276567" cy="329019"/>
            </a:xfrm>
            <a:custGeom>
              <a:avLst/>
              <a:gdLst>
                <a:gd name="T0" fmla="*/ 40 w 49"/>
                <a:gd name="T1" fmla="*/ 0 h 58"/>
                <a:gd name="T2" fmla="*/ 49 w 49"/>
                <a:gd name="T3" fmla="*/ 58 h 58"/>
                <a:gd name="T4" fmla="*/ 0 w 49"/>
                <a:gd name="T5" fmla="*/ 40 h 58"/>
                <a:gd name="T6" fmla="*/ 40 w 49"/>
                <a:gd name="T7" fmla="*/ 0 h 58"/>
              </a:gdLst>
              <a:ahLst/>
              <a:cxnLst>
                <a:cxn ang="0">
                  <a:pos x="T0" y="T1"/>
                </a:cxn>
                <a:cxn ang="0">
                  <a:pos x="T2" y="T3"/>
                </a:cxn>
                <a:cxn ang="0">
                  <a:pos x="T4" y="T5"/>
                </a:cxn>
                <a:cxn ang="0">
                  <a:pos x="T6" y="T7"/>
                </a:cxn>
              </a:cxnLst>
              <a:rect l="0" t="0" r="r" b="b"/>
              <a:pathLst>
                <a:path w="49" h="58">
                  <a:moveTo>
                    <a:pt x="40" y="0"/>
                  </a:moveTo>
                  <a:cubicBezTo>
                    <a:pt x="49" y="58"/>
                    <a:pt x="49" y="58"/>
                    <a:pt x="49" y="58"/>
                  </a:cubicBezTo>
                  <a:cubicBezTo>
                    <a:pt x="30" y="57"/>
                    <a:pt x="14" y="50"/>
                    <a:pt x="0" y="40"/>
                  </a:cubicBezTo>
                  <a:cubicBezTo>
                    <a:pt x="0" y="21"/>
                    <a:pt x="1" y="4"/>
                    <a:pt x="40" y="0"/>
                  </a:cubicBezTo>
                  <a:close/>
                </a:path>
              </a:pathLst>
            </a:custGeom>
            <a:solidFill>
              <a:srgbClr val="FBF1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29" name="Freeform 100"/>
            <p:cNvSpPr>
              <a:spLocks/>
            </p:cNvSpPr>
            <p:nvPr/>
          </p:nvSpPr>
          <p:spPr bwMode="auto">
            <a:xfrm>
              <a:off x="3156287" y="1090104"/>
              <a:ext cx="271798" cy="329019"/>
            </a:xfrm>
            <a:custGeom>
              <a:avLst/>
              <a:gdLst>
                <a:gd name="T0" fmla="*/ 48 w 48"/>
                <a:gd name="T1" fmla="*/ 42 h 58"/>
                <a:gd name="T2" fmla="*/ 8 w 48"/>
                <a:gd name="T3" fmla="*/ 0 h 58"/>
                <a:gd name="T4" fmla="*/ 0 w 48"/>
                <a:gd name="T5" fmla="*/ 58 h 58"/>
                <a:gd name="T6" fmla="*/ 48 w 48"/>
                <a:gd name="T7" fmla="*/ 42 h 58"/>
              </a:gdLst>
              <a:ahLst/>
              <a:cxnLst>
                <a:cxn ang="0">
                  <a:pos x="T0" y="T1"/>
                </a:cxn>
                <a:cxn ang="0">
                  <a:pos x="T2" y="T3"/>
                </a:cxn>
                <a:cxn ang="0">
                  <a:pos x="T4" y="T5"/>
                </a:cxn>
                <a:cxn ang="0">
                  <a:pos x="T6" y="T7"/>
                </a:cxn>
              </a:cxnLst>
              <a:rect l="0" t="0" r="r" b="b"/>
              <a:pathLst>
                <a:path w="48" h="58">
                  <a:moveTo>
                    <a:pt x="48" y="42"/>
                  </a:moveTo>
                  <a:cubicBezTo>
                    <a:pt x="48" y="22"/>
                    <a:pt x="48" y="4"/>
                    <a:pt x="8" y="0"/>
                  </a:cubicBezTo>
                  <a:cubicBezTo>
                    <a:pt x="0" y="58"/>
                    <a:pt x="0" y="58"/>
                    <a:pt x="0" y="58"/>
                  </a:cubicBezTo>
                  <a:cubicBezTo>
                    <a:pt x="17" y="58"/>
                    <a:pt x="34" y="52"/>
                    <a:pt x="48" y="42"/>
                  </a:cubicBezTo>
                  <a:close/>
                </a:path>
              </a:pathLst>
            </a:custGeom>
            <a:solidFill>
              <a:srgbClr val="FBF1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30" name="Freeform 101"/>
            <p:cNvSpPr>
              <a:spLocks/>
            </p:cNvSpPr>
            <p:nvPr/>
          </p:nvSpPr>
          <p:spPr bwMode="auto">
            <a:xfrm>
              <a:off x="2801042" y="498824"/>
              <a:ext cx="638964" cy="574591"/>
            </a:xfrm>
            <a:custGeom>
              <a:avLst/>
              <a:gdLst>
                <a:gd name="T0" fmla="*/ 56 w 113"/>
                <a:gd name="T1" fmla="*/ 1 h 102"/>
                <a:gd name="T2" fmla="*/ 40 w 113"/>
                <a:gd name="T3" fmla="*/ 2 h 102"/>
                <a:gd name="T4" fmla="*/ 36 w 113"/>
                <a:gd name="T5" fmla="*/ 102 h 102"/>
                <a:gd name="T6" fmla="*/ 45 w 113"/>
                <a:gd name="T7" fmla="*/ 32 h 102"/>
                <a:gd name="T8" fmla="*/ 67 w 113"/>
                <a:gd name="T9" fmla="*/ 32 h 102"/>
                <a:gd name="T10" fmla="*/ 76 w 113"/>
                <a:gd name="T11" fmla="*/ 102 h 102"/>
                <a:gd name="T12" fmla="*/ 72 w 113"/>
                <a:gd name="T13" fmla="*/ 2 h 102"/>
                <a:gd name="T14" fmla="*/ 56 w 113"/>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02">
                  <a:moveTo>
                    <a:pt x="56" y="1"/>
                  </a:moveTo>
                  <a:cubicBezTo>
                    <a:pt x="52" y="0"/>
                    <a:pt x="44" y="1"/>
                    <a:pt x="40" y="2"/>
                  </a:cubicBezTo>
                  <a:cubicBezTo>
                    <a:pt x="0" y="12"/>
                    <a:pt x="16" y="98"/>
                    <a:pt x="36" y="102"/>
                  </a:cubicBezTo>
                  <a:cubicBezTo>
                    <a:pt x="31" y="95"/>
                    <a:pt x="27" y="41"/>
                    <a:pt x="45" y="32"/>
                  </a:cubicBezTo>
                  <a:cubicBezTo>
                    <a:pt x="49" y="31"/>
                    <a:pt x="63" y="31"/>
                    <a:pt x="67" y="32"/>
                  </a:cubicBezTo>
                  <a:cubicBezTo>
                    <a:pt x="85" y="41"/>
                    <a:pt x="81" y="95"/>
                    <a:pt x="76" y="102"/>
                  </a:cubicBezTo>
                  <a:cubicBezTo>
                    <a:pt x="96" y="98"/>
                    <a:pt x="113" y="12"/>
                    <a:pt x="72" y="2"/>
                  </a:cubicBezTo>
                  <a:cubicBezTo>
                    <a:pt x="69" y="1"/>
                    <a:pt x="61" y="0"/>
                    <a:pt x="56"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sp>
        <p:nvSpPr>
          <p:cNvPr id="736" name="圆角矩形 735"/>
          <p:cNvSpPr/>
          <p:nvPr/>
        </p:nvSpPr>
        <p:spPr>
          <a:xfrm>
            <a:off x="1952151" y="4501895"/>
            <a:ext cx="230400" cy="231409"/>
          </a:xfrm>
          <a:prstGeom prst="roundRect">
            <a:avLst/>
          </a:prstGeom>
          <a:solidFill>
            <a:srgbClr val="C00000"/>
          </a:solidFill>
          <a:ln w="9525" cap="flat" cmpd="sng" algn="ctr">
            <a:solidFill>
              <a:srgbClr val="333333">
                <a:lumMod val="40000"/>
                <a:lumOff val="60000"/>
              </a:srgbClr>
            </a:solidFill>
            <a:prstDash val="solid"/>
          </a:ln>
          <a:effectLst/>
        </p:spPr>
        <p:txBody>
          <a:bodyPr rtlCol="0" anchor="ctr"/>
          <a:lstStyle/>
          <a:p>
            <a:pPr algn="ctr">
              <a:lnSpc>
                <a:spcPct val="90000"/>
              </a:lnSpc>
              <a:defRPr/>
            </a:pPr>
            <a:r>
              <a:rPr lang="en-US" altLang="zh-CN" sz="1200" b="1" kern="0" dirty="0" smtClean="0">
                <a:solidFill>
                  <a:prstClr val="white"/>
                </a:solidFill>
                <a:latin typeface="Arial"/>
                <a:ea typeface="黑体" panose="02010609060101010101" pitchFamily="49" charset="-122"/>
              </a:rPr>
              <a:t>1</a:t>
            </a:r>
            <a:endParaRPr lang="zh-CN" altLang="en-US" sz="1200" b="1" kern="0" dirty="0" err="1" smtClean="0">
              <a:solidFill>
                <a:prstClr val="white"/>
              </a:solidFill>
              <a:latin typeface="Arial"/>
              <a:ea typeface="黑体" panose="02010609060101010101" pitchFamily="49" charset="-122"/>
            </a:endParaRPr>
          </a:p>
        </p:txBody>
      </p:sp>
      <p:sp>
        <p:nvSpPr>
          <p:cNvPr id="738" name="圆角矩形 737"/>
          <p:cNvSpPr/>
          <p:nvPr/>
        </p:nvSpPr>
        <p:spPr>
          <a:xfrm>
            <a:off x="5422371" y="4496766"/>
            <a:ext cx="230400" cy="231409"/>
          </a:xfrm>
          <a:prstGeom prst="roundRect">
            <a:avLst/>
          </a:prstGeom>
          <a:solidFill>
            <a:srgbClr val="C00000"/>
          </a:solidFill>
          <a:ln w="9525" cap="flat" cmpd="sng" algn="ctr">
            <a:solidFill>
              <a:srgbClr val="333333">
                <a:lumMod val="40000"/>
                <a:lumOff val="60000"/>
              </a:srgbClr>
            </a:solidFill>
            <a:prstDash val="solid"/>
          </a:ln>
          <a:effectLst/>
        </p:spPr>
        <p:txBody>
          <a:bodyPr rtlCol="0" anchor="ctr"/>
          <a:lstStyle/>
          <a:p>
            <a:pPr algn="ctr">
              <a:lnSpc>
                <a:spcPct val="90000"/>
              </a:lnSpc>
              <a:defRPr/>
            </a:pPr>
            <a:r>
              <a:rPr lang="en-US" altLang="zh-CN" sz="1200" b="1" kern="0" dirty="0" smtClean="0">
                <a:solidFill>
                  <a:prstClr val="white"/>
                </a:solidFill>
                <a:latin typeface="Arial"/>
                <a:ea typeface="黑体" panose="02010609060101010101" pitchFamily="49" charset="-122"/>
              </a:rPr>
              <a:t>1</a:t>
            </a:r>
            <a:endParaRPr lang="zh-CN" altLang="en-US" sz="1200" b="1" kern="0" dirty="0" err="1" smtClean="0">
              <a:solidFill>
                <a:prstClr val="white"/>
              </a:solidFill>
              <a:latin typeface="Arial"/>
              <a:ea typeface="黑体" panose="02010609060101010101" pitchFamily="49" charset="-122"/>
            </a:endParaRPr>
          </a:p>
        </p:txBody>
      </p:sp>
      <p:sp>
        <p:nvSpPr>
          <p:cNvPr id="740" name="圆角矩形 739"/>
          <p:cNvSpPr/>
          <p:nvPr/>
        </p:nvSpPr>
        <p:spPr>
          <a:xfrm>
            <a:off x="3831682" y="4529854"/>
            <a:ext cx="230400" cy="231409"/>
          </a:xfrm>
          <a:prstGeom prst="roundRect">
            <a:avLst/>
          </a:prstGeom>
          <a:solidFill>
            <a:srgbClr val="C00000"/>
          </a:solidFill>
          <a:ln w="9525" cap="flat" cmpd="sng" algn="ctr">
            <a:solidFill>
              <a:srgbClr val="333333">
                <a:lumMod val="40000"/>
                <a:lumOff val="60000"/>
              </a:srgbClr>
            </a:solidFill>
            <a:prstDash val="solid"/>
          </a:ln>
          <a:effectLst/>
        </p:spPr>
        <p:txBody>
          <a:bodyPr rtlCol="0" anchor="ctr"/>
          <a:lstStyle/>
          <a:p>
            <a:pPr algn="ctr">
              <a:lnSpc>
                <a:spcPct val="90000"/>
              </a:lnSpc>
              <a:defRPr/>
            </a:pPr>
            <a:r>
              <a:rPr lang="en-US" altLang="zh-CN" sz="1200" b="1" kern="0" dirty="0" smtClean="0">
                <a:solidFill>
                  <a:prstClr val="white"/>
                </a:solidFill>
                <a:latin typeface="Arial"/>
                <a:ea typeface="黑体" panose="02010609060101010101" pitchFamily="49" charset="-122"/>
              </a:rPr>
              <a:t>2</a:t>
            </a:r>
            <a:endParaRPr lang="zh-CN" altLang="en-US" sz="1200" b="1" kern="0" dirty="0" err="1" smtClean="0">
              <a:solidFill>
                <a:prstClr val="white"/>
              </a:solidFill>
              <a:latin typeface="Arial"/>
              <a:ea typeface="黑体" panose="02010609060101010101" pitchFamily="49" charset="-122"/>
            </a:endParaRPr>
          </a:p>
        </p:txBody>
      </p:sp>
      <p:sp>
        <p:nvSpPr>
          <p:cNvPr id="742" name="圆角矩形 741"/>
          <p:cNvSpPr/>
          <p:nvPr/>
        </p:nvSpPr>
        <p:spPr>
          <a:xfrm>
            <a:off x="3879469" y="5568315"/>
            <a:ext cx="230400" cy="231409"/>
          </a:xfrm>
          <a:prstGeom prst="roundRect">
            <a:avLst/>
          </a:prstGeom>
          <a:solidFill>
            <a:srgbClr val="C00000"/>
          </a:solidFill>
          <a:ln w="9525" cap="flat" cmpd="sng" algn="ctr">
            <a:solidFill>
              <a:srgbClr val="333333">
                <a:lumMod val="40000"/>
                <a:lumOff val="60000"/>
              </a:srgbClr>
            </a:solidFill>
            <a:prstDash val="solid"/>
          </a:ln>
          <a:effectLst/>
        </p:spPr>
        <p:txBody>
          <a:bodyPr rtlCol="0" anchor="ctr"/>
          <a:lstStyle/>
          <a:p>
            <a:pPr algn="ctr">
              <a:lnSpc>
                <a:spcPct val="90000"/>
              </a:lnSpc>
              <a:defRPr/>
            </a:pPr>
            <a:r>
              <a:rPr lang="en-US" altLang="zh-CN" sz="1200" b="1" kern="0" dirty="0" smtClean="0">
                <a:solidFill>
                  <a:prstClr val="white"/>
                </a:solidFill>
                <a:latin typeface="Arial"/>
                <a:ea typeface="黑体" panose="02010609060101010101" pitchFamily="49" charset="-122"/>
              </a:rPr>
              <a:t>4</a:t>
            </a:r>
            <a:endParaRPr lang="zh-CN" altLang="en-US" sz="1200" b="1" kern="0" dirty="0" err="1" smtClean="0">
              <a:solidFill>
                <a:prstClr val="white"/>
              </a:solidFill>
              <a:latin typeface="Arial"/>
              <a:ea typeface="黑体" panose="02010609060101010101" pitchFamily="49" charset="-122"/>
            </a:endParaRPr>
          </a:p>
        </p:txBody>
      </p:sp>
      <p:sp>
        <p:nvSpPr>
          <p:cNvPr id="744" name="圆角矩形 743"/>
          <p:cNvSpPr/>
          <p:nvPr/>
        </p:nvSpPr>
        <p:spPr>
          <a:xfrm>
            <a:off x="7053739" y="4517278"/>
            <a:ext cx="230400" cy="231409"/>
          </a:xfrm>
          <a:prstGeom prst="roundRect">
            <a:avLst/>
          </a:prstGeom>
          <a:solidFill>
            <a:srgbClr val="C00000"/>
          </a:solidFill>
          <a:ln w="9525" cap="flat" cmpd="sng" algn="ctr">
            <a:solidFill>
              <a:srgbClr val="333333">
                <a:lumMod val="40000"/>
                <a:lumOff val="60000"/>
              </a:srgbClr>
            </a:solidFill>
            <a:prstDash val="solid"/>
          </a:ln>
          <a:effectLst/>
        </p:spPr>
        <p:txBody>
          <a:bodyPr rtlCol="0" anchor="ctr"/>
          <a:lstStyle/>
          <a:p>
            <a:pPr algn="ctr">
              <a:lnSpc>
                <a:spcPct val="90000"/>
              </a:lnSpc>
              <a:defRPr/>
            </a:pPr>
            <a:r>
              <a:rPr lang="en-US" altLang="zh-CN" sz="1200" b="1" kern="0" dirty="0" smtClean="0">
                <a:solidFill>
                  <a:prstClr val="white"/>
                </a:solidFill>
                <a:latin typeface="Arial"/>
                <a:ea typeface="黑体" panose="02010609060101010101" pitchFamily="49" charset="-122"/>
              </a:rPr>
              <a:t>1</a:t>
            </a:r>
            <a:endParaRPr lang="zh-CN" altLang="en-US" sz="1200" b="1" kern="0" dirty="0" err="1" smtClean="0">
              <a:solidFill>
                <a:prstClr val="white"/>
              </a:solidFill>
              <a:latin typeface="Arial"/>
              <a:ea typeface="黑体" panose="02010609060101010101" pitchFamily="49" charset="-122"/>
            </a:endParaRPr>
          </a:p>
        </p:txBody>
      </p:sp>
      <p:grpSp>
        <p:nvGrpSpPr>
          <p:cNvPr id="748" name="组合 747"/>
          <p:cNvGrpSpPr/>
          <p:nvPr/>
        </p:nvGrpSpPr>
        <p:grpSpPr>
          <a:xfrm>
            <a:off x="2220759" y="1946320"/>
            <a:ext cx="1033019" cy="830780"/>
            <a:chOff x="1153088" y="3131327"/>
            <a:chExt cx="1300963" cy="1493494"/>
          </a:xfrm>
        </p:grpSpPr>
        <p:grpSp>
          <p:nvGrpSpPr>
            <p:cNvPr id="749" name="组合 748"/>
            <p:cNvGrpSpPr/>
            <p:nvPr/>
          </p:nvGrpSpPr>
          <p:grpSpPr>
            <a:xfrm>
              <a:off x="1153088" y="3230337"/>
              <a:ext cx="1300963" cy="857224"/>
              <a:chOff x="1122706" y="2039922"/>
              <a:chExt cx="1300963" cy="857224"/>
            </a:xfrm>
          </p:grpSpPr>
          <p:sp>
            <p:nvSpPr>
              <p:cNvPr id="791" name="Ellipse 521"/>
              <p:cNvSpPr/>
              <p:nvPr/>
            </p:nvSpPr>
            <p:spPr>
              <a:xfrm>
                <a:off x="1122706" y="2039922"/>
                <a:ext cx="1289940" cy="857224"/>
              </a:xfrm>
              <a:prstGeom prst="ellipse">
                <a:avLst/>
              </a:prstGeom>
              <a:solidFill>
                <a:srgbClr val="50BF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333333"/>
                  </a:solidFill>
                  <a:latin typeface="Arial"/>
                </a:endParaRPr>
              </a:p>
            </p:txBody>
          </p:sp>
          <p:sp>
            <p:nvSpPr>
              <p:cNvPr id="792" name="Freeform 866"/>
              <p:cNvSpPr>
                <a:spLocks/>
              </p:cNvSpPr>
              <p:nvPr/>
            </p:nvSpPr>
            <p:spPr bwMode="auto">
              <a:xfrm>
                <a:off x="1861535" y="2155320"/>
                <a:ext cx="562134" cy="573664"/>
              </a:xfrm>
              <a:custGeom>
                <a:avLst/>
                <a:gdLst>
                  <a:gd name="T0" fmla="*/ 4 w 60"/>
                  <a:gd name="T1" fmla="*/ 34 h 65"/>
                  <a:gd name="T2" fmla="*/ 1 w 60"/>
                  <a:gd name="T3" fmla="*/ 39 h 65"/>
                  <a:gd name="T4" fmla="*/ 0 w 60"/>
                  <a:gd name="T5" fmla="*/ 40 h 65"/>
                  <a:gd name="T6" fmla="*/ 0 w 60"/>
                  <a:gd name="T7" fmla="*/ 41 h 65"/>
                  <a:gd name="T8" fmla="*/ 0 w 60"/>
                  <a:gd name="T9" fmla="*/ 42 h 65"/>
                  <a:gd name="T10" fmla="*/ 0 w 60"/>
                  <a:gd name="T11" fmla="*/ 43 h 65"/>
                  <a:gd name="T12" fmla="*/ 0 w 60"/>
                  <a:gd name="T13" fmla="*/ 44 h 65"/>
                  <a:gd name="T14" fmla="*/ 0 w 60"/>
                  <a:gd name="T15" fmla="*/ 45 h 65"/>
                  <a:gd name="T16" fmla="*/ 1 w 60"/>
                  <a:gd name="T17" fmla="*/ 47 h 65"/>
                  <a:gd name="T18" fmla="*/ 29 w 60"/>
                  <a:gd name="T19" fmla="*/ 3 h 65"/>
                  <a:gd name="T20" fmla="*/ 28 w 60"/>
                  <a:gd name="T21" fmla="*/ 2 h 65"/>
                  <a:gd name="T22" fmla="*/ 26 w 60"/>
                  <a:gd name="T23" fmla="*/ 1 h 65"/>
                  <a:gd name="T24" fmla="*/ 24 w 60"/>
                  <a:gd name="T25" fmla="*/ 1 h 65"/>
                  <a:gd name="T26" fmla="*/ 21 w 60"/>
                  <a:gd name="T27" fmla="*/ 0 h 65"/>
                  <a:gd name="T28" fmla="*/ 17 w 60"/>
                  <a:gd name="T29" fmla="*/ 0 h 65"/>
                  <a:gd name="T30" fmla="*/ 12 w 60"/>
                  <a:gd name="T31" fmla="*/ 3 h 65"/>
                  <a:gd name="T32" fmla="*/ 10 w 60"/>
                  <a:gd name="T33" fmla="*/ 8 h 65"/>
                  <a:gd name="T34" fmla="*/ 10 w 60"/>
                  <a:gd name="T35" fmla="*/ 14 h 65"/>
                  <a:gd name="T36" fmla="*/ 10 w 60"/>
                  <a:gd name="T37" fmla="*/ 14 h 65"/>
                  <a:gd name="T38" fmla="*/ 10 w 60"/>
                  <a:gd name="T39" fmla="*/ 14 h 65"/>
                  <a:gd name="T40" fmla="*/ 10 w 60"/>
                  <a:gd name="T41" fmla="*/ 14 h 65"/>
                  <a:gd name="T42" fmla="*/ 10 w 60"/>
                  <a:gd name="T43" fmla="*/ 14 h 65"/>
                  <a:gd name="T44" fmla="*/ 10 w 60"/>
                  <a:gd name="T45" fmla="*/ 15 h 65"/>
                  <a:gd name="T46" fmla="*/ 10 w 60"/>
                  <a:gd name="T47" fmla="*/ 15 h 65"/>
                  <a:gd name="T48" fmla="*/ 10 w 60"/>
                  <a:gd name="T49" fmla="*/ 15 h 65"/>
                  <a:gd name="T50" fmla="*/ 10 w 60"/>
                  <a:gd name="T51" fmla="*/ 15 h 65"/>
                  <a:gd name="T52" fmla="*/ 10 w 60"/>
                  <a:gd name="T53" fmla="*/ 16 h 65"/>
                  <a:gd name="T54" fmla="*/ 10 w 60"/>
                  <a:gd name="T55" fmla="*/ 16 h 65"/>
                  <a:gd name="T56" fmla="*/ 10 w 60"/>
                  <a:gd name="T57" fmla="*/ 17 h 65"/>
                  <a:gd name="T58" fmla="*/ 10 w 60"/>
                  <a:gd name="T59" fmla="*/ 17 h 65"/>
                  <a:gd name="T60" fmla="*/ 10 w 60"/>
                  <a:gd name="T61" fmla="*/ 17 h 65"/>
                  <a:gd name="T62" fmla="*/ 10 w 60"/>
                  <a:gd name="T63" fmla="*/ 17 h 65"/>
                  <a:gd name="T64" fmla="*/ 10 w 60"/>
                  <a:gd name="T65" fmla="*/ 17 h 65"/>
                  <a:gd name="T66" fmla="*/ 10 w 60"/>
                  <a:gd name="T67" fmla="*/ 17 h 65"/>
                  <a:gd name="T68" fmla="*/ 10 w 60"/>
                  <a:gd name="T69" fmla="*/ 17 h 65"/>
                  <a:gd name="T70" fmla="*/ 10 w 60"/>
                  <a:gd name="T71" fmla="*/ 18 h 65"/>
                  <a:gd name="T72" fmla="*/ 10 w 60"/>
                  <a:gd name="T73" fmla="*/ 18 h 65"/>
                  <a:gd name="T74" fmla="*/ 10 w 60"/>
                  <a:gd name="T75" fmla="*/ 18 h 65"/>
                  <a:gd name="T76" fmla="*/ 10 w 60"/>
                  <a:gd name="T77" fmla="*/ 18 h 65"/>
                  <a:gd name="T78" fmla="*/ 10 w 60"/>
                  <a:gd name="T79" fmla="*/ 18 h 65"/>
                  <a:gd name="T80" fmla="*/ 10 w 60"/>
                  <a:gd name="T81" fmla="*/ 18 h 65"/>
                  <a:gd name="T82" fmla="*/ 10 w 60"/>
                  <a:gd name="T83" fmla="*/ 18 h 65"/>
                  <a:gd name="T84" fmla="*/ 10 w 60"/>
                  <a:gd name="T85" fmla="*/ 19 h 65"/>
                  <a:gd name="T86" fmla="*/ 10 w 60"/>
                  <a:gd name="T87" fmla="*/ 20 h 65"/>
                  <a:gd name="T88" fmla="*/ 11 w 60"/>
                  <a:gd name="T89" fmla="*/ 20 h 65"/>
                  <a:gd name="T90" fmla="*/ 11 w 60"/>
                  <a:gd name="T91" fmla="*/ 21 h 65"/>
                  <a:gd name="T92" fmla="*/ 11 w 60"/>
                  <a:gd name="T93" fmla="*/ 22 h 65"/>
                  <a:gd name="T94" fmla="*/ 12 w 60"/>
                  <a:gd name="T95" fmla="*/ 23 h 65"/>
                  <a:gd name="T96" fmla="*/ 12 w 60"/>
                  <a:gd name="T97" fmla="*/ 23 h 65"/>
                  <a:gd name="T98" fmla="*/ 13 w 60"/>
                  <a:gd name="T99" fmla="*/ 24 h 65"/>
                  <a:gd name="T100" fmla="*/ 13 w 60"/>
                  <a:gd name="T101" fmla="*/ 25 h 65"/>
                  <a:gd name="T102" fmla="*/ 14 w 60"/>
                  <a:gd name="T103" fmla="*/ 25 h 65"/>
                  <a:gd name="T104" fmla="*/ 14 w 60"/>
                  <a:gd name="T105" fmla="*/ 30 h 65"/>
                  <a:gd name="T106" fmla="*/ 14 w 60"/>
                  <a:gd name="T107" fmla="*/ 30 h 65"/>
                  <a:gd name="T108" fmla="*/ 14 w 60"/>
                  <a:gd name="T109" fmla="*/ 30 h 65"/>
                  <a:gd name="T110" fmla="*/ 14 w 60"/>
                  <a:gd name="T111" fmla="*/ 30 h 65"/>
                  <a:gd name="T112" fmla="*/ 14 w 60"/>
                  <a:gd name="T113" fmla="*/ 30 h 65"/>
                  <a:gd name="T114" fmla="*/ 13 w 60"/>
                  <a:gd name="T115" fmla="*/ 30 h 65"/>
                  <a:gd name="T116" fmla="*/ 13 w 60"/>
                  <a:gd name="T117" fmla="*/ 30 h 65"/>
                  <a:gd name="T118" fmla="*/ 12 w 60"/>
                  <a:gd name="T119" fmla="*/ 31 h 65"/>
                  <a:gd name="T120" fmla="*/ 11 w 60"/>
                  <a:gd name="T121" fmla="*/ 31 h 65"/>
                  <a:gd name="T122" fmla="*/ 11 w 60"/>
                  <a:gd name="T123" fmla="*/ 31 h 65"/>
                  <a:gd name="T124" fmla="*/ 11 w 60"/>
                  <a:gd name="T125"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65">
                    <a:moveTo>
                      <a:pt x="10" y="32"/>
                    </a:moveTo>
                    <a:cubicBezTo>
                      <a:pt x="10" y="32"/>
                      <a:pt x="10" y="32"/>
                      <a:pt x="10" y="32"/>
                    </a:cubicBezTo>
                    <a:cubicBezTo>
                      <a:pt x="10" y="31"/>
                      <a:pt x="10" y="31"/>
                      <a:pt x="10" y="31"/>
                    </a:cubicBezTo>
                    <a:cubicBezTo>
                      <a:pt x="7" y="33"/>
                      <a:pt x="7" y="33"/>
                      <a:pt x="7" y="33"/>
                    </a:cubicBezTo>
                    <a:cubicBezTo>
                      <a:pt x="7" y="33"/>
                      <a:pt x="7" y="33"/>
                      <a:pt x="7" y="33"/>
                    </a:cubicBezTo>
                    <a:cubicBezTo>
                      <a:pt x="7" y="33"/>
                      <a:pt x="7" y="33"/>
                      <a:pt x="6" y="33"/>
                    </a:cubicBezTo>
                    <a:cubicBezTo>
                      <a:pt x="6" y="33"/>
                      <a:pt x="6" y="33"/>
                      <a:pt x="6" y="33"/>
                    </a:cubicBezTo>
                    <a:cubicBezTo>
                      <a:pt x="6" y="33"/>
                      <a:pt x="5" y="34"/>
                      <a:pt x="5" y="34"/>
                    </a:cubicBezTo>
                    <a:cubicBezTo>
                      <a:pt x="5" y="34"/>
                      <a:pt x="5" y="34"/>
                      <a:pt x="5" y="34"/>
                    </a:cubicBezTo>
                    <a:cubicBezTo>
                      <a:pt x="4" y="34"/>
                      <a:pt x="4" y="34"/>
                      <a:pt x="4" y="34"/>
                    </a:cubicBezTo>
                    <a:cubicBezTo>
                      <a:pt x="4" y="34"/>
                      <a:pt x="4" y="34"/>
                      <a:pt x="3" y="35"/>
                    </a:cubicBezTo>
                    <a:cubicBezTo>
                      <a:pt x="3" y="35"/>
                      <a:pt x="3" y="35"/>
                      <a:pt x="3" y="35"/>
                    </a:cubicBezTo>
                    <a:cubicBezTo>
                      <a:pt x="3" y="35"/>
                      <a:pt x="3" y="35"/>
                      <a:pt x="2" y="35"/>
                    </a:cubicBezTo>
                    <a:cubicBezTo>
                      <a:pt x="2" y="35"/>
                      <a:pt x="2" y="36"/>
                      <a:pt x="2" y="36"/>
                    </a:cubicBezTo>
                    <a:cubicBezTo>
                      <a:pt x="2" y="36"/>
                      <a:pt x="2" y="36"/>
                      <a:pt x="2" y="36"/>
                    </a:cubicBezTo>
                    <a:cubicBezTo>
                      <a:pt x="2" y="36"/>
                      <a:pt x="1" y="36"/>
                      <a:pt x="1" y="37"/>
                    </a:cubicBezTo>
                    <a:cubicBezTo>
                      <a:pt x="1" y="37"/>
                      <a:pt x="1" y="37"/>
                      <a:pt x="1" y="37"/>
                    </a:cubicBezTo>
                    <a:cubicBezTo>
                      <a:pt x="1" y="37"/>
                      <a:pt x="1" y="37"/>
                      <a:pt x="1" y="38"/>
                    </a:cubicBezTo>
                    <a:cubicBezTo>
                      <a:pt x="1" y="38"/>
                      <a:pt x="1" y="38"/>
                      <a:pt x="1" y="38"/>
                    </a:cubicBezTo>
                    <a:cubicBezTo>
                      <a:pt x="1" y="38"/>
                      <a:pt x="1" y="39"/>
                      <a:pt x="1" y="39"/>
                    </a:cubicBezTo>
                    <a:cubicBezTo>
                      <a:pt x="0" y="39"/>
                      <a:pt x="0" y="39"/>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0"/>
                      <a:pt x="0" y="40"/>
                      <a:pt x="0" y="40"/>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2"/>
                      <a:pt x="0" y="42"/>
                      <a:pt x="0" y="42"/>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1" y="46"/>
                      <a:pt x="1" y="46"/>
                      <a:pt x="1" y="46"/>
                    </a:cubicBezTo>
                    <a:cubicBezTo>
                      <a:pt x="1" y="47"/>
                      <a:pt x="1" y="47"/>
                      <a:pt x="1" y="47"/>
                    </a:cubicBezTo>
                    <a:cubicBezTo>
                      <a:pt x="1" y="47"/>
                      <a:pt x="1" y="47"/>
                      <a:pt x="1" y="47"/>
                    </a:cubicBezTo>
                    <a:cubicBezTo>
                      <a:pt x="1" y="47"/>
                      <a:pt x="1" y="47"/>
                      <a:pt x="1" y="47"/>
                    </a:cubicBezTo>
                    <a:cubicBezTo>
                      <a:pt x="1" y="47"/>
                      <a:pt x="1" y="48"/>
                      <a:pt x="1" y="48"/>
                    </a:cubicBezTo>
                    <a:cubicBezTo>
                      <a:pt x="1" y="48"/>
                      <a:pt x="1" y="48"/>
                      <a:pt x="2" y="48"/>
                    </a:cubicBezTo>
                    <a:cubicBezTo>
                      <a:pt x="18" y="65"/>
                      <a:pt x="18" y="65"/>
                      <a:pt x="18" y="65"/>
                    </a:cubicBezTo>
                    <a:cubicBezTo>
                      <a:pt x="19" y="65"/>
                      <a:pt x="20" y="65"/>
                      <a:pt x="20" y="65"/>
                    </a:cubicBezTo>
                    <a:cubicBezTo>
                      <a:pt x="40" y="65"/>
                      <a:pt x="56" y="52"/>
                      <a:pt x="60" y="34"/>
                    </a:cubicBezTo>
                    <a:cubicBezTo>
                      <a:pt x="30" y="4"/>
                      <a:pt x="30" y="4"/>
                      <a:pt x="30" y="4"/>
                    </a:cubicBezTo>
                    <a:cubicBezTo>
                      <a:pt x="30" y="4"/>
                      <a:pt x="30" y="4"/>
                      <a:pt x="30" y="4"/>
                    </a:cubicBezTo>
                    <a:cubicBezTo>
                      <a:pt x="30" y="4"/>
                      <a:pt x="29" y="3"/>
                      <a:pt x="29" y="3"/>
                    </a:cubicBezTo>
                    <a:cubicBezTo>
                      <a:pt x="29" y="3"/>
                      <a:pt x="29" y="3"/>
                      <a:pt x="29" y="3"/>
                    </a:cubicBezTo>
                    <a:cubicBezTo>
                      <a:pt x="29" y="3"/>
                      <a:pt x="29" y="3"/>
                      <a:pt x="29" y="3"/>
                    </a:cubicBezTo>
                    <a:cubicBezTo>
                      <a:pt x="29" y="3"/>
                      <a:pt x="29" y="3"/>
                      <a:pt x="29" y="3"/>
                    </a:cubicBezTo>
                    <a:cubicBezTo>
                      <a:pt x="29" y="3"/>
                      <a:pt x="29" y="3"/>
                      <a:pt x="29" y="3"/>
                    </a:cubicBezTo>
                    <a:cubicBezTo>
                      <a:pt x="29" y="3"/>
                      <a:pt x="29" y="3"/>
                      <a:pt x="29" y="3"/>
                    </a:cubicBezTo>
                    <a:cubicBezTo>
                      <a:pt x="29" y="3"/>
                      <a:pt x="29" y="3"/>
                      <a:pt x="29" y="3"/>
                    </a:cubicBezTo>
                    <a:cubicBezTo>
                      <a:pt x="29" y="3"/>
                      <a:pt x="29" y="3"/>
                      <a:pt x="29" y="3"/>
                    </a:cubicBezTo>
                    <a:cubicBezTo>
                      <a:pt x="29" y="2"/>
                      <a:pt x="29" y="2"/>
                      <a:pt x="29" y="2"/>
                    </a:cubicBezTo>
                    <a:cubicBezTo>
                      <a:pt x="29" y="2"/>
                      <a:pt x="28" y="2"/>
                      <a:pt x="28" y="2"/>
                    </a:cubicBezTo>
                    <a:cubicBezTo>
                      <a:pt x="28" y="2"/>
                      <a:pt x="28" y="2"/>
                      <a:pt x="28" y="2"/>
                    </a:cubicBezTo>
                    <a:cubicBezTo>
                      <a:pt x="28" y="2"/>
                      <a:pt x="28" y="2"/>
                      <a:pt x="28" y="2"/>
                    </a:cubicBezTo>
                    <a:cubicBezTo>
                      <a:pt x="28" y="2"/>
                      <a:pt x="28" y="2"/>
                      <a:pt x="28" y="2"/>
                    </a:cubicBezTo>
                    <a:cubicBezTo>
                      <a:pt x="28" y="2"/>
                      <a:pt x="28" y="2"/>
                      <a:pt x="28" y="2"/>
                    </a:cubicBezTo>
                    <a:cubicBezTo>
                      <a:pt x="28" y="2"/>
                      <a:pt x="28" y="2"/>
                      <a:pt x="28" y="2"/>
                    </a:cubicBezTo>
                    <a:cubicBezTo>
                      <a:pt x="28" y="2"/>
                      <a:pt x="28" y="2"/>
                      <a:pt x="27" y="2"/>
                    </a:cubicBezTo>
                    <a:cubicBezTo>
                      <a:pt x="27" y="2"/>
                      <a:pt x="27" y="2"/>
                      <a:pt x="27" y="2"/>
                    </a:cubicBezTo>
                    <a:cubicBezTo>
                      <a:pt x="27" y="2"/>
                      <a:pt x="27" y="2"/>
                      <a:pt x="27" y="2"/>
                    </a:cubicBezTo>
                    <a:cubicBezTo>
                      <a:pt x="27" y="1"/>
                      <a:pt x="27" y="1"/>
                      <a:pt x="27" y="1"/>
                    </a:cubicBezTo>
                    <a:cubicBezTo>
                      <a:pt x="27" y="1"/>
                      <a:pt x="27" y="1"/>
                      <a:pt x="27" y="1"/>
                    </a:cubicBezTo>
                    <a:cubicBezTo>
                      <a:pt x="27" y="1"/>
                      <a:pt x="27" y="1"/>
                      <a:pt x="27" y="1"/>
                    </a:cubicBezTo>
                    <a:cubicBezTo>
                      <a:pt x="27" y="1"/>
                      <a:pt x="26" y="1"/>
                      <a:pt x="26" y="1"/>
                    </a:cubicBezTo>
                    <a:cubicBezTo>
                      <a:pt x="26" y="1"/>
                      <a:pt x="26" y="1"/>
                      <a:pt x="26" y="1"/>
                    </a:cubicBezTo>
                    <a:cubicBezTo>
                      <a:pt x="26" y="1"/>
                      <a:pt x="26" y="1"/>
                      <a:pt x="26" y="1"/>
                    </a:cubicBezTo>
                    <a:cubicBezTo>
                      <a:pt x="26" y="1"/>
                      <a:pt x="26" y="1"/>
                      <a:pt x="26" y="1"/>
                    </a:cubicBezTo>
                    <a:cubicBezTo>
                      <a:pt x="26" y="1"/>
                      <a:pt x="26" y="1"/>
                      <a:pt x="26" y="1"/>
                    </a:cubicBezTo>
                    <a:cubicBezTo>
                      <a:pt x="25" y="1"/>
                      <a:pt x="25" y="1"/>
                      <a:pt x="25" y="1"/>
                    </a:cubicBezTo>
                    <a:cubicBezTo>
                      <a:pt x="25" y="1"/>
                      <a:pt x="25" y="1"/>
                      <a:pt x="25" y="1"/>
                    </a:cubicBezTo>
                    <a:cubicBezTo>
                      <a:pt x="25" y="1"/>
                      <a:pt x="25" y="1"/>
                      <a:pt x="25" y="1"/>
                    </a:cubicBezTo>
                    <a:cubicBezTo>
                      <a:pt x="25" y="1"/>
                      <a:pt x="25" y="1"/>
                      <a:pt x="25" y="1"/>
                    </a:cubicBezTo>
                    <a:cubicBezTo>
                      <a:pt x="25" y="1"/>
                      <a:pt x="24" y="1"/>
                      <a:pt x="24" y="1"/>
                    </a:cubicBezTo>
                    <a:cubicBezTo>
                      <a:pt x="24" y="1"/>
                      <a:pt x="24" y="1"/>
                      <a:pt x="24" y="1"/>
                    </a:cubicBezTo>
                    <a:cubicBezTo>
                      <a:pt x="24" y="1"/>
                      <a:pt x="24" y="1"/>
                      <a:pt x="24" y="1"/>
                    </a:cubicBezTo>
                    <a:cubicBezTo>
                      <a:pt x="24" y="1"/>
                      <a:pt x="24" y="0"/>
                      <a:pt x="23" y="0"/>
                    </a:cubicBezTo>
                    <a:cubicBezTo>
                      <a:pt x="23" y="0"/>
                      <a:pt x="23" y="0"/>
                      <a:pt x="23" y="0"/>
                    </a:cubicBezTo>
                    <a:cubicBezTo>
                      <a:pt x="23" y="0"/>
                      <a:pt x="23" y="0"/>
                      <a:pt x="23" y="0"/>
                    </a:cubicBezTo>
                    <a:cubicBezTo>
                      <a:pt x="23" y="0"/>
                      <a:pt x="23" y="0"/>
                      <a:pt x="22" y="0"/>
                    </a:cubicBezTo>
                    <a:cubicBezTo>
                      <a:pt x="22" y="0"/>
                      <a:pt x="22" y="0"/>
                      <a:pt x="22" y="0"/>
                    </a:cubicBezTo>
                    <a:cubicBezTo>
                      <a:pt x="22" y="0"/>
                      <a:pt x="22" y="0"/>
                      <a:pt x="22" y="0"/>
                    </a:cubicBezTo>
                    <a:cubicBezTo>
                      <a:pt x="22" y="0"/>
                      <a:pt x="22" y="0"/>
                      <a:pt x="22" y="0"/>
                    </a:cubicBezTo>
                    <a:cubicBezTo>
                      <a:pt x="21" y="0"/>
                      <a:pt x="21" y="0"/>
                      <a:pt x="21" y="0"/>
                    </a:cubicBezTo>
                    <a:cubicBezTo>
                      <a:pt x="21" y="0"/>
                      <a:pt x="21" y="0"/>
                      <a:pt x="21" y="0"/>
                    </a:cubicBezTo>
                    <a:cubicBezTo>
                      <a:pt x="21" y="0"/>
                      <a:pt x="21" y="0"/>
                      <a:pt x="21" y="0"/>
                    </a:cubicBezTo>
                    <a:cubicBezTo>
                      <a:pt x="21" y="0"/>
                      <a:pt x="21" y="0"/>
                      <a:pt x="21" y="0"/>
                    </a:cubicBezTo>
                    <a:cubicBezTo>
                      <a:pt x="20" y="0"/>
                      <a:pt x="20" y="0"/>
                      <a:pt x="20" y="0"/>
                    </a:cubicBezTo>
                    <a:cubicBezTo>
                      <a:pt x="20" y="0"/>
                      <a:pt x="20" y="0"/>
                      <a:pt x="20" y="0"/>
                    </a:cubicBezTo>
                    <a:cubicBezTo>
                      <a:pt x="20" y="0"/>
                      <a:pt x="20" y="0"/>
                      <a:pt x="20" y="0"/>
                    </a:cubicBezTo>
                    <a:cubicBezTo>
                      <a:pt x="20" y="0"/>
                      <a:pt x="20" y="0"/>
                      <a:pt x="19" y="0"/>
                    </a:cubicBezTo>
                    <a:cubicBezTo>
                      <a:pt x="19" y="0"/>
                      <a:pt x="19" y="0"/>
                      <a:pt x="19" y="0"/>
                    </a:cubicBezTo>
                    <a:cubicBezTo>
                      <a:pt x="19" y="0"/>
                      <a:pt x="19" y="0"/>
                      <a:pt x="19" y="0"/>
                    </a:cubicBezTo>
                    <a:cubicBezTo>
                      <a:pt x="19" y="0"/>
                      <a:pt x="19" y="0"/>
                      <a:pt x="19" y="0"/>
                    </a:cubicBezTo>
                    <a:cubicBezTo>
                      <a:pt x="19" y="0"/>
                      <a:pt x="19" y="0"/>
                      <a:pt x="18" y="0"/>
                    </a:cubicBezTo>
                    <a:cubicBezTo>
                      <a:pt x="18" y="0"/>
                      <a:pt x="18" y="0"/>
                      <a:pt x="17" y="0"/>
                    </a:cubicBezTo>
                    <a:cubicBezTo>
                      <a:pt x="17" y="0"/>
                      <a:pt x="17" y="1"/>
                      <a:pt x="17" y="1"/>
                    </a:cubicBezTo>
                    <a:cubicBezTo>
                      <a:pt x="16" y="1"/>
                      <a:pt x="16" y="1"/>
                      <a:pt x="16" y="1"/>
                    </a:cubicBezTo>
                    <a:cubicBezTo>
                      <a:pt x="15" y="1"/>
                      <a:pt x="15" y="1"/>
                      <a:pt x="15" y="1"/>
                    </a:cubicBezTo>
                    <a:cubicBezTo>
                      <a:pt x="15" y="1"/>
                      <a:pt x="15" y="1"/>
                      <a:pt x="14" y="1"/>
                    </a:cubicBezTo>
                    <a:cubicBezTo>
                      <a:pt x="14" y="1"/>
                      <a:pt x="14" y="1"/>
                      <a:pt x="14" y="1"/>
                    </a:cubicBezTo>
                    <a:cubicBezTo>
                      <a:pt x="14" y="1"/>
                      <a:pt x="13" y="1"/>
                      <a:pt x="13" y="2"/>
                    </a:cubicBezTo>
                    <a:cubicBezTo>
                      <a:pt x="13" y="2"/>
                      <a:pt x="13" y="2"/>
                      <a:pt x="13" y="2"/>
                    </a:cubicBezTo>
                    <a:cubicBezTo>
                      <a:pt x="13" y="2"/>
                      <a:pt x="12" y="2"/>
                      <a:pt x="12" y="2"/>
                    </a:cubicBezTo>
                    <a:cubicBezTo>
                      <a:pt x="12" y="2"/>
                      <a:pt x="12" y="2"/>
                      <a:pt x="12" y="3"/>
                    </a:cubicBezTo>
                    <a:cubicBezTo>
                      <a:pt x="12" y="3"/>
                      <a:pt x="12" y="3"/>
                      <a:pt x="12" y="3"/>
                    </a:cubicBezTo>
                    <a:cubicBezTo>
                      <a:pt x="11" y="3"/>
                      <a:pt x="11" y="3"/>
                      <a:pt x="11" y="3"/>
                    </a:cubicBezTo>
                    <a:cubicBezTo>
                      <a:pt x="11" y="3"/>
                      <a:pt x="11" y="4"/>
                      <a:pt x="11" y="4"/>
                    </a:cubicBezTo>
                    <a:cubicBezTo>
                      <a:pt x="11" y="4"/>
                      <a:pt x="11" y="4"/>
                      <a:pt x="11" y="4"/>
                    </a:cubicBezTo>
                    <a:cubicBezTo>
                      <a:pt x="11" y="4"/>
                      <a:pt x="11" y="4"/>
                      <a:pt x="10" y="5"/>
                    </a:cubicBezTo>
                    <a:cubicBezTo>
                      <a:pt x="10" y="5"/>
                      <a:pt x="10" y="5"/>
                      <a:pt x="10" y="5"/>
                    </a:cubicBezTo>
                    <a:cubicBezTo>
                      <a:pt x="10" y="5"/>
                      <a:pt x="10" y="5"/>
                      <a:pt x="10" y="6"/>
                    </a:cubicBezTo>
                    <a:cubicBezTo>
                      <a:pt x="10" y="6"/>
                      <a:pt x="10" y="6"/>
                      <a:pt x="10" y="6"/>
                    </a:cubicBezTo>
                    <a:cubicBezTo>
                      <a:pt x="10" y="6"/>
                      <a:pt x="10" y="6"/>
                      <a:pt x="10" y="7"/>
                    </a:cubicBezTo>
                    <a:cubicBezTo>
                      <a:pt x="10" y="7"/>
                      <a:pt x="10" y="7"/>
                      <a:pt x="10" y="7"/>
                    </a:cubicBezTo>
                    <a:cubicBezTo>
                      <a:pt x="10" y="7"/>
                      <a:pt x="10" y="7"/>
                      <a:pt x="10" y="8"/>
                    </a:cubicBezTo>
                    <a:cubicBezTo>
                      <a:pt x="10" y="8"/>
                      <a:pt x="10" y="8"/>
                      <a:pt x="10" y="8"/>
                    </a:cubicBezTo>
                    <a:cubicBezTo>
                      <a:pt x="10" y="8"/>
                      <a:pt x="10" y="9"/>
                      <a:pt x="10" y="9"/>
                    </a:cubicBezTo>
                    <a:cubicBezTo>
                      <a:pt x="10" y="9"/>
                      <a:pt x="10" y="9"/>
                      <a:pt x="10" y="9"/>
                    </a:cubicBezTo>
                    <a:cubicBezTo>
                      <a:pt x="10" y="10"/>
                      <a:pt x="10" y="10"/>
                      <a:pt x="10" y="10"/>
                    </a:cubicBezTo>
                    <a:cubicBezTo>
                      <a:pt x="10" y="10"/>
                      <a:pt x="10" y="10"/>
                      <a:pt x="10" y="11"/>
                    </a:cubicBezTo>
                    <a:cubicBezTo>
                      <a:pt x="10" y="11"/>
                      <a:pt x="10" y="11"/>
                      <a:pt x="10" y="11"/>
                    </a:cubicBezTo>
                    <a:cubicBezTo>
                      <a:pt x="10" y="12"/>
                      <a:pt x="10" y="12"/>
                      <a:pt x="10" y="12"/>
                    </a:cubicBezTo>
                    <a:cubicBezTo>
                      <a:pt x="10" y="13"/>
                      <a:pt x="10" y="13"/>
                      <a:pt x="10" y="13"/>
                    </a:cubicBezTo>
                    <a:cubicBezTo>
                      <a:pt x="10" y="13"/>
                      <a:pt x="10" y="13"/>
                      <a:pt x="10" y="13"/>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20"/>
                      <a:pt x="10" y="20"/>
                      <a:pt x="10" y="20"/>
                    </a:cubicBezTo>
                    <a:cubicBezTo>
                      <a:pt x="10" y="20"/>
                      <a:pt x="10" y="20"/>
                      <a:pt x="10"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2" y="22"/>
                      <a:pt x="12" y="22"/>
                      <a:pt x="12" y="22"/>
                    </a:cubicBezTo>
                    <a:cubicBezTo>
                      <a:pt x="12" y="22"/>
                      <a:pt x="12" y="22"/>
                      <a:pt x="12" y="22"/>
                    </a:cubicBezTo>
                    <a:cubicBezTo>
                      <a:pt x="12" y="22"/>
                      <a:pt x="12" y="22"/>
                      <a:pt x="12" y="22"/>
                    </a:cubicBezTo>
                    <a:cubicBezTo>
                      <a:pt x="12" y="22"/>
                      <a:pt x="12" y="22"/>
                      <a:pt x="12" y="22"/>
                    </a:cubicBezTo>
                    <a:cubicBezTo>
                      <a:pt x="12" y="22"/>
                      <a:pt x="12" y="22"/>
                      <a:pt x="12" y="22"/>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2" y="24"/>
                      <a:pt x="12" y="24"/>
                      <a:pt x="12"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4" y="25"/>
                      <a:pt x="14" y="25"/>
                      <a:pt x="14" y="25"/>
                    </a:cubicBezTo>
                    <a:cubicBezTo>
                      <a:pt x="14" y="26"/>
                      <a:pt x="14" y="26"/>
                      <a:pt x="14" y="26"/>
                    </a:cubicBezTo>
                    <a:cubicBezTo>
                      <a:pt x="14" y="26"/>
                      <a:pt x="14" y="26"/>
                      <a:pt x="14" y="26"/>
                    </a:cubicBezTo>
                    <a:cubicBezTo>
                      <a:pt x="14" y="26"/>
                      <a:pt x="14" y="26"/>
                      <a:pt x="14" y="26"/>
                    </a:cubicBezTo>
                    <a:cubicBezTo>
                      <a:pt x="14" y="26"/>
                      <a:pt x="14" y="26"/>
                      <a:pt x="14" y="26"/>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0"/>
                      <a:pt x="13" y="30"/>
                      <a:pt x="13" y="30"/>
                    </a:cubicBezTo>
                    <a:cubicBezTo>
                      <a:pt x="13" y="31"/>
                      <a:pt x="13" y="31"/>
                      <a:pt x="13" y="31"/>
                    </a:cubicBezTo>
                    <a:cubicBezTo>
                      <a:pt x="13" y="31"/>
                      <a:pt x="13" y="31"/>
                      <a:pt x="13"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2" y="31"/>
                      <a:pt x="12" y="31"/>
                      <a:pt x="12"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1" y="32"/>
                      <a:pt x="11" y="32"/>
                      <a:pt x="11" y="32"/>
                    </a:cubicBezTo>
                    <a:cubicBezTo>
                      <a:pt x="11" y="32"/>
                      <a:pt x="11" y="32"/>
                      <a:pt x="11" y="32"/>
                    </a:cubicBezTo>
                    <a:cubicBezTo>
                      <a:pt x="10" y="32"/>
                      <a:pt x="10" y="32"/>
                      <a:pt x="10" y="32"/>
                    </a:cubicBezTo>
                    <a:close/>
                  </a:path>
                </a:pathLst>
              </a:custGeom>
              <a:solidFill>
                <a:srgbClr val="40A5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sp>
          <p:nvSpPr>
            <p:cNvPr id="750" name="Textfeld 449"/>
            <p:cNvSpPr txBox="1"/>
            <p:nvPr/>
          </p:nvSpPr>
          <p:spPr>
            <a:xfrm>
              <a:off x="1213939" y="4401234"/>
              <a:ext cx="1170422" cy="223587"/>
            </a:xfrm>
            <a:prstGeom prst="rect">
              <a:avLst/>
            </a:prstGeom>
            <a:noFill/>
          </p:spPr>
          <p:txBody>
            <a:bodyPr wrap="square" rtlCol="0">
              <a:spAutoFit/>
            </a:bodyPr>
            <a:lstStyle>
              <a:defPPr>
                <a:defRPr lang="de-DE"/>
              </a:defPPr>
              <a:lvl1pPr algn="ctr">
                <a:lnSpc>
                  <a:spcPts val="1000"/>
                </a:lnSpc>
                <a:defRPr sz="1200" b="1">
                  <a:solidFill>
                    <a:schemeClr val="bg1"/>
                  </a:solidFill>
                  <a:cs typeface="Arial" pitchFamily="34" charset="0"/>
                </a:defRPr>
              </a:lvl1pPr>
            </a:lstStyle>
            <a:p>
              <a:r>
                <a:rPr lang="en-US" dirty="0" smtClean="0">
                  <a:solidFill>
                    <a:srgbClr val="333333"/>
                  </a:solidFill>
                  <a:latin typeface="Arial"/>
                </a:rPr>
                <a:t>Dealer 2</a:t>
              </a:r>
              <a:endParaRPr lang="en-US" dirty="0">
                <a:solidFill>
                  <a:srgbClr val="333333"/>
                </a:solidFill>
                <a:latin typeface="Arial"/>
              </a:endParaRPr>
            </a:p>
          </p:txBody>
        </p:sp>
        <p:grpSp>
          <p:nvGrpSpPr>
            <p:cNvPr id="751" name="组合 750"/>
            <p:cNvGrpSpPr/>
            <p:nvPr/>
          </p:nvGrpSpPr>
          <p:grpSpPr>
            <a:xfrm>
              <a:off x="1773821" y="3131327"/>
              <a:ext cx="311150" cy="520700"/>
              <a:chOff x="7213409" y="4578366"/>
              <a:chExt cx="311150" cy="520700"/>
            </a:xfrm>
          </p:grpSpPr>
          <p:sp>
            <p:nvSpPr>
              <p:cNvPr id="780" name="Freeform 300"/>
              <p:cNvSpPr>
                <a:spLocks/>
              </p:cNvSpPr>
              <p:nvPr/>
            </p:nvSpPr>
            <p:spPr bwMode="auto">
              <a:xfrm>
                <a:off x="7346759" y="4578366"/>
                <a:ext cx="53975" cy="0"/>
              </a:xfrm>
              <a:custGeom>
                <a:avLst/>
                <a:gdLst>
                  <a:gd name="T0" fmla="*/ 7 w 7"/>
                  <a:gd name="T1" fmla="*/ 0 w 7"/>
                  <a:gd name="T2" fmla="*/ 3 w 7"/>
                  <a:gd name="T3" fmla="*/ 7 w 7"/>
                </a:gdLst>
                <a:ahLst/>
                <a:cxnLst>
                  <a:cxn ang="0">
                    <a:pos x="T0" y="0"/>
                  </a:cxn>
                  <a:cxn ang="0">
                    <a:pos x="T1" y="0"/>
                  </a:cxn>
                  <a:cxn ang="0">
                    <a:pos x="T2" y="0"/>
                  </a:cxn>
                  <a:cxn ang="0">
                    <a:pos x="T3" y="0"/>
                  </a:cxn>
                </a:cxnLst>
                <a:rect l="0" t="0" r="r" b="b"/>
                <a:pathLst>
                  <a:path w="7">
                    <a:moveTo>
                      <a:pt x="7" y="0"/>
                    </a:moveTo>
                    <a:cubicBezTo>
                      <a:pt x="0" y="0"/>
                      <a:pt x="0" y="0"/>
                      <a:pt x="0" y="0"/>
                    </a:cubicBezTo>
                    <a:cubicBezTo>
                      <a:pt x="1" y="0"/>
                      <a:pt x="2" y="0"/>
                      <a:pt x="3" y="0"/>
                    </a:cubicBezTo>
                    <a:cubicBezTo>
                      <a:pt x="5" y="0"/>
                      <a:pt x="6" y="0"/>
                      <a:pt x="7" y="0"/>
                    </a:cubicBezTo>
                    <a:close/>
                  </a:path>
                </a:pathLst>
              </a:custGeom>
              <a:solidFill>
                <a:srgbClr val="40A5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81" name="Freeform 1358"/>
              <p:cNvSpPr>
                <a:spLocks/>
              </p:cNvSpPr>
              <p:nvPr/>
            </p:nvSpPr>
            <p:spPr bwMode="auto">
              <a:xfrm>
                <a:off x="7307072" y="4843478"/>
                <a:ext cx="131763" cy="155575"/>
              </a:xfrm>
              <a:custGeom>
                <a:avLst/>
                <a:gdLst>
                  <a:gd name="T0" fmla="*/ 3 w 17"/>
                  <a:gd name="T1" fmla="*/ 0 h 20"/>
                  <a:gd name="T2" fmla="*/ 14 w 17"/>
                  <a:gd name="T3" fmla="*/ 0 h 20"/>
                  <a:gd name="T4" fmla="*/ 15 w 17"/>
                  <a:gd name="T5" fmla="*/ 13 h 20"/>
                  <a:gd name="T6" fmla="*/ 17 w 17"/>
                  <a:gd name="T7" fmla="*/ 15 h 20"/>
                  <a:gd name="T8" fmla="*/ 17 w 17"/>
                  <a:gd name="T9" fmla="*/ 15 h 20"/>
                  <a:gd name="T10" fmla="*/ 16 w 17"/>
                  <a:gd name="T11" fmla="*/ 20 h 20"/>
                  <a:gd name="T12" fmla="*/ 1 w 17"/>
                  <a:gd name="T13" fmla="*/ 19 h 20"/>
                  <a:gd name="T14" fmla="*/ 0 w 17"/>
                  <a:gd name="T15" fmla="*/ 15 h 20"/>
                  <a:gd name="T16" fmla="*/ 0 w 17"/>
                  <a:gd name="T17" fmla="*/ 15 h 20"/>
                  <a:gd name="T18" fmla="*/ 2 w 17"/>
                  <a:gd name="T19" fmla="*/ 13 h 20"/>
                  <a:gd name="T20" fmla="*/ 3 w 17"/>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0">
                    <a:moveTo>
                      <a:pt x="3" y="0"/>
                    </a:moveTo>
                    <a:cubicBezTo>
                      <a:pt x="14" y="0"/>
                      <a:pt x="14" y="0"/>
                      <a:pt x="14" y="0"/>
                    </a:cubicBezTo>
                    <a:cubicBezTo>
                      <a:pt x="15" y="13"/>
                      <a:pt x="15" y="13"/>
                      <a:pt x="15" y="13"/>
                    </a:cubicBezTo>
                    <a:cubicBezTo>
                      <a:pt x="15" y="14"/>
                      <a:pt x="16" y="15"/>
                      <a:pt x="17" y="15"/>
                    </a:cubicBezTo>
                    <a:cubicBezTo>
                      <a:pt x="17" y="15"/>
                      <a:pt x="17" y="15"/>
                      <a:pt x="17" y="15"/>
                    </a:cubicBezTo>
                    <a:cubicBezTo>
                      <a:pt x="16" y="20"/>
                      <a:pt x="16" y="20"/>
                      <a:pt x="16" y="20"/>
                    </a:cubicBezTo>
                    <a:cubicBezTo>
                      <a:pt x="1" y="19"/>
                      <a:pt x="1" y="19"/>
                      <a:pt x="1" y="19"/>
                    </a:cubicBezTo>
                    <a:cubicBezTo>
                      <a:pt x="0" y="15"/>
                      <a:pt x="0" y="15"/>
                      <a:pt x="0" y="15"/>
                    </a:cubicBezTo>
                    <a:cubicBezTo>
                      <a:pt x="0" y="15"/>
                      <a:pt x="0" y="15"/>
                      <a:pt x="0" y="15"/>
                    </a:cubicBezTo>
                    <a:cubicBezTo>
                      <a:pt x="1" y="15"/>
                      <a:pt x="2" y="14"/>
                      <a:pt x="2" y="13"/>
                    </a:cubicBezTo>
                    <a:lnTo>
                      <a:pt x="3" y="0"/>
                    </a:lnTo>
                    <a:close/>
                  </a:path>
                </a:pathLst>
              </a:custGeom>
              <a:solidFill>
                <a:srgbClr val="E3CC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82" name="Freeform 1359"/>
              <p:cNvSpPr>
                <a:spLocks/>
              </p:cNvSpPr>
              <p:nvPr/>
            </p:nvSpPr>
            <p:spPr bwMode="auto">
              <a:xfrm>
                <a:off x="7307072" y="4873641"/>
                <a:ext cx="61913" cy="117475"/>
              </a:xfrm>
              <a:custGeom>
                <a:avLst/>
                <a:gdLst>
                  <a:gd name="T0" fmla="*/ 8 w 8"/>
                  <a:gd name="T1" fmla="*/ 15 h 15"/>
                  <a:gd name="T2" fmla="*/ 1 w 8"/>
                  <a:gd name="T3" fmla="*/ 15 h 15"/>
                  <a:gd name="T4" fmla="*/ 0 w 8"/>
                  <a:gd name="T5" fmla="*/ 11 h 15"/>
                  <a:gd name="T6" fmla="*/ 0 w 8"/>
                  <a:gd name="T7" fmla="*/ 11 h 15"/>
                  <a:gd name="T8" fmla="*/ 2 w 8"/>
                  <a:gd name="T9" fmla="*/ 9 h 15"/>
                  <a:gd name="T10" fmla="*/ 2 w 8"/>
                  <a:gd name="T11" fmla="*/ 0 h 15"/>
                  <a:gd name="T12" fmla="*/ 8 w 8"/>
                  <a:gd name="T13" fmla="*/ 0 h 15"/>
                  <a:gd name="T14" fmla="*/ 8 w 8"/>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5">
                    <a:moveTo>
                      <a:pt x="8" y="15"/>
                    </a:moveTo>
                    <a:cubicBezTo>
                      <a:pt x="1" y="15"/>
                      <a:pt x="1" y="15"/>
                      <a:pt x="1" y="15"/>
                    </a:cubicBezTo>
                    <a:cubicBezTo>
                      <a:pt x="0" y="11"/>
                      <a:pt x="0" y="11"/>
                      <a:pt x="0" y="11"/>
                    </a:cubicBezTo>
                    <a:cubicBezTo>
                      <a:pt x="0" y="11"/>
                      <a:pt x="0" y="11"/>
                      <a:pt x="0" y="11"/>
                    </a:cubicBezTo>
                    <a:cubicBezTo>
                      <a:pt x="1" y="11"/>
                      <a:pt x="2" y="10"/>
                      <a:pt x="2" y="9"/>
                    </a:cubicBezTo>
                    <a:cubicBezTo>
                      <a:pt x="2" y="0"/>
                      <a:pt x="2" y="0"/>
                      <a:pt x="2" y="0"/>
                    </a:cubicBezTo>
                    <a:cubicBezTo>
                      <a:pt x="8" y="0"/>
                      <a:pt x="8" y="0"/>
                      <a:pt x="8" y="0"/>
                    </a:cubicBezTo>
                    <a:lnTo>
                      <a:pt x="8" y="15"/>
                    </a:lnTo>
                    <a:close/>
                  </a:path>
                </a:pathLst>
              </a:custGeom>
              <a:solidFill>
                <a:srgbClr val="D4C5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83" name="Freeform 1360"/>
              <p:cNvSpPr>
                <a:spLocks/>
              </p:cNvSpPr>
              <p:nvPr/>
            </p:nvSpPr>
            <p:spPr bwMode="auto">
              <a:xfrm>
                <a:off x="7322947" y="4843478"/>
                <a:ext cx="101600" cy="115888"/>
              </a:xfrm>
              <a:custGeom>
                <a:avLst/>
                <a:gdLst>
                  <a:gd name="T0" fmla="*/ 1 w 13"/>
                  <a:gd name="T1" fmla="*/ 0 h 15"/>
                  <a:gd name="T2" fmla="*/ 12 w 13"/>
                  <a:gd name="T3" fmla="*/ 0 h 15"/>
                  <a:gd name="T4" fmla="*/ 13 w 13"/>
                  <a:gd name="T5" fmla="*/ 10 h 15"/>
                  <a:gd name="T6" fmla="*/ 12 w 13"/>
                  <a:gd name="T7" fmla="*/ 11 h 15"/>
                  <a:gd name="T8" fmla="*/ 6 w 13"/>
                  <a:gd name="T9" fmla="*/ 15 h 15"/>
                  <a:gd name="T10" fmla="*/ 1 w 13"/>
                  <a:gd name="T11" fmla="*/ 11 h 15"/>
                  <a:gd name="T12" fmla="*/ 0 w 13"/>
                  <a:gd name="T13" fmla="*/ 10 h 15"/>
                  <a:gd name="T14" fmla="*/ 1 w 13"/>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5">
                    <a:moveTo>
                      <a:pt x="1" y="0"/>
                    </a:moveTo>
                    <a:cubicBezTo>
                      <a:pt x="12" y="0"/>
                      <a:pt x="12" y="0"/>
                      <a:pt x="12" y="0"/>
                    </a:cubicBezTo>
                    <a:cubicBezTo>
                      <a:pt x="13" y="10"/>
                      <a:pt x="13" y="10"/>
                      <a:pt x="13" y="10"/>
                    </a:cubicBezTo>
                    <a:cubicBezTo>
                      <a:pt x="13" y="10"/>
                      <a:pt x="13" y="11"/>
                      <a:pt x="12" y="11"/>
                    </a:cubicBezTo>
                    <a:cubicBezTo>
                      <a:pt x="11" y="13"/>
                      <a:pt x="9" y="15"/>
                      <a:pt x="6" y="15"/>
                    </a:cubicBezTo>
                    <a:cubicBezTo>
                      <a:pt x="4" y="15"/>
                      <a:pt x="2" y="13"/>
                      <a:pt x="1" y="11"/>
                    </a:cubicBezTo>
                    <a:cubicBezTo>
                      <a:pt x="0" y="11"/>
                      <a:pt x="0" y="10"/>
                      <a:pt x="0" y="10"/>
                    </a:cubicBezTo>
                    <a:lnTo>
                      <a:pt x="1" y="0"/>
                    </a:lnTo>
                    <a:close/>
                  </a:path>
                </a:pathLst>
              </a:custGeom>
              <a:solidFill>
                <a:srgbClr val="CCBC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84" name="Freeform 1361"/>
              <p:cNvSpPr>
                <a:spLocks/>
              </p:cNvSpPr>
              <p:nvPr/>
            </p:nvSpPr>
            <p:spPr bwMode="auto">
              <a:xfrm>
                <a:off x="7276909" y="4718066"/>
                <a:ext cx="185738" cy="211138"/>
              </a:xfrm>
              <a:custGeom>
                <a:avLst/>
                <a:gdLst>
                  <a:gd name="T0" fmla="*/ 12 w 24"/>
                  <a:gd name="T1" fmla="*/ 27 h 27"/>
                  <a:gd name="T2" fmla="*/ 5 w 24"/>
                  <a:gd name="T3" fmla="*/ 23 h 27"/>
                  <a:gd name="T4" fmla="*/ 2 w 24"/>
                  <a:gd name="T5" fmla="*/ 14 h 27"/>
                  <a:gd name="T6" fmla="*/ 2 w 24"/>
                  <a:gd name="T7" fmla="*/ 14 h 27"/>
                  <a:gd name="T8" fmla="*/ 2 w 24"/>
                  <a:gd name="T9" fmla="*/ 14 h 27"/>
                  <a:gd name="T10" fmla="*/ 2 w 24"/>
                  <a:gd name="T11" fmla="*/ 13 h 27"/>
                  <a:gd name="T12" fmla="*/ 12 w 24"/>
                  <a:gd name="T13" fmla="*/ 0 h 27"/>
                  <a:gd name="T14" fmla="*/ 23 w 24"/>
                  <a:gd name="T15" fmla="*/ 13 h 27"/>
                  <a:gd name="T16" fmla="*/ 23 w 24"/>
                  <a:gd name="T17" fmla="*/ 14 h 27"/>
                  <a:gd name="T18" fmla="*/ 23 w 24"/>
                  <a:gd name="T19" fmla="*/ 14 h 27"/>
                  <a:gd name="T20" fmla="*/ 23 w 24"/>
                  <a:gd name="T21" fmla="*/ 14 h 27"/>
                  <a:gd name="T22" fmla="*/ 20 w 24"/>
                  <a:gd name="T23" fmla="*/ 23 h 27"/>
                  <a:gd name="T24" fmla="*/ 12 w 24"/>
                  <a:gd name="T25"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7">
                    <a:moveTo>
                      <a:pt x="12" y="27"/>
                    </a:moveTo>
                    <a:cubicBezTo>
                      <a:pt x="10" y="27"/>
                      <a:pt x="7" y="26"/>
                      <a:pt x="5" y="23"/>
                    </a:cubicBezTo>
                    <a:cubicBezTo>
                      <a:pt x="3" y="21"/>
                      <a:pt x="2" y="17"/>
                      <a:pt x="2" y="14"/>
                    </a:cubicBezTo>
                    <a:cubicBezTo>
                      <a:pt x="2" y="14"/>
                      <a:pt x="2" y="14"/>
                      <a:pt x="2" y="14"/>
                    </a:cubicBezTo>
                    <a:cubicBezTo>
                      <a:pt x="2" y="14"/>
                      <a:pt x="2" y="14"/>
                      <a:pt x="2" y="14"/>
                    </a:cubicBezTo>
                    <a:cubicBezTo>
                      <a:pt x="2" y="14"/>
                      <a:pt x="2" y="14"/>
                      <a:pt x="2" y="13"/>
                    </a:cubicBezTo>
                    <a:cubicBezTo>
                      <a:pt x="2" y="6"/>
                      <a:pt x="0" y="0"/>
                      <a:pt x="12" y="0"/>
                    </a:cubicBezTo>
                    <a:cubicBezTo>
                      <a:pt x="24" y="0"/>
                      <a:pt x="23" y="6"/>
                      <a:pt x="23" y="13"/>
                    </a:cubicBezTo>
                    <a:cubicBezTo>
                      <a:pt x="23" y="14"/>
                      <a:pt x="23" y="14"/>
                      <a:pt x="23" y="14"/>
                    </a:cubicBezTo>
                    <a:cubicBezTo>
                      <a:pt x="23" y="14"/>
                      <a:pt x="23" y="14"/>
                      <a:pt x="23" y="14"/>
                    </a:cubicBezTo>
                    <a:cubicBezTo>
                      <a:pt x="23" y="14"/>
                      <a:pt x="23" y="14"/>
                      <a:pt x="23" y="14"/>
                    </a:cubicBezTo>
                    <a:cubicBezTo>
                      <a:pt x="23" y="17"/>
                      <a:pt x="22" y="21"/>
                      <a:pt x="20" y="23"/>
                    </a:cubicBezTo>
                    <a:cubicBezTo>
                      <a:pt x="18" y="26"/>
                      <a:pt x="15" y="27"/>
                      <a:pt x="12" y="27"/>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85" name="Freeform 1362"/>
              <p:cNvSpPr>
                <a:spLocks/>
              </p:cNvSpPr>
              <p:nvPr/>
            </p:nvSpPr>
            <p:spPr bwMode="auto">
              <a:xfrm>
                <a:off x="7213409" y="4951428"/>
                <a:ext cx="311150" cy="147638"/>
              </a:xfrm>
              <a:custGeom>
                <a:avLst/>
                <a:gdLst>
                  <a:gd name="T0" fmla="*/ 14 w 40"/>
                  <a:gd name="T1" fmla="*/ 0 h 19"/>
                  <a:gd name="T2" fmla="*/ 0 w 40"/>
                  <a:gd name="T3" fmla="*/ 9 h 19"/>
                  <a:gd name="T4" fmla="*/ 0 w 40"/>
                  <a:gd name="T5" fmla="*/ 16 h 19"/>
                  <a:gd name="T6" fmla="*/ 4 w 40"/>
                  <a:gd name="T7" fmla="*/ 19 h 19"/>
                  <a:gd name="T8" fmla="*/ 37 w 40"/>
                  <a:gd name="T9" fmla="*/ 19 h 19"/>
                  <a:gd name="T10" fmla="*/ 40 w 40"/>
                  <a:gd name="T11" fmla="*/ 16 h 19"/>
                  <a:gd name="T12" fmla="*/ 40 w 40"/>
                  <a:gd name="T13" fmla="*/ 9 h 19"/>
                  <a:gd name="T14" fmla="*/ 27 w 40"/>
                  <a:gd name="T15" fmla="*/ 0 h 19"/>
                  <a:gd name="T16" fmla="*/ 14 w 4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9">
                    <a:moveTo>
                      <a:pt x="14" y="0"/>
                    </a:moveTo>
                    <a:cubicBezTo>
                      <a:pt x="9" y="3"/>
                      <a:pt x="0" y="3"/>
                      <a:pt x="0" y="9"/>
                    </a:cubicBezTo>
                    <a:cubicBezTo>
                      <a:pt x="0" y="11"/>
                      <a:pt x="0" y="13"/>
                      <a:pt x="0" y="16"/>
                    </a:cubicBezTo>
                    <a:cubicBezTo>
                      <a:pt x="0" y="17"/>
                      <a:pt x="2" y="19"/>
                      <a:pt x="4" y="19"/>
                    </a:cubicBezTo>
                    <a:cubicBezTo>
                      <a:pt x="15" y="19"/>
                      <a:pt x="26" y="19"/>
                      <a:pt x="37" y="19"/>
                    </a:cubicBezTo>
                    <a:cubicBezTo>
                      <a:pt x="39" y="19"/>
                      <a:pt x="40" y="17"/>
                      <a:pt x="40" y="16"/>
                    </a:cubicBezTo>
                    <a:cubicBezTo>
                      <a:pt x="40" y="9"/>
                      <a:pt x="40" y="9"/>
                      <a:pt x="40" y="9"/>
                    </a:cubicBezTo>
                    <a:cubicBezTo>
                      <a:pt x="40" y="3"/>
                      <a:pt x="32" y="3"/>
                      <a:pt x="27" y="0"/>
                    </a:cubicBezTo>
                    <a:cubicBezTo>
                      <a:pt x="23" y="3"/>
                      <a:pt x="19" y="4"/>
                      <a:pt x="14" y="0"/>
                    </a:cubicBez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86" name="Freeform 1363"/>
              <p:cNvSpPr>
                <a:spLocks/>
              </p:cNvSpPr>
              <p:nvPr/>
            </p:nvSpPr>
            <p:spPr bwMode="auto">
              <a:xfrm>
                <a:off x="7291197" y="4765691"/>
                <a:ext cx="163513" cy="177800"/>
              </a:xfrm>
              <a:custGeom>
                <a:avLst/>
                <a:gdLst>
                  <a:gd name="T0" fmla="*/ 3 w 21"/>
                  <a:gd name="T1" fmla="*/ 19 h 23"/>
                  <a:gd name="T2" fmla="*/ 10 w 21"/>
                  <a:gd name="T3" fmla="*/ 23 h 23"/>
                  <a:gd name="T4" fmla="*/ 17 w 21"/>
                  <a:gd name="T5" fmla="*/ 19 h 23"/>
                  <a:gd name="T6" fmla="*/ 21 w 21"/>
                  <a:gd name="T7" fmla="*/ 9 h 23"/>
                  <a:gd name="T8" fmla="*/ 20 w 21"/>
                  <a:gd name="T9" fmla="*/ 7 h 23"/>
                  <a:gd name="T10" fmla="*/ 20 w 21"/>
                  <a:gd name="T11" fmla="*/ 4 h 23"/>
                  <a:gd name="T12" fmla="*/ 19 w 21"/>
                  <a:gd name="T13" fmla="*/ 1 h 23"/>
                  <a:gd name="T14" fmla="*/ 15 w 21"/>
                  <a:gd name="T15" fmla="*/ 1 h 23"/>
                  <a:gd name="T16" fmla="*/ 10 w 21"/>
                  <a:gd name="T17" fmla="*/ 1 h 23"/>
                  <a:gd name="T18" fmla="*/ 6 w 21"/>
                  <a:gd name="T19" fmla="*/ 1 h 23"/>
                  <a:gd name="T20" fmla="*/ 6 w 21"/>
                  <a:gd name="T21" fmla="*/ 1 h 23"/>
                  <a:gd name="T22" fmla="*/ 2 w 21"/>
                  <a:gd name="T23" fmla="*/ 1 h 23"/>
                  <a:gd name="T24" fmla="*/ 1 w 21"/>
                  <a:gd name="T25" fmla="*/ 4 h 23"/>
                  <a:gd name="T26" fmla="*/ 1 w 21"/>
                  <a:gd name="T27" fmla="*/ 7 h 23"/>
                  <a:gd name="T28" fmla="*/ 0 w 21"/>
                  <a:gd name="T29" fmla="*/ 9 h 23"/>
                  <a:gd name="T30" fmla="*/ 3 w 21"/>
                  <a:gd name="T31"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3">
                    <a:moveTo>
                      <a:pt x="3" y="19"/>
                    </a:moveTo>
                    <a:cubicBezTo>
                      <a:pt x="5" y="21"/>
                      <a:pt x="8" y="23"/>
                      <a:pt x="10" y="23"/>
                    </a:cubicBezTo>
                    <a:cubicBezTo>
                      <a:pt x="13" y="23"/>
                      <a:pt x="15" y="21"/>
                      <a:pt x="17" y="19"/>
                    </a:cubicBezTo>
                    <a:cubicBezTo>
                      <a:pt x="19" y="16"/>
                      <a:pt x="21" y="13"/>
                      <a:pt x="21" y="9"/>
                    </a:cubicBezTo>
                    <a:cubicBezTo>
                      <a:pt x="20" y="7"/>
                      <a:pt x="20" y="7"/>
                      <a:pt x="20" y="7"/>
                    </a:cubicBezTo>
                    <a:cubicBezTo>
                      <a:pt x="20" y="6"/>
                      <a:pt x="20" y="5"/>
                      <a:pt x="20" y="4"/>
                    </a:cubicBezTo>
                    <a:cubicBezTo>
                      <a:pt x="20" y="3"/>
                      <a:pt x="20" y="2"/>
                      <a:pt x="19" y="1"/>
                    </a:cubicBezTo>
                    <a:cubicBezTo>
                      <a:pt x="18" y="0"/>
                      <a:pt x="17" y="0"/>
                      <a:pt x="15" y="1"/>
                    </a:cubicBezTo>
                    <a:cubicBezTo>
                      <a:pt x="13" y="1"/>
                      <a:pt x="12" y="1"/>
                      <a:pt x="10" y="1"/>
                    </a:cubicBezTo>
                    <a:cubicBezTo>
                      <a:pt x="9" y="1"/>
                      <a:pt x="7" y="1"/>
                      <a:pt x="6" y="1"/>
                    </a:cubicBezTo>
                    <a:cubicBezTo>
                      <a:pt x="6" y="1"/>
                      <a:pt x="6" y="1"/>
                      <a:pt x="6" y="1"/>
                    </a:cubicBezTo>
                    <a:cubicBezTo>
                      <a:pt x="4" y="0"/>
                      <a:pt x="3" y="0"/>
                      <a:pt x="2" y="1"/>
                    </a:cubicBezTo>
                    <a:cubicBezTo>
                      <a:pt x="1" y="2"/>
                      <a:pt x="1" y="3"/>
                      <a:pt x="1" y="4"/>
                    </a:cubicBezTo>
                    <a:cubicBezTo>
                      <a:pt x="1" y="5"/>
                      <a:pt x="1" y="6"/>
                      <a:pt x="1" y="7"/>
                    </a:cubicBezTo>
                    <a:cubicBezTo>
                      <a:pt x="0" y="9"/>
                      <a:pt x="0" y="9"/>
                      <a:pt x="0" y="9"/>
                    </a:cubicBezTo>
                    <a:cubicBezTo>
                      <a:pt x="0" y="13"/>
                      <a:pt x="1" y="16"/>
                      <a:pt x="3" y="19"/>
                    </a:cubicBezTo>
                    <a:close/>
                  </a:path>
                </a:pathLst>
              </a:custGeom>
              <a:solidFill>
                <a:srgbClr val="FFE7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87" name="Freeform 1364"/>
              <p:cNvSpPr>
                <a:spLocks/>
              </p:cNvSpPr>
              <p:nvPr/>
            </p:nvSpPr>
            <p:spPr bwMode="auto">
              <a:xfrm>
                <a:off x="7307072" y="4951428"/>
                <a:ext cx="131763" cy="47625"/>
              </a:xfrm>
              <a:custGeom>
                <a:avLst/>
                <a:gdLst>
                  <a:gd name="T0" fmla="*/ 0 w 17"/>
                  <a:gd name="T1" fmla="*/ 0 h 6"/>
                  <a:gd name="T2" fmla="*/ 8 w 17"/>
                  <a:gd name="T3" fmla="*/ 5 h 6"/>
                  <a:gd name="T4" fmla="*/ 17 w 17"/>
                  <a:gd name="T5" fmla="*/ 0 h 6"/>
                  <a:gd name="T6" fmla="*/ 17 w 17"/>
                  <a:gd name="T7" fmla="*/ 0 h 6"/>
                  <a:gd name="T8" fmla="*/ 8 w 17"/>
                  <a:gd name="T9" fmla="*/ 6 h 6"/>
                  <a:gd name="T10" fmla="*/ 0 w 17"/>
                  <a:gd name="T11" fmla="*/ 0 h 6"/>
                </a:gdLst>
                <a:ahLst/>
                <a:cxnLst>
                  <a:cxn ang="0">
                    <a:pos x="T0" y="T1"/>
                  </a:cxn>
                  <a:cxn ang="0">
                    <a:pos x="T2" y="T3"/>
                  </a:cxn>
                  <a:cxn ang="0">
                    <a:pos x="T4" y="T5"/>
                  </a:cxn>
                  <a:cxn ang="0">
                    <a:pos x="T6" y="T7"/>
                  </a:cxn>
                  <a:cxn ang="0">
                    <a:pos x="T8" y="T9"/>
                  </a:cxn>
                  <a:cxn ang="0">
                    <a:pos x="T10" y="T11"/>
                  </a:cxn>
                </a:cxnLst>
                <a:rect l="0" t="0" r="r" b="b"/>
                <a:pathLst>
                  <a:path w="17" h="6">
                    <a:moveTo>
                      <a:pt x="0" y="0"/>
                    </a:moveTo>
                    <a:cubicBezTo>
                      <a:pt x="1" y="3"/>
                      <a:pt x="4" y="5"/>
                      <a:pt x="8" y="5"/>
                    </a:cubicBezTo>
                    <a:cubicBezTo>
                      <a:pt x="12" y="5"/>
                      <a:pt x="15" y="3"/>
                      <a:pt x="17" y="0"/>
                    </a:cubicBezTo>
                    <a:cubicBezTo>
                      <a:pt x="17" y="0"/>
                      <a:pt x="17" y="0"/>
                      <a:pt x="17" y="0"/>
                    </a:cubicBezTo>
                    <a:cubicBezTo>
                      <a:pt x="15" y="3"/>
                      <a:pt x="12" y="6"/>
                      <a:pt x="8" y="6"/>
                    </a:cubicBezTo>
                    <a:cubicBezTo>
                      <a:pt x="5" y="6"/>
                      <a:pt x="1" y="3"/>
                      <a:pt x="0" y="0"/>
                    </a:cubicBez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88" name="Freeform 1365"/>
              <p:cNvSpPr>
                <a:spLocks/>
              </p:cNvSpPr>
              <p:nvPr/>
            </p:nvSpPr>
            <p:spPr bwMode="auto">
              <a:xfrm>
                <a:off x="7291197" y="4765691"/>
                <a:ext cx="77788" cy="177800"/>
              </a:xfrm>
              <a:custGeom>
                <a:avLst/>
                <a:gdLst>
                  <a:gd name="T0" fmla="*/ 3 w 10"/>
                  <a:gd name="T1" fmla="*/ 19 h 23"/>
                  <a:gd name="T2" fmla="*/ 10 w 10"/>
                  <a:gd name="T3" fmla="*/ 23 h 23"/>
                  <a:gd name="T4" fmla="*/ 10 w 10"/>
                  <a:gd name="T5" fmla="*/ 1 h 23"/>
                  <a:gd name="T6" fmla="*/ 6 w 10"/>
                  <a:gd name="T7" fmla="*/ 1 h 23"/>
                  <a:gd name="T8" fmla="*/ 6 w 10"/>
                  <a:gd name="T9" fmla="*/ 1 h 23"/>
                  <a:gd name="T10" fmla="*/ 2 w 10"/>
                  <a:gd name="T11" fmla="*/ 1 h 23"/>
                  <a:gd name="T12" fmla="*/ 1 w 10"/>
                  <a:gd name="T13" fmla="*/ 4 h 23"/>
                  <a:gd name="T14" fmla="*/ 1 w 10"/>
                  <a:gd name="T15" fmla="*/ 7 h 23"/>
                  <a:gd name="T16" fmla="*/ 0 w 10"/>
                  <a:gd name="T17" fmla="*/ 9 h 23"/>
                  <a:gd name="T18" fmla="*/ 3 w 10"/>
                  <a:gd name="T1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3">
                    <a:moveTo>
                      <a:pt x="3" y="19"/>
                    </a:moveTo>
                    <a:cubicBezTo>
                      <a:pt x="5" y="21"/>
                      <a:pt x="8" y="23"/>
                      <a:pt x="10" y="23"/>
                    </a:cubicBezTo>
                    <a:cubicBezTo>
                      <a:pt x="10" y="1"/>
                      <a:pt x="10" y="1"/>
                      <a:pt x="10" y="1"/>
                    </a:cubicBezTo>
                    <a:cubicBezTo>
                      <a:pt x="9" y="1"/>
                      <a:pt x="7" y="1"/>
                      <a:pt x="6" y="1"/>
                    </a:cubicBezTo>
                    <a:cubicBezTo>
                      <a:pt x="6" y="1"/>
                      <a:pt x="6" y="1"/>
                      <a:pt x="6" y="1"/>
                    </a:cubicBezTo>
                    <a:cubicBezTo>
                      <a:pt x="4" y="0"/>
                      <a:pt x="3" y="0"/>
                      <a:pt x="2" y="1"/>
                    </a:cubicBezTo>
                    <a:cubicBezTo>
                      <a:pt x="1" y="2"/>
                      <a:pt x="1" y="3"/>
                      <a:pt x="1" y="4"/>
                    </a:cubicBezTo>
                    <a:cubicBezTo>
                      <a:pt x="1" y="5"/>
                      <a:pt x="1" y="6"/>
                      <a:pt x="1" y="7"/>
                    </a:cubicBezTo>
                    <a:cubicBezTo>
                      <a:pt x="0" y="9"/>
                      <a:pt x="0" y="9"/>
                      <a:pt x="0" y="9"/>
                    </a:cubicBezTo>
                    <a:cubicBezTo>
                      <a:pt x="0" y="13"/>
                      <a:pt x="1" y="16"/>
                      <a:pt x="3" y="19"/>
                    </a:cubicBezTo>
                    <a:close/>
                  </a:path>
                </a:pathLst>
              </a:custGeom>
              <a:solidFill>
                <a:srgbClr val="E8D6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89" name="Freeform 1366"/>
              <p:cNvSpPr>
                <a:spLocks/>
              </p:cNvSpPr>
              <p:nvPr/>
            </p:nvSpPr>
            <p:spPr bwMode="auto">
              <a:xfrm>
                <a:off x="7213409" y="4959366"/>
                <a:ext cx="311150" cy="139700"/>
              </a:xfrm>
              <a:custGeom>
                <a:avLst/>
                <a:gdLst>
                  <a:gd name="T0" fmla="*/ 11 w 40"/>
                  <a:gd name="T1" fmla="*/ 0 h 18"/>
                  <a:gd name="T2" fmla="*/ 0 w 40"/>
                  <a:gd name="T3" fmla="*/ 8 h 18"/>
                  <a:gd name="T4" fmla="*/ 0 w 40"/>
                  <a:gd name="T5" fmla="*/ 15 h 18"/>
                  <a:gd name="T6" fmla="*/ 4 w 40"/>
                  <a:gd name="T7" fmla="*/ 18 h 18"/>
                  <a:gd name="T8" fmla="*/ 20 w 40"/>
                  <a:gd name="T9" fmla="*/ 18 h 18"/>
                  <a:gd name="T10" fmla="*/ 37 w 40"/>
                  <a:gd name="T11" fmla="*/ 18 h 18"/>
                  <a:gd name="T12" fmla="*/ 40 w 40"/>
                  <a:gd name="T13" fmla="*/ 15 h 18"/>
                  <a:gd name="T14" fmla="*/ 40 w 40"/>
                  <a:gd name="T15" fmla="*/ 8 h 18"/>
                  <a:gd name="T16" fmla="*/ 30 w 40"/>
                  <a:gd name="T17" fmla="*/ 0 h 18"/>
                  <a:gd name="T18" fmla="*/ 20 w 40"/>
                  <a:gd name="T19" fmla="*/ 6 h 18"/>
                  <a:gd name="T20" fmla="*/ 11 w 40"/>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8">
                    <a:moveTo>
                      <a:pt x="11" y="0"/>
                    </a:moveTo>
                    <a:cubicBezTo>
                      <a:pt x="7" y="1"/>
                      <a:pt x="0" y="2"/>
                      <a:pt x="0" y="8"/>
                    </a:cubicBezTo>
                    <a:cubicBezTo>
                      <a:pt x="0" y="10"/>
                      <a:pt x="0" y="12"/>
                      <a:pt x="0" y="15"/>
                    </a:cubicBezTo>
                    <a:cubicBezTo>
                      <a:pt x="0" y="16"/>
                      <a:pt x="2" y="18"/>
                      <a:pt x="4" y="18"/>
                    </a:cubicBezTo>
                    <a:cubicBezTo>
                      <a:pt x="20" y="18"/>
                      <a:pt x="20" y="18"/>
                      <a:pt x="20" y="18"/>
                    </a:cubicBezTo>
                    <a:cubicBezTo>
                      <a:pt x="37" y="18"/>
                      <a:pt x="37" y="18"/>
                      <a:pt x="37" y="18"/>
                    </a:cubicBezTo>
                    <a:cubicBezTo>
                      <a:pt x="39" y="18"/>
                      <a:pt x="40" y="16"/>
                      <a:pt x="40" y="15"/>
                    </a:cubicBezTo>
                    <a:cubicBezTo>
                      <a:pt x="40" y="12"/>
                      <a:pt x="40" y="10"/>
                      <a:pt x="40" y="8"/>
                    </a:cubicBezTo>
                    <a:cubicBezTo>
                      <a:pt x="40" y="2"/>
                      <a:pt x="34" y="1"/>
                      <a:pt x="30" y="0"/>
                    </a:cubicBezTo>
                    <a:cubicBezTo>
                      <a:pt x="27" y="4"/>
                      <a:pt x="24" y="6"/>
                      <a:pt x="20" y="6"/>
                    </a:cubicBezTo>
                    <a:cubicBezTo>
                      <a:pt x="17" y="6"/>
                      <a:pt x="14" y="4"/>
                      <a:pt x="11" y="0"/>
                    </a:cubicBez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90" name="Freeform 1367"/>
              <p:cNvSpPr>
                <a:spLocks/>
              </p:cNvSpPr>
              <p:nvPr/>
            </p:nvSpPr>
            <p:spPr bwMode="auto">
              <a:xfrm>
                <a:off x="7283259" y="4959366"/>
                <a:ext cx="179388" cy="61913"/>
              </a:xfrm>
              <a:custGeom>
                <a:avLst/>
                <a:gdLst>
                  <a:gd name="T0" fmla="*/ 2 w 23"/>
                  <a:gd name="T1" fmla="*/ 0 h 8"/>
                  <a:gd name="T2" fmla="*/ 0 w 23"/>
                  <a:gd name="T3" fmla="*/ 0 h 8"/>
                  <a:gd name="T4" fmla="*/ 11 w 23"/>
                  <a:gd name="T5" fmla="*/ 8 h 8"/>
                  <a:gd name="T6" fmla="*/ 23 w 23"/>
                  <a:gd name="T7" fmla="*/ 0 h 8"/>
                  <a:gd name="T8" fmla="*/ 21 w 23"/>
                  <a:gd name="T9" fmla="*/ 0 h 8"/>
                  <a:gd name="T10" fmla="*/ 11 w 23"/>
                  <a:gd name="T11" fmla="*/ 6 h 8"/>
                  <a:gd name="T12" fmla="*/ 2 w 2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2" y="0"/>
                    </a:moveTo>
                    <a:cubicBezTo>
                      <a:pt x="1" y="0"/>
                      <a:pt x="1" y="0"/>
                      <a:pt x="0" y="0"/>
                    </a:cubicBezTo>
                    <a:cubicBezTo>
                      <a:pt x="4" y="6"/>
                      <a:pt x="8" y="8"/>
                      <a:pt x="11" y="8"/>
                    </a:cubicBezTo>
                    <a:cubicBezTo>
                      <a:pt x="15" y="8"/>
                      <a:pt x="19" y="6"/>
                      <a:pt x="23" y="0"/>
                    </a:cubicBezTo>
                    <a:cubicBezTo>
                      <a:pt x="22" y="0"/>
                      <a:pt x="21" y="0"/>
                      <a:pt x="21" y="0"/>
                    </a:cubicBezTo>
                    <a:cubicBezTo>
                      <a:pt x="18" y="4"/>
                      <a:pt x="15" y="6"/>
                      <a:pt x="11" y="6"/>
                    </a:cubicBezTo>
                    <a:cubicBezTo>
                      <a:pt x="8" y="6"/>
                      <a:pt x="5" y="4"/>
                      <a:pt x="2"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nvGrpSpPr>
            <p:cNvPr id="752" name="组合 751"/>
            <p:cNvGrpSpPr/>
            <p:nvPr/>
          </p:nvGrpSpPr>
          <p:grpSpPr>
            <a:xfrm>
              <a:off x="1640470" y="3346423"/>
              <a:ext cx="311150" cy="520700"/>
              <a:chOff x="8029384" y="4578366"/>
              <a:chExt cx="311150" cy="520700"/>
            </a:xfrm>
          </p:grpSpPr>
          <p:sp>
            <p:nvSpPr>
              <p:cNvPr id="769" name="Freeform 302"/>
              <p:cNvSpPr>
                <a:spLocks/>
              </p:cNvSpPr>
              <p:nvPr/>
            </p:nvSpPr>
            <p:spPr bwMode="auto">
              <a:xfrm>
                <a:off x="8162734" y="4578366"/>
                <a:ext cx="46037" cy="0"/>
              </a:xfrm>
              <a:custGeom>
                <a:avLst/>
                <a:gdLst>
                  <a:gd name="T0" fmla="*/ 6 w 6"/>
                  <a:gd name="T1" fmla="*/ 0 w 6"/>
                  <a:gd name="T2" fmla="*/ 3 w 6"/>
                  <a:gd name="T3" fmla="*/ 6 w 6"/>
                </a:gdLst>
                <a:ahLst/>
                <a:cxnLst>
                  <a:cxn ang="0">
                    <a:pos x="T0" y="0"/>
                  </a:cxn>
                  <a:cxn ang="0">
                    <a:pos x="T1" y="0"/>
                  </a:cxn>
                  <a:cxn ang="0">
                    <a:pos x="T2" y="0"/>
                  </a:cxn>
                  <a:cxn ang="0">
                    <a:pos x="T3" y="0"/>
                  </a:cxn>
                </a:cxnLst>
                <a:rect l="0" t="0" r="r" b="b"/>
                <a:pathLst>
                  <a:path w="6">
                    <a:moveTo>
                      <a:pt x="6" y="0"/>
                    </a:moveTo>
                    <a:cubicBezTo>
                      <a:pt x="0" y="0"/>
                      <a:pt x="0" y="0"/>
                      <a:pt x="0" y="0"/>
                    </a:cubicBezTo>
                    <a:cubicBezTo>
                      <a:pt x="1" y="0"/>
                      <a:pt x="2" y="0"/>
                      <a:pt x="3" y="0"/>
                    </a:cubicBezTo>
                    <a:cubicBezTo>
                      <a:pt x="4" y="0"/>
                      <a:pt x="5" y="0"/>
                      <a:pt x="6" y="0"/>
                    </a:cubicBezTo>
                    <a:close/>
                  </a:path>
                </a:pathLst>
              </a:custGeom>
              <a:solidFill>
                <a:srgbClr val="40A5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70" name="Freeform 1302"/>
              <p:cNvSpPr>
                <a:spLocks/>
              </p:cNvSpPr>
              <p:nvPr/>
            </p:nvSpPr>
            <p:spPr bwMode="auto">
              <a:xfrm>
                <a:off x="8115109" y="4851416"/>
                <a:ext cx="139700" cy="147638"/>
              </a:xfrm>
              <a:custGeom>
                <a:avLst/>
                <a:gdLst>
                  <a:gd name="T0" fmla="*/ 3 w 18"/>
                  <a:gd name="T1" fmla="*/ 0 h 19"/>
                  <a:gd name="T2" fmla="*/ 14 w 18"/>
                  <a:gd name="T3" fmla="*/ 0 h 19"/>
                  <a:gd name="T4" fmla="*/ 16 w 18"/>
                  <a:gd name="T5" fmla="*/ 13 h 19"/>
                  <a:gd name="T6" fmla="*/ 17 w 18"/>
                  <a:gd name="T7" fmla="*/ 14 h 19"/>
                  <a:gd name="T8" fmla="*/ 18 w 18"/>
                  <a:gd name="T9" fmla="*/ 14 h 19"/>
                  <a:gd name="T10" fmla="*/ 16 w 18"/>
                  <a:gd name="T11" fmla="*/ 19 h 19"/>
                  <a:gd name="T12" fmla="*/ 1 w 18"/>
                  <a:gd name="T13" fmla="*/ 18 h 19"/>
                  <a:gd name="T14" fmla="*/ 0 w 18"/>
                  <a:gd name="T15" fmla="*/ 14 h 19"/>
                  <a:gd name="T16" fmla="*/ 0 w 18"/>
                  <a:gd name="T17" fmla="*/ 14 h 19"/>
                  <a:gd name="T18" fmla="*/ 2 w 18"/>
                  <a:gd name="T19" fmla="*/ 13 h 19"/>
                  <a:gd name="T20" fmla="*/ 3 w 18"/>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9">
                    <a:moveTo>
                      <a:pt x="3" y="0"/>
                    </a:moveTo>
                    <a:cubicBezTo>
                      <a:pt x="14" y="0"/>
                      <a:pt x="14" y="0"/>
                      <a:pt x="14" y="0"/>
                    </a:cubicBezTo>
                    <a:cubicBezTo>
                      <a:pt x="16" y="13"/>
                      <a:pt x="16" y="13"/>
                      <a:pt x="16" y="13"/>
                    </a:cubicBezTo>
                    <a:cubicBezTo>
                      <a:pt x="16" y="14"/>
                      <a:pt x="16" y="14"/>
                      <a:pt x="17" y="14"/>
                    </a:cubicBezTo>
                    <a:cubicBezTo>
                      <a:pt x="18" y="14"/>
                      <a:pt x="18" y="14"/>
                      <a:pt x="18" y="14"/>
                    </a:cubicBezTo>
                    <a:cubicBezTo>
                      <a:pt x="16" y="19"/>
                      <a:pt x="16" y="19"/>
                      <a:pt x="16" y="19"/>
                    </a:cubicBezTo>
                    <a:cubicBezTo>
                      <a:pt x="1" y="18"/>
                      <a:pt x="1" y="18"/>
                      <a:pt x="1" y="18"/>
                    </a:cubicBezTo>
                    <a:cubicBezTo>
                      <a:pt x="0" y="14"/>
                      <a:pt x="0" y="14"/>
                      <a:pt x="0" y="14"/>
                    </a:cubicBezTo>
                    <a:cubicBezTo>
                      <a:pt x="0" y="14"/>
                      <a:pt x="0" y="14"/>
                      <a:pt x="0" y="14"/>
                    </a:cubicBezTo>
                    <a:cubicBezTo>
                      <a:pt x="1" y="14"/>
                      <a:pt x="2" y="13"/>
                      <a:pt x="2" y="13"/>
                    </a:cubicBezTo>
                    <a:lnTo>
                      <a:pt x="3" y="0"/>
                    </a:lnTo>
                    <a:close/>
                  </a:path>
                </a:pathLst>
              </a:custGeom>
              <a:solidFill>
                <a:srgbClr val="916F4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71" name="Freeform 1303"/>
              <p:cNvSpPr>
                <a:spLocks/>
              </p:cNvSpPr>
              <p:nvPr/>
            </p:nvSpPr>
            <p:spPr bwMode="auto">
              <a:xfrm>
                <a:off x="8115109" y="4873641"/>
                <a:ext cx="69850" cy="117475"/>
              </a:xfrm>
              <a:custGeom>
                <a:avLst/>
                <a:gdLst>
                  <a:gd name="T0" fmla="*/ 9 w 9"/>
                  <a:gd name="T1" fmla="*/ 15 h 15"/>
                  <a:gd name="T2" fmla="*/ 1 w 9"/>
                  <a:gd name="T3" fmla="*/ 15 h 15"/>
                  <a:gd name="T4" fmla="*/ 0 w 9"/>
                  <a:gd name="T5" fmla="*/ 11 h 15"/>
                  <a:gd name="T6" fmla="*/ 0 w 9"/>
                  <a:gd name="T7" fmla="*/ 11 h 15"/>
                  <a:gd name="T8" fmla="*/ 2 w 9"/>
                  <a:gd name="T9" fmla="*/ 10 h 15"/>
                  <a:gd name="T10" fmla="*/ 3 w 9"/>
                  <a:gd name="T11" fmla="*/ 0 h 15"/>
                  <a:gd name="T12" fmla="*/ 9 w 9"/>
                  <a:gd name="T13" fmla="*/ 0 h 15"/>
                  <a:gd name="T14" fmla="*/ 9 w 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9" y="15"/>
                    </a:moveTo>
                    <a:cubicBezTo>
                      <a:pt x="1" y="15"/>
                      <a:pt x="1" y="15"/>
                      <a:pt x="1" y="15"/>
                    </a:cubicBezTo>
                    <a:cubicBezTo>
                      <a:pt x="0" y="11"/>
                      <a:pt x="0" y="11"/>
                      <a:pt x="0" y="11"/>
                    </a:cubicBezTo>
                    <a:cubicBezTo>
                      <a:pt x="0" y="11"/>
                      <a:pt x="0" y="11"/>
                      <a:pt x="0" y="11"/>
                    </a:cubicBezTo>
                    <a:cubicBezTo>
                      <a:pt x="1" y="11"/>
                      <a:pt x="2" y="10"/>
                      <a:pt x="2" y="10"/>
                    </a:cubicBezTo>
                    <a:cubicBezTo>
                      <a:pt x="3" y="0"/>
                      <a:pt x="3" y="0"/>
                      <a:pt x="3" y="0"/>
                    </a:cubicBezTo>
                    <a:cubicBezTo>
                      <a:pt x="9" y="0"/>
                      <a:pt x="9" y="0"/>
                      <a:pt x="9" y="0"/>
                    </a:cubicBezTo>
                    <a:lnTo>
                      <a:pt x="9" y="15"/>
                    </a:lnTo>
                    <a:close/>
                  </a:path>
                </a:pathLst>
              </a:custGeom>
              <a:solidFill>
                <a:srgbClr val="8563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72" name="Freeform 1304"/>
              <p:cNvSpPr>
                <a:spLocks/>
              </p:cNvSpPr>
              <p:nvPr/>
            </p:nvSpPr>
            <p:spPr bwMode="auto">
              <a:xfrm>
                <a:off x="8130984" y="4851416"/>
                <a:ext cx="101600" cy="107950"/>
              </a:xfrm>
              <a:custGeom>
                <a:avLst/>
                <a:gdLst>
                  <a:gd name="T0" fmla="*/ 1 w 13"/>
                  <a:gd name="T1" fmla="*/ 0 h 14"/>
                  <a:gd name="T2" fmla="*/ 12 w 13"/>
                  <a:gd name="T3" fmla="*/ 0 h 14"/>
                  <a:gd name="T4" fmla="*/ 13 w 13"/>
                  <a:gd name="T5" fmla="*/ 9 h 14"/>
                  <a:gd name="T6" fmla="*/ 13 w 13"/>
                  <a:gd name="T7" fmla="*/ 10 h 14"/>
                  <a:gd name="T8" fmla="*/ 7 w 13"/>
                  <a:gd name="T9" fmla="*/ 14 h 14"/>
                  <a:gd name="T10" fmla="*/ 1 w 13"/>
                  <a:gd name="T11" fmla="*/ 10 h 14"/>
                  <a:gd name="T12" fmla="*/ 0 w 13"/>
                  <a:gd name="T13" fmla="*/ 9 h 14"/>
                  <a:gd name="T14" fmla="*/ 1 w 1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4">
                    <a:moveTo>
                      <a:pt x="1" y="0"/>
                    </a:moveTo>
                    <a:cubicBezTo>
                      <a:pt x="12" y="0"/>
                      <a:pt x="12" y="0"/>
                      <a:pt x="12" y="0"/>
                    </a:cubicBezTo>
                    <a:cubicBezTo>
                      <a:pt x="13" y="9"/>
                      <a:pt x="13" y="9"/>
                      <a:pt x="13" y="9"/>
                    </a:cubicBezTo>
                    <a:cubicBezTo>
                      <a:pt x="13" y="10"/>
                      <a:pt x="13" y="10"/>
                      <a:pt x="13" y="10"/>
                    </a:cubicBezTo>
                    <a:cubicBezTo>
                      <a:pt x="11" y="13"/>
                      <a:pt x="9" y="14"/>
                      <a:pt x="7" y="14"/>
                    </a:cubicBezTo>
                    <a:cubicBezTo>
                      <a:pt x="5" y="14"/>
                      <a:pt x="3" y="13"/>
                      <a:pt x="1" y="10"/>
                    </a:cubicBezTo>
                    <a:cubicBezTo>
                      <a:pt x="1" y="10"/>
                      <a:pt x="1" y="10"/>
                      <a:pt x="0" y="9"/>
                    </a:cubicBezTo>
                    <a:lnTo>
                      <a:pt x="1" y="0"/>
                    </a:lnTo>
                    <a:close/>
                  </a:path>
                </a:pathLst>
              </a:custGeom>
              <a:solidFill>
                <a:srgbClr val="7357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73" name="Freeform 1305"/>
              <p:cNvSpPr>
                <a:spLocks/>
              </p:cNvSpPr>
              <p:nvPr/>
            </p:nvSpPr>
            <p:spPr bwMode="auto">
              <a:xfrm>
                <a:off x="8092884" y="4718066"/>
                <a:ext cx="185738" cy="217488"/>
              </a:xfrm>
              <a:custGeom>
                <a:avLst/>
                <a:gdLst>
                  <a:gd name="T0" fmla="*/ 12 w 24"/>
                  <a:gd name="T1" fmla="*/ 28 h 28"/>
                  <a:gd name="T2" fmla="*/ 5 w 24"/>
                  <a:gd name="T3" fmla="*/ 24 h 28"/>
                  <a:gd name="T4" fmla="*/ 1 w 24"/>
                  <a:gd name="T5" fmla="*/ 15 h 28"/>
                  <a:gd name="T6" fmla="*/ 1 w 24"/>
                  <a:gd name="T7" fmla="*/ 14 h 28"/>
                  <a:gd name="T8" fmla="*/ 1 w 24"/>
                  <a:gd name="T9" fmla="*/ 14 h 28"/>
                  <a:gd name="T10" fmla="*/ 1 w 24"/>
                  <a:gd name="T11" fmla="*/ 14 h 28"/>
                  <a:gd name="T12" fmla="*/ 12 w 24"/>
                  <a:gd name="T13" fmla="*/ 0 h 28"/>
                  <a:gd name="T14" fmla="*/ 22 w 24"/>
                  <a:gd name="T15" fmla="*/ 14 h 28"/>
                  <a:gd name="T16" fmla="*/ 22 w 24"/>
                  <a:gd name="T17" fmla="*/ 14 h 28"/>
                  <a:gd name="T18" fmla="*/ 22 w 24"/>
                  <a:gd name="T19" fmla="*/ 14 h 28"/>
                  <a:gd name="T20" fmla="*/ 22 w 24"/>
                  <a:gd name="T21" fmla="*/ 15 h 28"/>
                  <a:gd name="T22" fmla="*/ 19 w 24"/>
                  <a:gd name="T23" fmla="*/ 24 h 28"/>
                  <a:gd name="T24" fmla="*/ 12 w 24"/>
                  <a:gd name="T2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12" y="28"/>
                    </a:moveTo>
                    <a:cubicBezTo>
                      <a:pt x="9" y="28"/>
                      <a:pt x="7" y="26"/>
                      <a:pt x="5" y="24"/>
                    </a:cubicBezTo>
                    <a:cubicBezTo>
                      <a:pt x="3" y="21"/>
                      <a:pt x="1" y="18"/>
                      <a:pt x="1" y="15"/>
                    </a:cubicBezTo>
                    <a:cubicBezTo>
                      <a:pt x="1" y="14"/>
                      <a:pt x="1" y="14"/>
                      <a:pt x="1" y="14"/>
                    </a:cubicBezTo>
                    <a:cubicBezTo>
                      <a:pt x="1" y="14"/>
                      <a:pt x="1" y="14"/>
                      <a:pt x="1" y="14"/>
                    </a:cubicBezTo>
                    <a:cubicBezTo>
                      <a:pt x="1" y="14"/>
                      <a:pt x="1" y="14"/>
                      <a:pt x="1" y="14"/>
                    </a:cubicBezTo>
                    <a:cubicBezTo>
                      <a:pt x="1" y="6"/>
                      <a:pt x="0" y="0"/>
                      <a:pt x="12" y="0"/>
                    </a:cubicBezTo>
                    <a:cubicBezTo>
                      <a:pt x="24" y="0"/>
                      <a:pt x="22" y="6"/>
                      <a:pt x="22" y="14"/>
                    </a:cubicBezTo>
                    <a:cubicBezTo>
                      <a:pt x="22" y="14"/>
                      <a:pt x="22" y="14"/>
                      <a:pt x="22" y="14"/>
                    </a:cubicBezTo>
                    <a:cubicBezTo>
                      <a:pt x="22" y="14"/>
                      <a:pt x="22" y="14"/>
                      <a:pt x="22" y="14"/>
                    </a:cubicBezTo>
                    <a:cubicBezTo>
                      <a:pt x="22" y="15"/>
                      <a:pt x="22" y="15"/>
                      <a:pt x="22" y="15"/>
                    </a:cubicBezTo>
                    <a:cubicBezTo>
                      <a:pt x="22" y="18"/>
                      <a:pt x="21" y="21"/>
                      <a:pt x="19" y="24"/>
                    </a:cubicBezTo>
                    <a:cubicBezTo>
                      <a:pt x="17" y="26"/>
                      <a:pt x="14" y="28"/>
                      <a:pt x="12" y="28"/>
                    </a:cubicBezTo>
                    <a:close/>
                  </a:path>
                </a:pathLst>
              </a:custGeom>
              <a:solidFill>
                <a:srgbClr val="2C3E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74" name="Freeform 1306"/>
              <p:cNvSpPr>
                <a:spLocks/>
              </p:cNvSpPr>
              <p:nvPr/>
            </p:nvSpPr>
            <p:spPr bwMode="auto">
              <a:xfrm>
                <a:off x="8100822" y="4765691"/>
                <a:ext cx="161925" cy="177800"/>
              </a:xfrm>
              <a:custGeom>
                <a:avLst/>
                <a:gdLst>
                  <a:gd name="T0" fmla="*/ 4 w 21"/>
                  <a:gd name="T1" fmla="*/ 19 h 23"/>
                  <a:gd name="T2" fmla="*/ 11 w 21"/>
                  <a:gd name="T3" fmla="*/ 23 h 23"/>
                  <a:gd name="T4" fmla="*/ 18 w 21"/>
                  <a:gd name="T5" fmla="*/ 19 h 23"/>
                  <a:gd name="T6" fmla="*/ 21 w 21"/>
                  <a:gd name="T7" fmla="*/ 10 h 23"/>
                  <a:gd name="T8" fmla="*/ 21 w 21"/>
                  <a:gd name="T9" fmla="*/ 7 h 23"/>
                  <a:gd name="T10" fmla="*/ 20 w 21"/>
                  <a:gd name="T11" fmla="*/ 4 h 23"/>
                  <a:gd name="T12" fmla="*/ 20 w 21"/>
                  <a:gd name="T13" fmla="*/ 1 h 23"/>
                  <a:gd name="T14" fmla="*/ 15 w 21"/>
                  <a:gd name="T15" fmla="*/ 1 h 23"/>
                  <a:gd name="T16" fmla="*/ 11 w 21"/>
                  <a:gd name="T17" fmla="*/ 2 h 23"/>
                  <a:gd name="T18" fmla="*/ 7 w 21"/>
                  <a:gd name="T19" fmla="*/ 1 h 23"/>
                  <a:gd name="T20" fmla="*/ 7 w 21"/>
                  <a:gd name="T21" fmla="*/ 1 h 23"/>
                  <a:gd name="T22" fmla="*/ 2 w 21"/>
                  <a:gd name="T23" fmla="*/ 1 h 23"/>
                  <a:gd name="T24" fmla="*/ 1 w 21"/>
                  <a:gd name="T25" fmla="*/ 4 h 23"/>
                  <a:gd name="T26" fmla="*/ 1 w 21"/>
                  <a:gd name="T27" fmla="*/ 7 h 23"/>
                  <a:gd name="T28" fmla="*/ 0 w 21"/>
                  <a:gd name="T29" fmla="*/ 10 h 23"/>
                  <a:gd name="T30" fmla="*/ 4 w 21"/>
                  <a:gd name="T31"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3">
                    <a:moveTo>
                      <a:pt x="4" y="19"/>
                    </a:moveTo>
                    <a:cubicBezTo>
                      <a:pt x="6" y="21"/>
                      <a:pt x="8" y="23"/>
                      <a:pt x="11" y="23"/>
                    </a:cubicBezTo>
                    <a:cubicBezTo>
                      <a:pt x="13" y="23"/>
                      <a:pt x="16" y="21"/>
                      <a:pt x="18" y="19"/>
                    </a:cubicBezTo>
                    <a:cubicBezTo>
                      <a:pt x="20" y="16"/>
                      <a:pt x="21" y="13"/>
                      <a:pt x="21" y="10"/>
                    </a:cubicBezTo>
                    <a:cubicBezTo>
                      <a:pt x="21" y="7"/>
                      <a:pt x="21" y="7"/>
                      <a:pt x="21" y="7"/>
                    </a:cubicBezTo>
                    <a:cubicBezTo>
                      <a:pt x="20" y="6"/>
                      <a:pt x="20" y="5"/>
                      <a:pt x="20" y="4"/>
                    </a:cubicBezTo>
                    <a:cubicBezTo>
                      <a:pt x="20" y="3"/>
                      <a:pt x="20" y="2"/>
                      <a:pt x="20" y="1"/>
                    </a:cubicBezTo>
                    <a:cubicBezTo>
                      <a:pt x="19" y="0"/>
                      <a:pt x="17" y="0"/>
                      <a:pt x="15" y="1"/>
                    </a:cubicBezTo>
                    <a:cubicBezTo>
                      <a:pt x="14" y="1"/>
                      <a:pt x="12" y="2"/>
                      <a:pt x="11" y="2"/>
                    </a:cubicBezTo>
                    <a:cubicBezTo>
                      <a:pt x="9" y="2"/>
                      <a:pt x="8" y="1"/>
                      <a:pt x="7" y="1"/>
                    </a:cubicBezTo>
                    <a:cubicBezTo>
                      <a:pt x="7" y="1"/>
                      <a:pt x="7" y="1"/>
                      <a:pt x="7" y="1"/>
                    </a:cubicBezTo>
                    <a:cubicBezTo>
                      <a:pt x="5" y="0"/>
                      <a:pt x="3" y="0"/>
                      <a:pt x="2" y="1"/>
                    </a:cubicBezTo>
                    <a:cubicBezTo>
                      <a:pt x="1" y="2"/>
                      <a:pt x="1" y="3"/>
                      <a:pt x="1" y="4"/>
                    </a:cubicBezTo>
                    <a:cubicBezTo>
                      <a:pt x="1" y="5"/>
                      <a:pt x="1" y="6"/>
                      <a:pt x="1" y="7"/>
                    </a:cubicBezTo>
                    <a:cubicBezTo>
                      <a:pt x="0" y="10"/>
                      <a:pt x="0" y="10"/>
                      <a:pt x="0" y="10"/>
                    </a:cubicBezTo>
                    <a:cubicBezTo>
                      <a:pt x="0" y="13"/>
                      <a:pt x="2" y="16"/>
                      <a:pt x="4" y="19"/>
                    </a:cubicBezTo>
                    <a:close/>
                  </a:path>
                </a:pathLst>
              </a:custGeom>
              <a:solidFill>
                <a:srgbClr val="AA81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75" name="Freeform 1307"/>
              <p:cNvSpPr>
                <a:spLocks/>
              </p:cNvSpPr>
              <p:nvPr/>
            </p:nvSpPr>
            <p:spPr bwMode="auto">
              <a:xfrm>
                <a:off x="8100822" y="4765691"/>
                <a:ext cx="84138" cy="177800"/>
              </a:xfrm>
              <a:custGeom>
                <a:avLst/>
                <a:gdLst>
                  <a:gd name="T0" fmla="*/ 4 w 11"/>
                  <a:gd name="T1" fmla="*/ 19 h 23"/>
                  <a:gd name="T2" fmla="*/ 11 w 11"/>
                  <a:gd name="T3" fmla="*/ 23 h 23"/>
                  <a:gd name="T4" fmla="*/ 11 w 11"/>
                  <a:gd name="T5" fmla="*/ 2 h 23"/>
                  <a:gd name="T6" fmla="*/ 7 w 11"/>
                  <a:gd name="T7" fmla="*/ 1 h 23"/>
                  <a:gd name="T8" fmla="*/ 7 w 11"/>
                  <a:gd name="T9" fmla="*/ 1 h 23"/>
                  <a:gd name="T10" fmla="*/ 2 w 11"/>
                  <a:gd name="T11" fmla="*/ 1 h 23"/>
                  <a:gd name="T12" fmla="*/ 1 w 11"/>
                  <a:gd name="T13" fmla="*/ 4 h 23"/>
                  <a:gd name="T14" fmla="*/ 1 w 11"/>
                  <a:gd name="T15" fmla="*/ 7 h 23"/>
                  <a:gd name="T16" fmla="*/ 0 w 11"/>
                  <a:gd name="T17" fmla="*/ 10 h 23"/>
                  <a:gd name="T18" fmla="*/ 4 w 11"/>
                  <a:gd name="T1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3">
                    <a:moveTo>
                      <a:pt x="4" y="19"/>
                    </a:moveTo>
                    <a:cubicBezTo>
                      <a:pt x="6" y="21"/>
                      <a:pt x="8" y="23"/>
                      <a:pt x="11" y="23"/>
                    </a:cubicBezTo>
                    <a:cubicBezTo>
                      <a:pt x="11" y="2"/>
                      <a:pt x="11" y="2"/>
                      <a:pt x="11" y="2"/>
                    </a:cubicBezTo>
                    <a:cubicBezTo>
                      <a:pt x="9" y="2"/>
                      <a:pt x="8" y="1"/>
                      <a:pt x="7" y="1"/>
                    </a:cubicBezTo>
                    <a:cubicBezTo>
                      <a:pt x="7" y="1"/>
                      <a:pt x="7" y="1"/>
                      <a:pt x="7" y="1"/>
                    </a:cubicBezTo>
                    <a:cubicBezTo>
                      <a:pt x="5" y="0"/>
                      <a:pt x="3" y="0"/>
                      <a:pt x="2" y="1"/>
                    </a:cubicBezTo>
                    <a:cubicBezTo>
                      <a:pt x="1" y="2"/>
                      <a:pt x="1" y="3"/>
                      <a:pt x="1" y="4"/>
                    </a:cubicBezTo>
                    <a:cubicBezTo>
                      <a:pt x="1" y="5"/>
                      <a:pt x="1" y="6"/>
                      <a:pt x="1" y="7"/>
                    </a:cubicBezTo>
                    <a:cubicBezTo>
                      <a:pt x="0" y="10"/>
                      <a:pt x="0" y="10"/>
                      <a:pt x="0" y="10"/>
                    </a:cubicBezTo>
                    <a:cubicBezTo>
                      <a:pt x="0" y="13"/>
                      <a:pt x="2" y="16"/>
                      <a:pt x="4" y="19"/>
                    </a:cubicBezTo>
                    <a:close/>
                  </a:path>
                </a:pathLst>
              </a:custGeom>
              <a:solidFill>
                <a:srgbClr val="9770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76" name="Freeform 1308"/>
              <p:cNvSpPr>
                <a:spLocks/>
              </p:cNvSpPr>
              <p:nvPr/>
            </p:nvSpPr>
            <p:spPr bwMode="auto">
              <a:xfrm>
                <a:off x="8029384" y="4951428"/>
                <a:ext cx="311150" cy="147638"/>
              </a:xfrm>
              <a:custGeom>
                <a:avLst/>
                <a:gdLst>
                  <a:gd name="T0" fmla="*/ 13 w 40"/>
                  <a:gd name="T1" fmla="*/ 0 h 19"/>
                  <a:gd name="T2" fmla="*/ 0 w 40"/>
                  <a:gd name="T3" fmla="*/ 9 h 19"/>
                  <a:gd name="T4" fmla="*/ 0 w 40"/>
                  <a:gd name="T5" fmla="*/ 15 h 19"/>
                  <a:gd name="T6" fmla="*/ 3 w 40"/>
                  <a:gd name="T7" fmla="*/ 19 h 19"/>
                  <a:gd name="T8" fmla="*/ 36 w 40"/>
                  <a:gd name="T9" fmla="*/ 19 h 19"/>
                  <a:gd name="T10" fmla="*/ 40 w 40"/>
                  <a:gd name="T11" fmla="*/ 16 h 19"/>
                  <a:gd name="T12" fmla="*/ 40 w 40"/>
                  <a:gd name="T13" fmla="*/ 9 h 19"/>
                  <a:gd name="T14" fmla="*/ 27 w 40"/>
                  <a:gd name="T15" fmla="*/ 0 h 19"/>
                  <a:gd name="T16" fmla="*/ 13 w 4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9">
                    <a:moveTo>
                      <a:pt x="13" y="0"/>
                    </a:moveTo>
                    <a:cubicBezTo>
                      <a:pt x="8" y="3"/>
                      <a:pt x="0" y="3"/>
                      <a:pt x="0" y="9"/>
                    </a:cubicBezTo>
                    <a:cubicBezTo>
                      <a:pt x="0" y="11"/>
                      <a:pt x="0" y="13"/>
                      <a:pt x="0" y="15"/>
                    </a:cubicBezTo>
                    <a:cubicBezTo>
                      <a:pt x="0" y="17"/>
                      <a:pt x="1" y="19"/>
                      <a:pt x="3" y="19"/>
                    </a:cubicBezTo>
                    <a:cubicBezTo>
                      <a:pt x="14" y="19"/>
                      <a:pt x="25" y="19"/>
                      <a:pt x="36" y="19"/>
                    </a:cubicBezTo>
                    <a:cubicBezTo>
                      <a:pt x="38" y="19"/>
                      <a:pt x="40" y="17"/>
                      <a:pt x="40" y="16"/>
                    </a:cubicBezTo>
                    <a:cubicBezTo>
                      <a:pt x="40" y="9"/>
                      <a:pt x="40" y="9"/>
                      <a:pt x="40" y="9"/>
                    </a:cubicBezTo>
                    <a:cubicBezTo>
                      <a:pt x="40" y="3"/>
                      <a:pt x="31" y="3"/>
                      <a:pt x="27" y="0"/>
                    </a:cubicBezTo>
                    <a:cubicBezTo>
                      <a:pt x="22" y="3"/>
                      <a:pt x="19" y="4"/>
                      <a:pt x="13" y="0"/>
                    </a:cubicBez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77" name="Freeform 1309"/>
              <p:cNvSpPr>
                <a:spLocks/>
              </p:cNvSpPr>
              <p:nvPr/>
            </p:nvSpPr>
            <p:spPr bwMode="auto">
              <a:xfrm>
                <a:off x="8123047" y="4951428"/>
                <a:ext cx="125413" cy="47625"/>
              </a:xfrm>
              <a:custGeom>
                <a:avLst/>
                <a:gdLst>
                  <a:gd name="T0" fmla="*/ 0 w 16"/>
                  <a:gd name="T1" fmla="*/ 0 h 6"/>
                  <a:gd name="T2" fmla="*/ 8 w 16"/>
                  <a:gd name="T3" fmla="*/ 5 h 6"/>
                  <a:gd name="T4" fmla="*/ 16 w 16"/>
                  <a:gd name="T5" fmla="*/ 0 h 6"/>
                  <a:gd name="T6" fmla="*/ 16 w 16"/>
                  <a:gd name="T7" fmla="*/ 0 h 6"/>
                  <a:gd name="T8" fmla="*/ 8 w 16"/>
                  <a:gd name="T9" fmla="*/ 6 h 6"/>
                  <a:gd name="T10" fmla="*/ 0 w 16"/>
                  <a:gd name="T11" fmla="*/ 0 h 6"/>
                </a:gdLst>
                <a:ahLst/>
                <a:cxnLst>
                  <a:cxn ang="0">
                    <a:pos x="T0" y="T1"/>
                  </a:cxn>
                  <a:cxn ang="0">
                    <a:pos x="T2" y="T3"/>
                  </a:cxn>
                  <a:cxn ang="0">
                    <a:pos x="T4" y="T5"/>
                  </a:cxn>
                  <a:cxn ang="0">
                    <a:pos x="T6" y="T7"/>
                  </a:cxn>
                  <a:cxn ang="0">
                    <a:pos x="T8" y="T9"/>
                  </a:cxn>
                  <a:cxn ang="0">
                    <a:pos x="T10" y="T11"/>
                  </a:cxn>
                </a:cxnLst>
                <a:rect l="0" t="0" r="r" b="b"/>
                <a:pathLst>
                  <a:path w="16" h="6">
                    <a:moveTo>
                      <a:pt x="0" y="0"/>
                    </a:moveTo>
                    <a:cubicBezTo>
                      <a:pt x="1" y="3"/>
                      <a:pt x="4" y="5"/>
                      <a:pt x="8" y="5"/>
                    </a:cubicBezTo>
                    <a:cubicBezTo>
                      <a:pt x="12" y="5"/>
                      <a:pt x="15" y="3"/>
                      <a:pt x="16" y="0"/>
                    </a:cubicBezTo>
                    <a:cubicBezTo>
                      <a:pt x="16" y="0"/>
                      <a:pt x="16" y="0"/>
                      <a:pt x="16" y="0"/>
                    </a:cubicBezTo>
                    <a:cubicBezTo>
                      <a:pt x="15" y="3"/>
                      <a:pt x="12" y="6"/>
                      <a:pt x="8" y="6"/>
                    </a:cubicBezTo>
                    <a:cubicBezTo>
                      <a:pt x="4" y="6"/>
                      <a:pt x="1" y="3"/>
                      <a:pt x="0" y="0"/>
                    </a:cubicBez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78" name="Freeform 1310"/>
              <p:cNvSpPr>
                <a:spLocks/>
              </p:cNvSpPr>
              <p:nvPr/>
            </p:nvSpPr>
            <p:spPr bwMode="auto">
              <a:xfrm>
                <a:off x="8029384" y="4959366"/>
                <a:ext cx="311150" cy="139700"/>
              </a:xfrm>
              <a:custGeom>
                <a:avLst/>
                <a:gdLst>
                  <a:gd name="T0" fmla="*/ 10 w 40"/>
                  <a:gd name="T1" fmla="*/ 0 h 18"/>
                  <a:gd name="T2" fmla="*/ 0 w 40"/>
                  <a:gd name="T3" fmla="*/ 8 h 18"/>
                  <a:gd name="T4" fmla="*/ 0 w 40"/>
                  <a:gd name="T5" fmla="*/ 14 h 18"/>
                  <a:gd name="T6" fmla="*/ 3 w 40"/>
                  <a:gd name="T7" fmla="*/ 18 h 18"/>
                  <a:gd name="T8" fmla="*/ 20 w 40"/>
                  <a:gd name="T9" fmla="*/ 18 h 18"/>
                  <a:gd name="T10" fmla="*/ 36 w 40"/>
                  <a:gd name="T11" fmla="*/ 18 h 18"/>
                  <a:gd name="T12" fmla="*/ 40 w 40"/>
                  <a:gd name="T13" fmla="*/ 15 h 18"/>
                  <a:gd name="T14" fmla="*/ 40 w 40"/>
                  <a:gd name="T15" fmla="*/ 8 h 18"/>
                  <a:gd name="T16" fmla="*/ 29 w 40"/>
                  <a:gd name="T17" fmla="*/ 0 h 18"/>
                  <a:gd name="T18" fmla="*/ 20 w 40"/>
                  <a:gd name="T19" fmla="*/ 6 h 18"/>
                  <a:gd name="T20" fmla="*/ 10 w 40"/>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8">
                    <a:moveTo>
                      <a:pt x="10" y="0"/>
                    </a:moveTo>
                    <a:cubicBezTo>
                      <a:pt x="6" y="1"/>
                      <a:pt x="0" y="2"/>
                      <a:pt x="0" y="8"/>
                    </a:cubicBezTo>
                    <a:cubicBezTo>
                      <a:pt x="0" y="10"/>
                      <a:pt x="0" y="12"/>
                      <a:pt x="0" y="14"/>
                    </a:cubicBezTo>
                    <a:cubicBezTo>
                      <a:pt x="0" y="16"/>
                      <a:pt x="1" y="18"/>
                      <a:pt x="3" y="18"/>
                    </a:cubicBezTo>
                    <a:cubicBezTo>
                      <a:pt x="20" y="18"/>
                      <a:pt x="20" y="18"/>
                      <a:pt x="20" y="18"/>
                    </a:cubicBezTo>
                    <a:cubicBezTo>
                      <a:pt x="36" y="18"/>
                      <a:pt x="36" y="18"/>
                      <a:pt x="36" y="18"/>
                    </a:cubicBezTo>
                    <a:cubicBezTo>
                      <a:pt x="38" y="18"/>
                      <a:pt x="40" y="16"/>
                      <a:pt x="40" y="15"/>
                    </a:cubicBezTo>
                    <a:cubicBezTo>
                      <a:pt x="40" y="12"/>
                      <a:pt x="40" y="10"/>
                      <a:pt x="40" y="8"/>
                    </a:cubicBezTo>
                    <a:cubicBezTo>
                      <a:pt x="40" y="2"/>
                      <a:pt x="34" y="1"/>
                      <a:pt x="29" y="0"/>
                    </a:cubicBezTo>
                    <a:cubicBezTo>
                      <a:pt x="27" y="4"/>
                      <a:pt x="23" y="6"/>
                      <a:pt x="20" y="6"/>
                    </a:cubicBezTo>
                    <a:cubicBezTo>
                      <a:pt x="16" y="6"/>
                      <a:pt x="13" y="4"/>
                      <a:pt x="10" y="0"/>
                    </a:cubicBezTo>
                    <a:close/>
                  </a:path>
                </a:pathLst>
              </a:custGeom>
              <a:solidFill>
                <a:srgbClr val="2980B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79" name="Freeform 1311"/>
              <p:cNvSpPr>
                <a:spLocks/>
              </p:cNvSpPr>
              <p:nvPr/>
            </p:nvSpPr>
            <p:spPr bwMode="auto">
              <a:xfrm>
                <a:off x="8092884" y="4951428"/>
                <a:ext cx="177800" cy="69850"/>
              </a:xfrm>
              <a:custGeom>
                <a:avLst/>
                <a:gdLst>
                  <a:gd name="T0" fmla="*/ 2 w 23"/>
                  <a:gd name="T1" fmla="*/ 0 h 9"/>
                  <a:gd name="T2" fmla="*/ 0 w 23"/>
                  <a:gd name="T3" fmla="*/ 1 h 9"/>
                  <a:gd name="T4" fmla="*/ 12 w 23"/>
                  <a:gd name="T5" fmla="*/ 9 h 9"/>
                  <a:gd name="T6" fmla="*/ 23 w 23"/>
                  <a:gd name="T7" fmla="*/ 1 h 9"/>
                  <a:gd name="T8" fmla="*/ 21 w 23"/>
                  <a:gd name="T9" fmla="*/ 0 h 9"/>
                  <a:gd name="T10" fmla="*/ 12 w 23"/>
                  <a:gd name="T11" fmla="*/ 7 h 9"/>
                  <a:gd name="T12" fmla="*/ 2 w 2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2" y="0"/>
                    </a:moveTo>
                    <a:cubicBezTo>
                      <a:pt x="2" y="1"/>
                      <a:pt x="1" y="1"/>
                      <a:pt x="0" y="1"/>
                    </a:cubicBezTo>
                    <a:cubicBezTo>
                      <a:pt x="4" y="7"/>
                      <a:pt x="9" y="9"/>
                      <a:pt x="12" y="9"/>
                    </a:cubicBezTo>
                    <a:cubicBezTo>
                      <a:pt x="15" y="9"/>
                      <a:pt x="20" y="7"/>
                      <a:pt x="23" y="1"/>
                    </a:cubicBezTo>
                    <a:cubicBezTo>
                      <a:pt x="23" y="1"/>
                      <a:pt x="22" y="1"/>
                      <a:pt x="21" y="0"/>
                    </a:cubicBezTo>
                    <a:cubicBezTo>
                      <a:pt x="19" y="5"/>
                      <a:pt x="15" y="7"/>
                      <a:pt x="12" y="7"/>
                    </a:cubicBezTo>
                    <a:cubicBezTo>
                      <a:pt x="8" y="7"/>
                      <a:pt x="5" y="5"/>
                      <a:pt x="2"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nvGrpSpPr>
            <p:cNvPr id="753" name="组合 752"/>
            <p:cNvGrpSpPr/>
            <p:nvPr/>
          </p:nvGrpSpPr>
          <p:grpSpPr>
            <a:xfrm>
              <a:off x="1837083" y="3350331"/>
              <a:ext cx="311150" cy="520700"/>
              <a:chOff x="8839009" y="4578366"/>
              <a:chExt cx="311150" cy="520700"/>
            </a:xfrm>
          </p:grpSpPr>
          <p:sp>
            <p:nvSpPr>
              <p:cNvPr id="754" name="Freeform 304"/>
              <p:cNvSpPr>
                <a:spLocks/>
              </p:cNvSpPr>
              <p:nvPr/>
            </p:nvSpPr>
            <p:spPr bwMode="auto">
              <a:xfrm>
                <a:off x="8970772" y="4578366"/>
                <a:ext cx="46037" cy="0"/>
              </a:xfrm>
              <a:custGeom>
                <a:avLst/>
                <a:gdLst>
                  <a:gd name="T0" fmla="*/ 6 w 6"/>
                  <a:gd name="T1" fmla="*/ 0 w 6"/>
                  <a:gd name="T2" fmla="*/ 3 w 6"/>
                  <a:gd name="T3" fmla="*/ 6 w 6"/>
                </a:gdLst>
                <a:ahLst/>
                <a:cxnLst>
                  <a:cxn ang="0">
                    <a:pos x="T0" y="0"/>
                  </a:cxn>
                  <a:cxn ang="0">
                    <a:pos x="T1" y="0"/>
                  </a:cxn>
                  <a:cxn ang="0">
                    <a:pos x="T2" y="0"/>
                  </a:cxn>
                  <a:cxn ang="0">
                    <a:pos x="T3" y="0"/>
                  </a:cxn>
                </a:cxnLst>
                <a:rect l="0" t="0" r="r" b="b"/>
                <a:pathLst>
                  <a:path w="6">
                    <a:moveTo>
                      <a:pt x="6" y="0"/>
                    </a:moveTo>
                    <a:cubicBezTo>
                      <a:pt x="0" y="0"/>
                      <a:pt x="0" y="0"/>
                      <a:pt x="0" y="0"/>
                    </a:cubicBezTo>
                    <a:cubicBezTo>
                      <a:pt x="1" y="0"/>
                      <a:pt x="2" y="0"/>
                      <a:pt x="3" y="0"/>
                    </a:cubicBezTo>
                    <a:cubicBezTo>
                      <a:pt x="4" y="0"/>
                      <a:pt x="5" y="0"/>
                      <a:pt x="6" y="0"/>
                    </a:cubicBezTo>
                    <a:close/>
                  </a:path>
                </a:pathLst>
              </a:custGeom>
              <a:solidFill>
                <a:srgbClr val="40A5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55" name="Freeform 1228"/>
              <p:cNvSpPr>
                <a:spLocks/>
              </p:cNvSpPr>
              <p:nvPr/>
            </p:nvSpPr>
            <p:spPr bwMode="auto">
              <a:xfrm>
                <a:off x="8931084" y="4851416"/>
                <a:ext cx="133350" cy="147638"/>
              </a:xfrm>
              <a:custGeom>
                <a:avLst/>
                <a:gdLst>
                  <a:gd name="T0" fmla="*/ 3 w 17"/>
                  <a:gd name="T1" fmla="*/ 0 h 19"/>
                  <a:gd name="T2" fmla="*/ 14 w 17"/>
                  <a:gd name="T3" fmla="*/ 0 h 19"/>
                  <a:gd name="T4" fmla="*/ 15 w 17"/>
                  <a:gd name="T5" fmla="*/ 13 h 19"/>
                  <a:gd name="T6" fmla="*/ 17 w 17"/>
                  <a:gd name="T7" fmla="*/ 14 h 19"/>
                  <a:gd name="T8" fmla="*/ 17 w 17"/>
                  <a:gd name="T9" fmla="*/ 14 h 19"/>
                  <a:gd name="T10" fmla="*/ 16 w 17"/>
                  <a:gd name="T11" fmla="*/ 19 h 19"/>
                  <a:gd name="T12" fmla="*/ 1 w 17"/>
                  <a:gd name="T13" fmla="*/ 18 h 19"/>
                  <a:gd name="T14" fmla="*/ 0 w 17"/>
                  <a:gd name="T15" fmla="*/ 14 h 19"/>
                  <a:gd name="T16" fmla="*/ 0 w 17"/>
                  <a:gd name="T17" fmla="*/ 14 h 19"/>
                  <a:gd name="T18" fmla="*/ 2 w 17"/>
                  <a:gd name="T19" fmla="*/ 13 h 19"/>
                  <a:gd name="T20" fmla="*/ 3 w 17"/>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9">
                    <a:moveTo>
                      <a:pt x="3" y="0"/>
                    </a:moveTo>
                    <a:cubicBezTo>
                      <a:pt x="14" y="0"/>
                      <a:pt x="14" y="0"/>
                      <a:pt x="14" y="0"/>
                    </a:cubicBezTo>
                    <a:cubicBezTo>
                      <a:pt x="15" y="13"/>
                      <a:pt x="15" y="13"/>
                      <a:pt x="15" y="13"/>
                    </a:cubicBezTo>
                    <a:cubicBezTo>
                      <a:pt x="15" y="14"/>
                      <a:pt x="16" y="14"/>
                      <a:pt x="17" y="14"/>
                    </a:cubicBezTo>
                    <a:cubicBezTo>
                      <a:pt x="17" y="14"/>
                      <a:pt x="17" y="14"/>
                      <a:pt x="17" y="14"/>
                    </a:cubicBezTo>
                    <a:cubicBezTo>
                      <a:pt x="16" y="19"/>
                      <a:pt x="16" y="19"/>
                      <a:pt x="16" y="19"/>
                    </a:cubicBezTo>
                    <a:cubicBezTo>
                      <a:pt x="1" y="18"/>
                      <a:pt x="1" y="18"/>
                      <a:pt x="1" y="18"/>
                    </a:cubicBezTo>
                    <a:cubicBezTo>
                      <a:pt x="0" y="14"/>
                      <a:pt x="0" y="14"/>
                      <a:pt x="0" y="14"/>
                    </a:cubicBezTo>
                    <a:cubicBezTo>
                      <a:pt x="0" y="14"/>
                      <a:pt x="0" y="14"/>
                      <a:pt x="0" y="14"/>
                    </a:cubicBezTo>
                    <a:cubicBezTo>
                      <a:pt x="1" y="14"/>
                      <a:pt x="1" y="13"/>
                      <a:pt x="2" y="13"/>
                    </a:cubicBezTo>
                    <a:lnTo>
                      <a:pt x="3" y="0"/>
                    </a:lnTo>
                    <a:close/>
                  </a:path>
                </a:pathLst>
              </a:custGeom>
              <a:solidFill>
                <a:srgbClr val="E3CC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56" name="Freeform 1229"/>
              <p:cNvSpPr>
                <a:spLocks/>
              </p:cNvSpPr>
              <p:nvPr/>
            </p:nvSpPr>
            <p:spPr bwMode="auto">
              <a:xfrm>
                <a:off x="8931084" y="4881578"/>
                <a:ext cx="63500" cy="117475"/>
              </a:xfrm>
              <a:custGeom>
                <a:avLst/>
                <a:gdLst>
                  <a:gd name="T0" fmla="*/ 8 w 8"/>
                  <a:gd name="T1" fmla="*/ 15 h 15"/>
                  <a:gd name="T2" fmla="*/ 1 w 8"/>
                  <a:gd name="T3" fmla="*/ 14 h 15"/>
                  <a:gd name="T4" fmla="*/ 0 w 8"/>
                  <a:gd name="T5" fmla="*/ 10 h 15"/>
                  <a:gd name="T6" fmla="*/ 0 w 8"/>
                  <a:gd name="T7" fmla="*/ 10 h 15"/>
                  <a:gd name="T8" fmla="*/ 2 w 8"/>
                  <a:gd name="T9" fmla="*/ 9 h 15"/>
                  <a:gd name="T10" fmla="*/ 2 w 8"/>
                  <a:gd name="T11" fmla="*/ 0 h 15"/>
                  <a:gd name="T12" fmla="*/ 8 w 8"/>
                  <a:gd name="T13" fmla="*/ 0 h 15"/>
                  <a:gd name="T14" fmla="*/ 8 w 8"/>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5">
                    <a:moveTo>
                      <a:pt x="8" y="15"/>
                    </a:moveTo>
                    <a:cubicBezTo>
                      <a:pt x="1" y="14"/>
                      <a:pt x="1" y="14"/>
                      <a:pt x="1" y="14"/>
                    </a:cubicBezTo>
                    <a:cubicBezTo>
                      <a:pt x="0" y="10"/>
                      <a:pt x="0" y="10"/>
                      <a:pt x="0" y="10"/>
                    </a:cubicBezTo>
                    <a:cubicBezTo>
                      <a:pt x="0" y="10"/>
                      <a:pt x="0" y="10"/>
                      <a:pt x="0" y="10"/>
                    </a:cubicBezTo>
                    <a:cubicBezTo>
                      <a:pt x="1" y="10"/>
                      <a:pt x="1" y="9"/>
                      <a:pt x="2" y="9"/>
                    </a:cubicBezTo>
                    <a:cubicBezTo>
                      <a:pt x="2" y="0"/>
                      <a:pt x="2" y="0"/>
                      <a:pt x="2" y="0"/>
                    </a:cubicBezTo>
                    <a:cubicBezTo>
                      <a:pt x="8" y="0"/>
                      <a:pt x="8" y="0"/>
                      <a:pt x="8" y="0"/>
                    </a:cubicBezTo>
                    <a:lnTo>
                      <a:pt x="8" y="15"/>
                    </a:lnTo>
                    <a:close/>
                  </a:path>
                </a:pathLst>
              </a:custGeom>
              <a:solidFill>
                <a:srgbClr val="D4C5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57" name="Freeform 1230"/>
              <p:cNvSpPr>
                <a:spLocks/>
              </p:cNvSpPr>
              <p:nvPr/>
            </p:nvSpPr>
            <p:spPr bwMode="auto">
              <a:xfrm>
                <a:off x="8946959" y="4851416"/>
                <a:ext cx="101600" cy="107950"/>
              </a:xfrm>
              <a:custGeom>
                <a:avLst/>
                <a:gdLst>
                  <a:gd name="T0" fmla="*/ 1 w 13"/>
                  <a:gd name="T1" fmla="*/ 0 h 14"/>
                  <a:gd name="T2" fmla="*/ 12 w 13"/>
                  <a:gd name="T3" fmla="*/ 0 h 14"/>
                  <a:gd name="T4" fmla="*/ 13 w 13"/>
                  <a:gd name="T5" fmla="*/ 10 h 14"/>
                  <a:gd name="T6" fmla="*/ 12 w 13"/>
                  <a:gd name="T7" fmla="*/ 10 h 14"/>
                  <a:gd name="T8" fmla="*/ 6 w 13"/>
                  <a:gd name="T9" fmla="*/ 14 h 14"/>
                  <a:gd name="T10" fmla="*/ 0 w 13"/>
                  <a:gd name="T11" fmla="*/ 10 h 14"/>
                  <a:gd name="T12" fmla="*/ 0 w 13"/>
                  <a:gd name="T13" fmla="*/ 9 h 14"/>
                  <a:gd name="T14" fmla="*/ 1 w 1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4">
                    <a:moveTo>
                      <a:pt x="1" y="0"/>
                    </a:moveTo>
                    <a:cubicBezTo>
                      <a:pt x="12" y="0"/>
                      <a:pt x="12" y="0"/>
                      <a:pt x="12" y="0"/>
                    </a:cubicBezTo>
                    <a:cubicBezTo>
                      <a:pt x="13" y="10"/>
                      <a:pt x="13" y="10"/>
                      <a:pt x="13" y="10"/>
                    </a:cubicBezTo>
                    <a:cubicBezTo>
                      <a:pt x="13" y="10"/>
                      <a:pt x="12" y="10"/>
                      <a:pt x="12" y="10"/>
                    </a:cubicBezTo>
                    <a:cubicBezTo>
                      <a:pt x="11" y="13"/>
                      <a:pt x="8" y="14"/>
                      <a:pt x="6" y="14"/>
                    </a:cubicBezTo>
                    <a:cubicBezTo>
                      <a:pt x="4" y="14"/>
                      <a:pt x="2" y="13"/>
                      <a:pt x="0" y="10"/>
                    </a:cubicBezTo>
                    <a:cubicBezTo>
                      <a:pt x="0" y="10"/>
                      <a:pt x="0" y="10"/>
                      <a:pt x="0" y="9"/>
                    </a:cubicBezTo>
                    <a:lnTo>
                      <a:pt x="1" y="0"/>
                    </a:lnTo>
                    <a:close/>
                  </a:path>
                </a:pathLst>
              </a:custGeom>
              <a:solidFill>
                <a:srgbClr val="CCBC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58" name="Freeform 1231"/>
              <p:cNvSpPr>
                <a:spLocks/>
              </p:cNvSpPr>
              <p:nvPr/>
            </p:nvSpPr>
            <p:spPr bwMode="auto">
              <a:xfrm>
                <a:off x="8900922" y="4718066"/>
                <a:ext cx="185738" cy="225425"/>
              </a:xfrm>
              <a:custGeom>
                <a:avLst/>
                <a:gdLst>
                  <a:gd name="T0" fmla="*/ 2 w 24"/>
                  <a:gd name="T1" fmla="*/ 15 h 29"/>
                  <a:gd name="T2" fmla="*/ 23 w 24"/>
                  <a:gd name="T3" fmla="*/ 14 h 29"/>
                  <a:gd name="T4" fmla="*/ 23 w 24"/>
                  <a:gd name="T5" fmla="*/ 16 h 29"/>
                  <a:gd name="T6" fmla="*/ 12 w 24"/>
                  <a:gd name="T7" fmla="*/ 29 h 29"/>
                  <a:gd name="T8" fmla="*/ 12 w 24"/>
                  <a:gd name="T9" fmla="*/ 29 h 29"/>
                  <a:gd name="T10" fmla="*/ 12 w 24"/>
                  <a:gd name="T11" fmla="*/ 29 h 29"/>
                  <a:gd name="T12" fmla="*/ 11 w 24"/>
                  <a:gd name="T13" fmla="*/ 29 h 29"/>
                  <a:gd name="T14" fmla="*/ 11 w 24"/>
                  <a:gd name="T15" fmla="*/ 29 h 29"/>
                  <a:gd name="T16" fmla="*/ 11 w 24"/>
                  <a:gd name="T17" fmla="*/ 29 h 29"/>
                  <a:gd name="T18" fmla="*/ 10 w 24"/>
                  <a:gd name="T19" fmla="*/ 29 h 29"/>
                  <a:gd name="T20" fmla="*/ 10 w 24"/>
                  <a:gd name="T21" fmla="*/ 29 h 29"/>
                  <a:gd name="T22" fmla="*/ 10 w 24"/>
                  <a:gd name="T23" fmla="*/ 29 h 29"/>
                  <a:gd name="T24" fmla="*/ 9 w 24"/>
                  <a:gd name="T25" fmla="*/ 29 h 29"/>
                  <a:gd name="T26" fmla="*/ 9 w 24"/>
                  <a:gd name="T27" fmla="*/ 28 h 29"/>
                  <a:gd name="T28" fmla="*/ 8 w 24"/>
                  <a:gd name="T29" fmla="*/ 28 h 29"/>
                  <a:gd name="T30" fmla="*/ 8 w 24"/>
                  <a:gd name="T31" fmla="*/ 28 h 29"/>
                  <a:gd name="T32" fmla="*/ 8 w 24"/>
                  <a:gd name="T33" fmla="*/ 27 h 29"/>
                  <a:gd name="T34" fmla="*/ 7 w 24"/>
                  <a:gd name="T35" fmla="*/ 27 h 29"/>
                  <a:gd name="T36" fmla="*/ 7 w 24"/>
                  <a:gd name="T37" fmla="*/ 27 h 29"/>
                  <a:gd name="T38" fmla="*/ 6 w 24"/>
                  <a:gd name="T39" fmla="*/ 26 h 29"/>
                  <a:gd name="T40" fmla="*/ 6 w 24"/>
                  <a:gd name="T41" fmla="*/ 26 h 29"/>
                  <a:gd name="T42" fmla="*/ 6 w 24"/>
                  <a:gd name="T43" fmla="*/ 25 h 29"/>
                  <a:gd name="T44" fmla="*/ 5 w 24"/>
                  <a:gd name="T45" fmla="*/ 25 h 29"/>
                  <a:gd name="T46" fmla="*/ 5 w 24"/>
                  <a:gd name="T47" fmla="*/ 25 h 29"/>
                  <a:gd name="T48" fmla="*/ 5 w 24"/>
                  <a:gd name="T49" fmla="*/ 24 h 29"/>
                  <a:gd name="T50" fmla="*/ 5 w 24"/>
                  <a:gd name="T51" fmla="*/ 24 h 29"/>
                  <a:gd name="T52" fmla="*/ 5 w 24"/>
                  <a:gd name="T53" fmla="*/ 24 h 29"/>
                  <a:gd name="T54" fmla="*/ 4 w 24"/>
                  <a:gd name="T55" fmla="*/ 24 h 29"/>
                  <a:gd name="T56" fmla="*/ 4 w 24"/>
                  <a:gd name="T57" fmla="*/ 23 h 29"/>
                  <a:gd name="T58" fmla="*/ 4 w 24"/>
                  <a:gd name="T59" fmla="*/ 23 h 29"/>
                  <a:gd name="T60" fmla="*/ 4 w 24"/>
                  <a:gd name="T61" fmla="*/ 23 h 29"/>
                  <a:gd name="T62" fmla="*/ 4 w 24"/>
                  <a:gd name="T63" fmla="*/ 23 h 29"/>
                  <a:gd name="T64" fmla="*/ 4 w 24"/>
                  <a:gd name="T65" fmla="*/ 22 h 29"/>
                  <a:gd name="T66" fmla="*/ 3 w 24"/>
                  <a:gd name="T67" fmla="*/ 22 h 29"/>
                  <a:gd name="T68" fmla="*/ 3 w 24"/>
                  <a:gd name="T69" fmla="*/ 22 h 29"/>
                  <a:gd name="T70" fmla="*/ 3 w 24"/>
                  <a:gd name="T71" fmla="*/ 21 h 29"/>
                  <a:gd name="T72" fmla="*/ 3 w 24"/>
                  <a:gd name="T73" fmla="*/ 21 h 29"/>
                  <a:gd name="T74" fmla="*/ 3 w 24"/>
                  <a:gd name="T75" fmla="*/ 21 h 29"/>
                  <a:gd name="T76" fmla="*/ 3 w 24"/>
                  <a:gd name="T77" fmla="*/ 20 h 29"/>
                  <a:gd name="T78" fmla="*/ 3 w 24"/>
                  <a:gd name="T79" fmla="*/ 20 h 29"/>
                  <a:gd name="T80" fmla="*/ 3 w 24"/>
                  <a:gd name="T81" fmla="*/ 20 h 29"/>
                  <a:gd name="T82" fmla="*/ 2 w 24"/>
                  <a:gd name="T83" fmla="*/ 20 h 29"/>
                  <a:gd name="T84" fmla="*/ 2 w 24"/>
                  <a:gd name="T85" fmla="*/ 19 h 29"/>
                  <a:gd name="T86" fmla="*/ 2 w 24"/>
                  <a:gd name="T87" fmla="*/ 19 h 29"/>
                  <a:gd name="T88" fmla="*/ 2 w 24"/>
                  <a:gd name="T89" fmla="*/ 19 h 29"/>
                  <a:gd name="T90" fmla="*/ 2 w 24"/>
                  <a:gd name="T91" fmla="*/ 18 h 29"/>
                  <a:gd name="T92" fmla="*/ 2 w 24"/>
                  <a:gd name="T93" fmla="*/ 18 h 29"/>
                  <a:gd name="T94" fmla="*/ 2 w 24"/>
                  <a:gd name="T95" fmla="*/ 17 h 29"/>
                  <a:gd name="T96" fmla="*/ 2 w 24"/>
                  <a:gd name="T97" fmla="*/ 17 h 29"/>
                  <a:gd name="T98" fmla="*/ 2 w 24"/>
                  <a:gd name="T99"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29">
                    <a:moveTo>
                      <a:pt x="2" y="16"/>
                    </a:moveTo>
                    <a:cubicBezTo>
                      <a:pt x="2" y="16"/>
                      <a:pt x="2" y="16"/>
                      <a:pt x="2" y="16"/>
                    </a:cubicBezTo>
                    <a:cubicBezTo>
                      <a:pt x="2" y="16"/>
                      <a:pt x="2" y="15"/>
                      <a:pt x="2" y="15"/>
                    </a:cubicBezTo>
                    <a:cubicBezTo>
                      <a:pt x="2" y="15"/>
                      <a:pt x="2" y="15"/>
                      <a:pt x="2" y="15"/>
                    </a:cubicBezTo>
                    <a:cubicBezTo>
                      <a:pt x="2" y="15"/>
                      <a:pt x="2" y="15"/>
                      <a:pt x="2" y="15"/>
                    </a:cubicBezTo>
                    <a:cubicBezTo>
                      <a:pt x="2" y="14"/>
                      <a:pt x="2" y="14"/>
                      <a:pt x="2" y="14"/>
                    </a:cubicBezTo>
                    <a:cubicBezTo>
                      <a:pt x="2" y="6"/>
                      <a:pt x="0" y="0"/>
                      <a:pt x="12" y="0"/>
                    </a:cubicBezTo>
                    <a:cubicBezTo>
                      <a:pt x="24" y="0"/>
                      <a:pt x="23" y="6"/>
                      <a:pt x="23" y="14"/>
                    </a:cubicBezTo>
                    <a:cubicBezTo>
                      <a:pt x="23" y="14"/>
                      <a:pt x="23" y="14"/>
                      <a:pt x="23" y="15"/>
                    </a:cubicBezTo>
                    <a:cubicBezTo>
                      <a:pt x="23" y="15"/>
                      <a:pt x="23" y="15"/>
                      <a:pt x="23" y="15"/>
                    </a:cubicBezTo>
                    <a:cubicBezTo>
                      <a:pt x="23" y="15"/>
                      <a:pt x="23" y="15"/>
                      <a:pt x="23" y="15"/>
                    </a:cubicBezTo>
                    <a:cubicBezTo>
                      <a:pt x="23" y="15"/>
                      <a:pt x="23" y="16"/>
                      <a:pt x="23" y="16"/>
                    </a:cubicBezTo>
                    <a:cubicBezTo>
                      <a:pt x="23" y="19"/>
                      <a:pt x="21" y="23"/>
                      <a:pt x="19" y="25"/>
                    </a:cubicBezTo>
                    <a:cubicBezTo>
                      <a:pt x="17" y="28"/>
                      <a:pt x="15"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9" y="29"/>
                      <a:pt x="9" y="29"/>
                      <a:pt x="9" y="29"/>
                    </a:cubicBezTo>
                    <a:cubicBezTo>
                      <a:pt x="9" y="29"/>
                      <a:pt x="9" y="29"/>
                      <a:pt x="9" y="29"/>
                    </a:cubicBezTo>
                    <a:cubicBezTo>
                      <a:pt x="9" y="29"/>
                      <a:pt x="9" y="29"/>
                      <a:pt x="9" y="29"/>
                    </a:cubicBezTo>
                    <a:cubicBezTo>
                      <a:pt x="9" y="28"/>
                      <a:pt x="9" y="28"/>
                      <a:pt x="9" y="28"/>
                    </a:cubicBezTo>
                    <a:cubicBezTo>
                      <a:pt x="9" y="28"/>
                      <a:pt x="9" y="28"/>
                      <a:pt x="9" y="28"/>
                    </a:cubicBezTo>
                    <a:cubicBezTo>
                      <a:pt x="9" y="28"/>
                      <a:pt x="9" y="28"/>
                      <a:pt x="9" y="28"/>
                    </a:cubicBezTo>
                    <a:cubicBezTo>
                      <a:pt x="9" y="28"/>
                      <a:pt x="9" y="28"/>
                      <a:pt x="9" y="28"/>
                    </a:cubicBezTo>
                    <a:cubicBezTo>
                      <a:pt x="9" y="28"/>
                      <a:pt x="9" y="28"/>
                      <a:pt x="9" y="28"/>
                    </a:cubicBezTo>
                    <a:cubicBezTo>
                      <a:pt x="9" y="28"/>
                      <a:pt x="9" y="28"/>
                      <a:pt x="9" y="28"/>
                    </a:cubicBezTo>
                    <a:cubicBezTo>
                      <a:pt x="9" y="28"/>
                      <a:pt x="9" y="28"/>
                      <a:pt x="9" y="28"/>
                    </a:cubicBezTo>
                    <a:cubicBezTo>
                      <a:pt x="8" y="28"/>
                      <a:pt x="8" y="28"/>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8"/>
                      <a:pt x="8" y="28"/>
                    </a:cubicBezTo>
                    <a:cubicBezTo>
                      <a:pt x="8" y="27"/>
                      <a:pt x="8" y="27"/>
                      <a:pt x="8" y="27"/>
                    </a:cubicBezTo>
                    <a:cubicBezTo>
                      <a:pt x="8" y="27"/>
                      <a:pt x="8" y="27"/>
                      <a:pt x="8" y="27"/>
                    </a:cubicBezTo>
                    <a:cubicBezTo>
                      <a:pt x="7" y="27"/>
                      <a:pt x="7" y="27"/>
                      <a:pt x="7" y="27"/>
                    </a:cubicBezTo>
                    <a:cubicBezTo>
                      <a:pt x="7" y="27"/>
                      <a:pt x="7" y="27"/>
                      <a:pt x="7" y="27"/>
                    </a:cubicBezTo>
                    <a:cubicBezTo>
                      <a:pt x="7" y="27"/>
                      <a:pt x="7" y="27"/>
                      <a:pt x="7" y="27"/>
                    </a:cubicBezTo>
                    <a:cubicBezTo>
                      <a:pt x="7" y="27"/>
                      <a:pt x="7" y="27"/>
                      <a:pt x="7" y="27"/>
                    </a:cubicBezTo>
                    <a:cubicBezTo>
                      <a:pt x="7" y="27"/>
                      <a:pt x="7" y="27"/>
                      <a:pt x="7" y="27"/>
                    </a:cubicBezTo>
                    <a:cubicBezTo>
                      <a:pt x="7" y="27"/>
                      <a:pt x="7" y="27"/>
                      <a:pt x="7" y="27"/>
                    </a:cubicBezTo>
                    <a:cubicBezTo>
                      <a:pt x="7" y="27"/>
                      <a:pt x="7" y="27"/>
                      <a:pt x="7" y="27"/>
                    </a:cubicBezTo>
                    <a:cubicBezTo>
                      <a:pt x="7" y="27"/>
                      <a:pt x="7" y="27"/>
                      <a:pt x="7" y="27"/>
                    </a:cubicBezTo>
                    <a:cubicBezTo>
                      <a:pt x="7" y="27"/>
                      <a:pt x="7" y="27"/>
                      <a:pt x="7" y="27"/>
                    </a:cubicBezTo>
                    <a:cubicBezTo>
                      <a:pt x="7" y="26"/>
                      <a:pt x="7" y="26"/>
                      <a:pt x="7"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5"/>
                      <a:pt x="6" y="25"/>
                      <a:pt x="6" y="25"/>
                    </a:cubicBezTo>
                    <a:cubicBezTo>
                      <a:pt x="6" y="25"/>
                      <a:pt x="6" y="25"/>
                      <a:pt x="6"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1"/>
                      <a:pt x="3" y="21"/>
                      <a:pt x="3" y="21"/>
                    </a:cubicBezTo>
                    <a:cubicBezTo>
                      <a:pt x="3" y="21"/>
                      <a:pt x="3" y="21"/>
                      <a:pt x="3" y="21"/>
                    </a:cubicBezTo>
                    <a:cubicBezTo>
                      <a:pt x="3" y="21"/>
                      <a:pt x="3" y="21"/>
                      <a:pt x="3" y="21"/>
                    </a:cubicBezTo>
                    <a:cubicBezTo>
                      <a:pt x="3" y="21"/>
                      <a:pt x="3" y="21"/>
                      <a:pt x="3" y="21"/>
                    </a:cubicBezTo>
                    <a:cubicBezTo>
                      <a:pt x="3" y="21"/>
                      <a:pt x="3" y="21"/>
                      <a:pt x="3" y="21"/>
                    </a:cubicBezTo>
                    <a:cubicBezTo>
                      <a:pt x="3" y="21"/>
                      <a:pt x="3" y="21"/>
                      <a:pt x="3" y="21"/>
                    </a:cubicBezTo>
                    <a:cubicBezTo>
                      <a:pt x="3" y="21"/>
                      <a:pt x="3" y="21"/>
                      <a:pt x="3" y="21"/>
                    </a:cubicBezTo>
                    <a:cubicBezTo>
                      <a:pt x="3" y="21"/>
                      <a:pt x="3" y="21"/>
                      <a:pt x="3" y="21"/>
                    </a:cubicBezTo>
                    <a:cubicBezTo>
                      <a:pt x="3" y="21"/>
                      <a:pt x="3" y="21"/>
                      <a:pt x="3" y="21"/>
                    </a:cubicBezTo>
                    <a:cubicBezTo>
                      <a:pt x="3" y="21"/>
                      <a:pt x="3" y="21"/>
                      <a:pt x="3" y="21"/>
                    </a:cubicBezTo>
                    <a:cubicBezTo>
                      <a:pt x="3" y="21"/>
                      <a:pt x="3" y="21"/>
                      <a:pt x="3" y="21"/>
                    </a:cubicBezTo>
                    <a:cubicBezTo>
                      <a:pt x="3" y="21"/>
                      <a:pt x="3" y="21"/>
                      <a:pt x="3" y="21"/>
                    </a:cubicBezTo>
                    <a:cubicBezTo>
                      <a:pt x="3" y="21"/>
                      <a:pt x="3" y="21"/>
                      <a:pt x="3" y="21"/>
                    </a:cubicBezTo>
                    <a:cubicBezTo>
                      <a:pt x="3" y="20"/>
                      <a:pt x="3" y="20"/>
                      <a:pt x="3" y="20"/>
                    </a:cubicBezTo>
                    <a:cubicBezTo>
                      <a:pt x="3" y="20"/>
                      <a:pt x="3" y="20"/>
                      <a:pt x="3" y="20"/>
                    </a:cubicBezTo>
                    <a:cubicBezTo>
                      <a:pt x="3" y="20"/>
                      <a:pt x="3" y="20"/>
                      <a:pt x="3" y="20"/>
                    </a:cubicBezTo>
                    <a:cubicBezTo>
                      <a:pt x="3" y="20"/>
                      <a:pt x="3" y="20"/>
                      <a:pt x="3" y="20"/>
                    </a:cubicBezTo>
                    <a:cubicBezTo>
                      <a:pt x="3" y="20"/>
                      <a:pt x="3" y="20"/>
                      <a:pt x="3" y="20"/>
                    </a:cubicBezTo>
                    <a:cubicBezTo>
                      <a:pt x="3" y="20"/>
                      <a:pt x="3" y="20"/>
                      <a:pt x="3" y="20"/>
                    </a:cubicBezTo>
                    <a:cubicBezTo>
                      <a:pt x="3" y="20"/>
                      <a:pt x="3" y="20"/>
                      <a:pt x="3" y="20"/>
                    </a:cubicBezTo>
                    <a:cubicBezTo>
                      <a:pt x="3" y="20"/>
                      <a:pt x="3" y="20"/>
                      <a:pt x="3" y="20"/>
                    </a:cubicBezTo>
                    <a:cubicBezTo>
                      <a:pt x="3" y="20"/>
                      <a:pt x="3" y="20"/>
                      <a:pt x="3" y="20"/>
                    </a:cubicBezTo>
                    <a:cubicBezTo>
                      <a:pt x="3" y="20"/>
                      <a:pt x="3" y="20"/>
                      <a:pt x="3" y="20"/>
                    </a:cubicBezTo>
                    <a:cubicBezTo>
                      <a:pt x="2" y="20"/>
                      <a:pt x="2" y="20"/>
                      <a:pt x="2" y="20"/>
                    </a:cubicBezTo>
                    <a:cubicBezTo>
                      <a:pt x="2" y="20"/>
                      <a:pt x="2" y="20"/>
                      <a:pt x="2" y="20"/>
                    </a:cubicBezTo>
                    <a:cubicBezTo>
                      <a:pt x="2" y="20"/>
                      <a:pt x="2" y="20"/>
                      <a:pt x="2" y="20"/>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8"/>
                      <a:pt x="2" y="18"/>
                      <a:pt x="2" y="18"/>
                    </a:cubicBezTo>
                    <a:cubicBezTo>
                      <a:pt x="2" y="18"/>
                      <a:pt x="2" y="18"/>
                      <a:pt x="2" y="18"/>
                    </a:cubicBezTo>
                    <a:cubicBezTo>
                      <a:pt x="2" y="18"/>
                      <a:pt x="2" y="18"/>
                      <a:pt x="2" y="18"/>
                    </a:cubicBezTo>
                    <a:cubicBezTo>
                      <a:pt x="2" y="18"/>
                      <a:pt x="2" y="18"/>
                      <a:pt x="2" y="18"/>
                    </a:cubicBezTo>
                    <a:cubicBezTo>
                      <a:pt x="2" y="18"/>
                      <a:pt x="2" y="18"/>
                      <a:pt x="2" y="18"/>
                    </a:cubicBezTo>
                    <a:cubicBezTo>
                      <a:pt x="2" y="18"/>
                      <a:pt x="2" y="18"/>
                      <a:pt x="2" y="18"/>
                    </a:cubicBezTo>
                    <a:cubicBezTo>
                      <a:pt x="2" y="18"/>
                      <a:pt x="2" y="18"/>
                      <a:pt x="2" y="18"/>
                    </a:cubicBezTo>
                    <a:cubicBezTo>
                      <a:pt x="2" y="18"/>
                      <a:pt x="2" y="18"/>
                      <a:pt x="2" y="18"/>
                    </a:cubicBezTo>
                    <a:cubicBezTo>
                      <a:pt x="2" y="18"/>
                      <a:pt x="2" y="18"/>
                      <a:pt x="2" y="18"/>
                    </a:cubicBez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ubicBezTo>
                      <a:pt x="2" y="16"/>
                      <a:pt x="2" y="16"/>
                      <a:pt x="2" y="16"/>
                    </a:cubicBezTo>
                    <a:cubicBezTo>
                      <a:pt x="2" y="16"/>
                      <a:pt x="2" y="16"/>
                      <a:pt x="2" y="16"/>
                    </a:cubicBezTo>
                    <a:cubicBezTo>
                      <a:pt x="2" y="16"/>
                      <a:pt x="2" y="16"/>
                      <a:pt x="2" y="16"/>
                    </a:cubicBezTo>
                    <a:cubicBezTo>
                      <a:pt x="2" y="16"/>
                      <a:pt x="2" y="16"/>
                      <a:pt x="2" y="16"/>
                    </a:cubicBezTo>
                    <a:cubicBezTo>
                      <a:pt x="2" y="16"/>
                      <a:pt x="2" y="16"/>
                      <a:pt x="2" y="16"/>
                    </a:cubicBezTo>
                    <a:cubicBezTo>
                      <a:pt x="2" y="16"/>
                      <a:pt x="2" y="16"/>
                      <a:pt x="2" y="16"/>
                    </a:cubicBezTo>
                    <a:close/>
                  </a:path>
                </a:pathLst>
              </a:custGeom>
              <a:solidFill>
                <a:srgbClr val="E8D6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59" name="Freeform 1232"/>
              <p:cNvSpPr>
                <a:spLocks/>
              </p:cNvSpPr>
              <p:nvPr/>
            </p:nvSpPr>
            <p:spPr bwMode="auto">
              <a:xfrm>
                <a:off x="8916797" y="4718066"/>
                <a:ext cx="161925" cy="69850"/>
              </a:xfrm>
              <a:custGeom>
                <a:avLst/>
                <a:gdLst>
                  <a:gd name="T0" fmla="*/ 0 w 21"/>
                  <a:gd name="T1" fmla="*/ 9 h 9"/>
                  <a:gd name="T2" fmla="*/ 10 w 21"/>
                  <a:gd name="T3" fmla="*/ 0 h 9"/>
                  <a:gd name="T4" fmla="*/ 21 w 21"/>
                  <a:gd name="T5" fmla="*/ 9 h 9"/>
                  <a:gd name="T6" fmla="*/ 0 w 21"/>
                  <a:gd name="T7" fmla="*/ 9 h 9"/>
                </a:gdLst>
                <a:ahLst/>
                <a:cxnLst>
                  <a:cxn ang="0">
                    <a:pos x="T0" y="T1"/>
                  </a:cxn>
                  <a:cxn ang="0">
                    <a:pos x="T2" y="T3"/>
                  </a:cxn>
                  <a:cxn ang="0">
                    <a:pos x="T4" y="T5"/>
                  </a:cxn>
                  <a:cxn ang="0">
                    <a:pos x="T6" y="T7"/>
                  </a:cxn>
                </a:cxnLst>
                <a:rect l="0" t="0" r="r" b="b"/>
                <a:pathLst>
                  <a:path w="21" h="9">
                    <a:moveTo>
                      <a:pt x="0" y="9"/>
                    </a:moveTo>
                    <a:cubicBezTo>
                      <a:pt x="0" y="4"/>
                      <a:pt x="1" y="0"/>
                      <a:pt x="10" y="0"/>
                    </a:cubicBezTo>
                    <a:cubicBezTo>
                      <a:pt x="19" y="0"/>
                      <a:pt x="21" y="4"/>
                      <a:pt x="21" y="9"/>
                    </a:cubicBezTo>
                    <a:lnTo>
                      <a:pt x="0" y="9"/>
                    </a:lnTo>
                    <a:close/>
                  </a:path>
                </a:pathLst>
              </a:custGeom>
              <a:solidFill>
                <a:srgbClr val="F0E8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60" name="Freeform 1233"/>
              <p:cNvSpPr>
                <a:spLocks/>
              </p:cNvSpPr>
              <p:nvPr/>
            </p:nvSpPr>
            <p:spPr bwMode="auto">
              <a:xfrm>
                <a:off x="8994584" y="4718066"/>
                <a:ext cx="92075" cy="225425"/>
              </a:xfrm>
              <a:custGeom>
                <a:avLst/>
                <a:gdLst>
                  <a:gd name="T0" fmla="*/ 0 w 12"/>
                  <a:gd name="T1" fmla="*/ 0 h 29"/>
                  <a:gd name="T2" fmla="*/ 11 w 12"/>
                  <a:gd name="T3" fmla="*/ 14 h 29"/>
                  <a:gd name="T4" fmla="*/ 11 w 12"/>
                  <a:gd name="T5" fmla="*/ 15 h 29"/>
                  <a:gd name="T6" fmla="*/ 11 w 12"/>
                  <a:gd name="T7" fmla="*/ 15 h 29"/>
                  <a:gd name="T8" fmla="*/ 11 w 12"/>
                  <a:gd name="T9" fmla="*/ 15 h 29"/>
                  <a:gd name="T10" fmla="*/ 11 w 12"/>
                  <a:gd name="T11" fmla="*/ 16 h 29"/>
                  <a:gd name="T12" fmla="*/ 7 w 12"/>
                  <a:gd name="T13" fmla="*/ 25 h 29"/>
                  <a:gd name="T14" fmla="*/ 0 w 12"/>
                  <a:gd name="T15" fmla="*/ 29 h 29"/>
                  <a:gd name="T16" fmla="*/ 0 w 1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9">
                    <a:moveTo>
                      <a:pt x="0" y="0"/>
                    </a:moveTo>
                    <a:cubicBezTo>
                      <a:pt x="12" y="0"/>
                      <a:pt x="11" y="6"/>
                      <a:pt x="11" y="14"/>
                    </a:cubicBezTo>
                    <a:cubicBezTo>
                      <a:pt x="11" y="14"/>
                      <a:pt x="11" y="14"/>
                      <a:pt x="11" y="15"/>
                    </a:cubicBezTo>
                    <a:cubicBezTo>
                      <a:pt x="11" y="15"/>
                      <a:pt x="11" y="15"/>
                      <a:pt x="11" y="15"/>
                    </a:cubicBezTo>
                    <a:cubicBezTo>
                      <a:pt x="11" y="15"/>
                      <a:pt x="11" y="15"/>
                      <a:pt x="11" y="15"/>
                    </a:cubicBezTo>
                    <a:cubicBezTo>
                      <a:pt x="11" y="15"/>
                      <a:pt x="11" y="16"/>
                      <a:pt x="11" y="16"/>
                    </a:cubicBezTo>
                    <a:cubicBezTo>
                      <a:pt x="11" y="19"/>
                      <a:pt x="9" y="23"/>
                      <a:pt x="7" y="25"/>
                    </a:cubicBezTo>
                    <a:cubicBezTo>
                      <a:pt x="5" y="28"/>
                      <a:pt x="3" y="29"/>
                      <a:pt x="0" y="29"/>
                    </a:cubicBezTo>
                    <a:lnTo>
                      <a:pt x="0" y="0"/>
                    </a:lnTo>
                    <a:close/>
                  </a:path>
                </a:pathLst>
              </a:custGeom>
              <a:solidFill>
                <a:srgbClr val="FFE7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61" name="Freeform 1234"/>
              <p:cNvSpPr>
                <a:spLocks/>
              </p:cNvSpPr>
              <p:nvPr/>
            </p:nvSpPr>
            <p:spPr bwMode="auto">
              <a:xfrm>
                <a:off x="8839009" y="4951428"/>
                <a:ext cx="311150" cy="147638"/>
              </a:xfrm>
              <a:custGeom>
                <a:avLst/>
                <a:gdLst>
                  <a:gd name="T0" fmla="*/ 13 w 40"/>
                  <a:gd name="T1" fmla="*/ 0 h 19"/>
                  <a:gd name="T2" fmla="*/ 0 w 40"/>
                  <a:gd name="T3" fmla="*/ 10 h 19"/>
                  <a:gd name="T4" fmla="*/ 0 w 40"/>
                  <a:gd name="T5" fmla="*/ 16 h 19"/>
                  <a:gd name="T6" fmla="*/ 4 w 40"/>
                  <a:gd name="T7" fmla="*/ 19 h 19"/>
                  <a:gd name="T8" fmla="*/ 37 w 40"/>
                  <a:gd name="T9" fmla="*/ 19 h 19"/>
                  <a:gd name="T10" fmla="*/ 40 w 40"/>
                  <a:gd name="T11" fmla="*/ 16 h 19"/>
                  <a:gd name="T12" fmla="*/ 40 w 40"/>
                  <a:gd name="T13" fmla="*/ 10 h 19"/>
                  <a:gd name="T14" fmla="*/ 27 w 40"/>
                  <a:gd name="T15" fmla="*/ 0 h 19"/>
                  <a:gd name="T16" fmla="*/ 13 w 4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9">
                    <a:moveTo>
                      <a:pt x="13" y="0"/>
                    </a:moveTo>
                    <a:cubicBezTo>
                      <a:pt x="9" y="3"/>
                      <a:pt x="0" y="3"/>
                      <a:pt x="0" y="10"/>
                    </a:cubicBezTo>
                    <a:cubicBezTo>
                      <a:pt x="0" y="12"/>
                      <a:pt x="0" y="14"/>
                      <a:pt x="0" y="16"/>
                    </a:cubicBezTo>
                    <a:cubicBezTo>
                      <a:pt x="0" y="18"/>
                      <a:pt x="2" y="19"/>
                      <a:pt x="4" y="19"/>
                    </a:cubicBezTo>
                    <a:cubicBezTo>
                      <a:pt x="15" y="19"/>
                      <a:pt x="26" y="19"/>
                      <a:pt x="37" y="19"/>
                    </a:cubicBezTo>
                    <a:cubicBezTo>
                      <a:pt x="39" y="19"/>
                      <a:pt x="40" y="18"/>
                      <a:pt x="40" y="16"/>
                    </a:cubicBezTo>
                    <a:cubicBezTo>
                      <a:pt x="40" y="10"/>
                      <a:pt x="40" y="10"/>
                      <a:pt x="40" y="10"/>
                    </a:cubicBezTo>
                    <a:cubicBezTo>
                      <a:pt x="40" y="3"/>
                      <a:pt x="32" y="3"/>
                      <a:pt x="27" y="0"/>
                    </a:cubicBezTo>
                    <a:cubicBezTo>
                      <a:pt x="22" y="3"/>
                      <a:pt x="19" y="4"/>
                      <a:pt x="13" y="0"/>
                    </a:cubicBez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62" name="Freeform 1235"/>
              <p:cNvSpPr>
                <a:spLocks/>
              </p:cNvSpPr>
              <p:nvPr/>
            </p:nvSpPr>
            <p:spPr bwMode="auto">
              <a:xfrm>
                <a:off x="8931084" y="4959366"/>
                <a:ext cx="125413" cy="39688"/>
              </a:xfrm>
              <a:custGeom>
                <a:avLst/>
                <a:gdLst>
                  <a:gd name="T0" fmla="*/ 0 w 16"/>
                  <a:gd name="T1" fmla="*/ 0 h 5"/>
                  <a:gd name="T2" fmla="*/ 8 w 16"/>
                  <a:gd name="T3" fmla="*/ 5 h 5"/>
                  <a:gd name="T4" fmla="*/ 16 w 16"/>
                  <a:gd name="T5" fmla="*/ 0 h 5"/>
                  <a:gd name="T6" fmla="*/ 16 w 16"/>
                  <a:gd name="T7" fmla="*/ 0 h 5"/>
                  <a:gd name="T8" fmla="*/ 8 w 16"/>
                  <a:gd name="T9" fmla="*/ 5 h 5"/>
                  <a:gd name="T10" fmla="*/ 0 w 16"/>
                  <a:gd name="T11" fmla="*/ 0 h 5"/>
                </a:gdLst>
                <a:ahLst/>
                <a:cxnLst>
                  <a:cxn ang="0">
                    <a:pos x="T0" y="T1"/>
                  </a:cxn>
                  <a:cxn ang="0">
                    <a:pos x="T2" y="T3"/>
                  </a:cxn>
                  <a:cxn ang="0">
                    <a:pos x="T4" y="T5"/>
                  </a:cxn>
                  <a:cxn ang="0">
                    <a:pos x="T6" y="T7"/>
                  </a:cxn>
                  <a:cxn ang="0">
                    <a:pos x="T8" y="T9"/>
                  </a:cxn>
                  <a:cxn ang="0">
                    <a:pos x="T10" y="T11"/>
                  </a:cxn>
                </a:cxnLst>
                <a:rect l="0" t="0" r="r" b="b"/>
                <a:pathLst>
                  <a:path w="16" h="5">
                    <a:moveTo>
                      <a:pt x="0" y="0"/>
                    </a:moveTo>
                    <a:cubicBezTo>
                      <a:pt x="1" y="2"/>
                      <a:pt x="4" y="5"/>
                      <a:pt x="8" y="5"/>
                    </a:cubicBezTo>
                    <a:cubicBezTo>
                      <a:pt x="12" y="5"/>
                      <a:pt x="15" y="2"/>
                      <a:pt x="16" y="0"/>
                    </a:cubicBezTo>
                    <a:cubicBezTo>
                      <a:pt x="16" y="0"/>
                      <a:pt x="16" y="0"/>
                      <a:pt x="16" y="0"/>
                    </a:cubicBezTo>
                    <a:cubicBezTo>
                      <a:pt x="15" y="2"/>
                      <a:pt x="12" y="5"/>
                      <a:pt x="8" y="5"/>
                    </a:cubicBezTo>
                    <a:cubicBezTo>
                      <a:pt x="4" y="5"/>
                      <a:pt x="1" y="2"/>
                      <a:pt x="0" y="0"/>
                    </a:cubicBezTo>
                    <a:close/>
                  </a:path>
                </a:pathLst>
              </a:custGeom>
              <a:solidFill>
                <a:srgbClr val="DAE1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63" name="Freeform 1236"/>
              <p:cNvSpPr>
                <a:spLocks/>
              </p:cNvSpPr>
              <p:nvPr/>
            </p:nvSpPr>
            <p:spPr bwMode="auto">
              <a:xfrm>
                <a:off x="8924734" y="4726003"/>
                <a:ext cx="161925" cy="209550"/>
              </a:xfrm>
              <a:custGeom>
                <a:avLst/>
                <a:gdLst>
                  <a:gd name="T0" fmla="*/ 15 w 21"/>
                  <a:gd name="T1" fmla="*/ 0 h 27"/>
                  <a:gd name="T2" fmla="*/ 20 w 21"/>
                  <a:gd name="T3" fmla="*/ 13 h 27"/>
                  <a:gd name="T4" fmla="*/ 20 w 21"/>
                  <a:gd name="T5" fmla="*/ 14 h 27"/>
                  <a:gd name="T6" fmla="*/ 20 w 21"/>
                  <a:gd name="T7" fmla="*/ 14 h 27"/>
                  <a:gd name="T8" fmla="*/ 20 w 21"/>
                  <a:gd name="T9" fmla="*/ 14 h 27"/>
                  <a:gd name="T10" fmla="*/ 20 w 21"/>
                  <a:gd name="T11" fmla="*/ 15 h 27"/>
                  <a:gd name="T12" fmla="*/ 16 w 21"/>
                  <a:gd name="T13" fmla="*/ 24 h 27"/>
                  <a:gd name="T14" fmla="*/ 13 w 21"/>
                  <a:gd name="T15" fmla="*/ 27 h 27"/>
                  <a:gd name="T16" fmla="*/ 0 w 21"/>
                  <a:gd name="T17" fmla="*/ 15 h 27"/>
                  <a:gd name="T18" fmla="*/ 15 w 21"/>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7">
                    <a:moveTo>
                      <a:pt x="15" y="0"/>
                    </a:moveTo>
                    <a:cubicBezTo>
                      <a:pt x="21" y="2"/>
                      <a:pt x="20" y="7"/>
                      <a:pt x="20" y="13"/>
                    </a:cubicBezTo>
                    <a:cubicBezTo>
                      <a:pt x="20" y="13"/>
                      <a:pt x="20" y="13"/>
                      <a:pt x="20" y="14"/>
                    </a:cubicBezTo>
                    <a:cubicBezTo>
                      <a:pt x="20" y="14"/>
                      <a:pt x="20" y="14"/>
                      <a:pt x="20" y="14"/>
                    </a:cubicBezTo>
                    <a:cubicBezTo>
                      <a:pt x="20" y="14"/>
                      <a:pt x="20" y="14"/>
                      <a:pt x="20" y="14"/>
                    </a:cubicBezTo>
                    <a:cubicBezTo>
                      <a:pt x="20" y="14"/>
                      <a:pt x="20" y="15"/>
                      <a:pt x="20" y="15"/>
                    </a:cubicBezTo>
                    <a:cubicBezTo>
                      <a:pt x="20" y="18"/>
                      <a:pt x="18" y="22"/>
                      <a:pt x="16" y="24"/>
                    </a:cubicBezTo>
                    <a:cubicBezTo>
                      <a:pt x="15" y="25"/>
                      <a:pt x="14" y="26"/>
                      <a:pt x="13" y="27"/>
                    </a:cubicBezTo>
                    <a:cubicBezTo>
                      <a:pt x="0" y="15"/>
                      <a:pt x="0" y="15"/>
                      <a:pt x="0" y="15"/>
                    </a:cubicBezTo>
                    <a:lnTo>
                      <a:pt x="15" y="0"/>
                    </a:lnTo>
                    <a:close/>
                  </a:path>
                </a:pathLst>
              </a:custGeom>
              <a:solidFill>
                <a:srgbClr val="E3CCA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64" name="Freeform 1237"/>
              <p:cNvSpPr>
                <a:spLocks/>
              </p:cNvSpPr>
              <p:nvPr/>
            </p:nvSpPr>
            <p:spPr bwMode="auto">
              <a:xfrm>
                <a:off x="8924734" y="4773628"/>
                <a:ext cx="69850" cy="131763"/>
              </a:xfrm>
              <a:custGeom>
                <a:avLst/>
                <a:gdLst>
                  <a:gd name="T0" fmla="*/ 44 w 44"/>
                  <a:gd name="T1" fmla="*/ 83 h 83"/>
                  <a:gd name="T2" fmla="*/ 0 w 44"/>
                  <a:gd name="T3" fmla="*/ 44 h 83"/>
                  <a:gd name="T4" fmla="*/ 44 w 44"/>
                  <a:gd name="T5" fmla="*/ 0 h 83"/>
                  <a:gd name="T6" fmla="*/ 44 w 44"/>
                  <a:gd name="T7" fmla="*/ 83 h 83"/>
                </a:gdLst>
                <a:ahLst/>
                <a:cxnLst>
                  <a:cxn ang="0">
                    <a:pos x="T0" y="T1"/>
                  </a:cxn>
                  <a:cxn ang="0">
                    <a:pos x="T2" y="T3"/>
                  </a:cxn>
                  <a:cxn ang="0">
                    <a:pos x="T4" y="T5"/>
                  </a:cxn>
                  <a:cxn ang="0">
                    <a:pos x="T6" y="T7"/>
                  </a:cxn>
                </a:cxnLst>
                <a:rect l="0" t="0" r="r" b="b"/>
                <a:pathLst>
                  <a:path w="44" h="83">
                    <a:moveTo>
                      <a:pt x="44" y="83"/>
                    </a:moveTo>
                    <a:lnTo>
                      <a:pt x="0" y="44"/>
                    </a:lnTo>
                    <a:lnTo>
                      <a:pt x="44" y="0"/>
                    </a:lnTo>
                    <a:lnTo>
                      <a:pt x="44" y="83"/>
                    </a:lnTo>
                    <a:close/>
                  </a:path>
                </a:pathLst>
              </a:custGeom>
              <a:solidFill>
                <a:srgbClr val="D4C5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65" name="Freeform 1238"/>
              <p:cNvSpPr>
                <a:spLocks/>
              </p:cNvSpPr>
              <p:nvPr/>
            </p:nvSpPr>
            <p:spPr bwMode="auto">
              <a:xfrm>
                <a:off x="8916797" y="4781566"/>
                <a:ext cx="161925" cy="61913"/>
              </a:xfrm>
              <a:custGeom>
                <a:avLst/>
                <a:gdLst>
                  <a:gd name="T0" fmla="*/ 1 w 21"/>
                  <a:gd name="T1" fmla="*/ 8 h 8"/>
                  <a:gd name="T2" fmla="*/ 0 w 21"/>
                  <a:gd name="T3" fmla="*/ 5 h 8"/>
                  <a:gd name="T4" fmla="*/ 21 w 21"/>
                  <a:gd name="T5" fmla="*/ 5 h 8"/>
                  <a:gd name="T6" fmla="*/ 19 w 21"/>
                  <a:gd name="T7" fmla="*/ 8 h 8"/>
                  <a:gd name="T8" fmla="*/ 1 w 21"/>
                  <a:gd name="T9" fmla="*/ 8 h 8"/>
                </a:gdLst>
                <a:ahLst/>
                <a:cxnLst>
                  <a:cxn ang="0">
                    <a:pos x="T0" y="T1"/>
                  </a:cxn>
                  <a:cxn ang="0">
                    <a:pos x="T2" y="T3"/>
                  </a:cxn>
                  <a:cxn ang="0">
                    <a:pos x="T4" y="T5"/>
                  </a:cxn>
                  <a:cxn ang="0">
                    <a:pos x="T6" y="T7"/>
                  </a:cxn>
                  <a:cxn ang="0">
                    <a:pos x="T8" y="T9"/>
                  </a:cxn>
                </a:cxnLst>
                <a:rect l="0" t="0" r="r" b="b"/>
                <a:pathLst>
                  <a:path w="21" h="8">
                    <a:moveTo>
                      <a:pt x="1" y="8"/>
                    </a:moveTo>
                    <a:cubicBezTo>
                      <a:pt x="1" y="7"/>
                      <a:pt x="0" y="6"/>
                      <a:pt x="0" y="5"/>
                    </a:cubicBezTo>
                    <a:cubicBezTo>
                      <a:pt x="3" y="0"/>
                      <a:pt x="18" y="1"/>
                      <a:pt x="21" y="5"/>
                    </a:cubicBezTo>
                    <a:cubicBezTo>
                      <a:pt x="19" y="8"/>
                      <a:pt x="19" y="8"/>
                      <a:pt x="19" y="8"/>
                    </a:cubicBezTo>
                    <a:cubicBezTo>
                      <a:pt x="16" y="4"/>
                      <a:pt x="5" y="3"/>
                      <a:pt x="1" y="8"/>
                    </a:cubicBezTo>
                    <a:close/>
                  </a:path>
                </a:pathLst>
              </a:custGeom>
              <a:solidFill>
                <a:srgbClr val="9E363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66" name="Freeform 1239"/>
              <p:cNvSpPr>
                <a:spLocks/>
              </p:cNvSpPr>
              <p:nvPr/>
            </p:nvSpPr>
            <p:spPr bwMode="auto">
              <a:xfrm>
                <a:off x="8908859" y="4718065"/>
                <a:ext cx="169863" cy="101601"/>
              </a:xfrm>
              <a:custGeom>
                <a:avLst/>
                <a:gdLst>
                  <a:gd name="T0" fmla="*/ 1 w 22"/>
                  <a:gd name="T1" fmla="*/ 13 h 13"/>
                  <a:gd name="T2" fmla="*/ 11 w 22"/>
                  <a:gd name="T3" fmla="*/ 0 h 13"/>
                  <a:gd name="T4" fmla="*/ 22 w 22"/>
                  <a:gd name="T5" fmla="*/ 13 h 13"/>
                  <a:gd name="T6" fmla="*/ 1 w 22"/>
                  <a:gd name="T7" fmla="*/ 13 h 13"/>
                </a:gdLst>
                <a:ahLst/>
                <a:cxnLst>
                  <a:cxn ang="0">
                    <a:pos x="T0" y="T1"/>
                  </a:cxn>
                  <a:cxn ang="0">
                    <a:pos x="T2" y="T3"/>
                  </a:cxn>
                  <a:cxn ang="0">
                    <a:pos x="T4" y="T5"/>
                  </a:cxn>
                  <a:cxn ang="0">
                    <a:pos x="T6" y="T7"/>
                  </a:cxn>
                </a:cxnLst>
                <a:rect l="0" t="0" r="r" b="b"/>
                <a:pathLst>
                  <a:path w="22" h="13">
                    <a:moveTo>
                      <a:pt x="1" y="13"/>
                    </a:moveTo>
                    <a:cubicBezTo>
                      <a:pt x="1" y="6"/>
                      <a:pt x="0" y="0"/>
                      <a:pt x="11" y="0"/>
                    </a:cubicBezTo>
                    <a:cubicBezTo>
                      <a:pt x="22" y="0"/>
                      <a:pt x="22" y="6"/>
                      <a:pt x="22" y="13"/>
                    </a:cubicBezTo>
                    <a:cubicBezTo>
                      <a:pt x="19" y="9"/>
                      <a:pt x="4" y="8"/>
                      <a:pt x="1" y="13"/>
                    </a:cubicBezTo>
                    <a:close/>
                  </a:path>
                </a:pathLst>
              </a:custGeom>
              <a:solidFill>
                <a:srgbClr val="E74C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67" name="Freeform 1240"/>
              <p:cNvSpPr>
                <a:spLocks/>
              </p:cNvSpPr>
              <p:nvPr/>
            </p:nvSpPr>
            <p:spPr bwMode="auto">
              <a:xfrm>
                <a:off x="8986647" y="4718066"/>
                <a:ext cx="15875" cy="0"/>
              </a:xfrm>
              <a:custGeom>
                <a:avLst/>
                <a:gdLst>
                  <a:gd name="T0" fmla="*/ 2 w 2"/>
                  <a:gd name="T1" fmla="*/ 2 w 2"/>
                  <a:gd name="T2" fmla="*/ 0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cubicBezTo>
                      <a:pt x="2" y="0"/>
                      <a:pt x="1" y="0"/>
                      <a:pt x="0" y="0"/>
                    </a:cubicBezTo>
                    <a:cubicBezTo>
                      <a:pt x="0" y="0"/>
                      <a:pt x="0" y="0"/>
                      <a:pt x="0" y="0"/>
                    </a:cubicBezTo>
                    <a:cubicBezTo>
                      <a:pt x="1" y="0"/>
                      <a:pt x="1" y="0"/>
                      <a:pt x="1" y="0"/>
                    </a:cubicBezTo>
                    <a:cubicBezTo>
                      <a:pt x="2" y="0"/>
                      <a:pt x="2" y="0"/>
                      <a:pt x="2" y="0"/>
                    </a:cubicBezTo>
                    <a:close/>
                  </a:path>
                </a:pathLst>
              </a:custGeom>
              <a:solidFill>
                <a:srgbClr val="E74C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68" name="Freeform 1241"/>
              <p:cNvSpPr>
                <a:spLocks/>
              </p:cNvSpPr>
              <p:nvPr/>
            </p:nvSpPr>
            <p:spPr bwMode="auto">
              <a:xfrm>
                <a:off x="8877109" y="4959366"/>
                <a:ext cx="233363" cy="139700"/>
              </a:xfrm>
              <a:custGeom>
                <a:avLst/>
                <a:gdLst>
                  <a:gd name="T0" fmla="*/ 30 w 30"/>
                  <a:gd name="T1" fmla="*/ 18 h 18"/>
                  <a:gd name="T2" fmla="*/ 28 w 30"/>
                  <a:gd name="T3" fmla="*/ 18 h 18"/>
                  <a:gd name="T4" fmla="*/ 25 w 30"/>
                  <a:gd name="T5" fmla="*/ 18 h 18"/>
                  <a:gd name="T6" fmla="*/ 5 w 30"/>
                  <a:gd name="T7" fmla="*/ 18 h 18"/>
                  <a:gd name="T8" fmla="*/ 2 w 30"/>
                  <a:gd name="T9" fmla="*/ 18 h 18"/>
                  <a:gd name="T10" fmla="*/ 0 w 30"/>
                  <a:gd name="T11" fmla="*/ 18 h 18"/>
                  <a:gd name="T12" fmla="*/ 2 w 30"/>
                  <a:gd name="T13" fmla="*/ 2 h 18"/>
                  <a:gd name="T14" fmla="*/ 5 w 30"/>
                  <a:gd name="T15" fmla="*/ 0 h 18"/>
                  <a:gd name="T16" fmla="*/ 5 w 30"/>
                  <a:gd name="T17" fmla="*/ 11 h 18"/>
                  <a:gd name="T18" fmla="*/ 25 w 30"/>
                  <a:gd name="T19" fmla="*/ 11 h 18"/>
                  <a:gd name="T20" fmla="*/ 25 w 30"/>
                  <a:gd name="T21" fmla="*/ 0 h 18"/>
                  <a:gd name="T22" fmla="*/ 28 w 30"/>
                  <a:gd name="T23" fmla="*/ 2 h 18"/>
                  <a:gd name="T24" fmla="*/ 30 w 30"/>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8">
                    <a:moveTo>
                      <a:pt x="30" y="18"/>
                    </a:moveTo>
                    <a:cubicBezTo>
                      <a:pt x="28" y="18"/>
                      <a:pt x="28" y="18"/>
                      <a:pt x="28" y="18"/>
                    </a:cubicBezTo>
                    <a:cubicBezTo>
                      <a:pt x="25" y="18"/>
                      <a:pt x="25" y="18"/>
                      <a:pt x="25" y="18"/>
                    </a:cubicBezTo>
                    <a:cubicBezTo>
                      <a:pt x="5" y="18"/>
                      <a:pt x="5" y="18"/>
                      <a:pt x="5" y="18"/>
                    </a:cubicBezTo>
                    <a:cubicBezTo>
                      <a:pt x="2" y="18"/>
                      <a:pt x="2" y="18"/>
                      <a:pt x="2" y="18"/>
                    </a:cubicBezTo>
                    <a:cubicBezTo>
                      <a:pt x="0" y="18"/>
                      <a:pt x="0" y="18"/>
                      <a:pt x="0" y="18"/>
                    </a:cubicBezTo>
                    <a:cubicBezTo>
                      <a:pt x="2" y="11"/>
                      <a:pt x="2" y="9"/>
                      <a:pt x="2" y="2"/>
                    </a:cubicBezTo>
                    <a:cubicBezTo>
                      <a:pt x="5" y="0"/>
                      <a:pt x="5" y="0"/>
                      <a:pt x="5" y="0"/>
                    </a:cubicBezTo>
                    <a:cubicBezTo>
                      <a:pt x="5" y="11"/>
                      <a:pt x="5" y="11"/>
                      <a:pt x="5" y="11"/>
                    </a:cubicBezTo>
                    <a:cubicBezTo>
                      <a:pt x="25" y="11"/>
                      <a:pt x="25" y="11"/>
                      <a:pt x="25" y="11"/>
                    </a:cubicBezTo>
                    <a:cubicBezTo>
                      <a:pt x="25" y="0"/>
                      <a:pt x="25" y="0"/>
                      <a:pt x="25" y="0"/>
                    </a:cubicBezTo>
                    <a:cubicBezTo>
                      <a:pt x="28" y="2"/>
                      <a:pt x="28" y="2"/>
                      <a:pt x="28" y="2"/>
                    </a:cubicBezTo>
                    <a:cubicBezTo>
                      <a:pt x="28" y="9"/>
                      <a:pt x="28" y="11"/>
                      <a:pt x="30" y="18"/>
                    </a:cubicBezTo>
                    <a:close/>
                  </a:path>
                </a:pathLst>
              </a:custGeom>
              <a:solidFill>
                <a:srgbClr val="E74C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grpSp>
      <p:grpSp>
        <p:nvGrpSpPr>
          <p:cNvPr id="793" name="组合 792"/>
          <p:cNvGrpSpPr>
            <a:grpSpLocks noChangeAspect="1"/>
          </p:cNvGrpSpPr>
          <p:nvPr/>
        </p:nvGrpSpPr>
        <p:grpSpPr>
          <a:xfrm>
            <a:off x="4095629" y="5076633"/>
            <a:ext cx="725319" cy="726994"/>
            <a:chOff x="218786" y="3551043"/>
            <a:chExt cx="1036170" cy="1038563"/>
          </a:xfrm>
        </p:grpSpPr>
        <p:sp>
          <p:nvSpPr>
            <p:cNvPr id="794" name="Oval 253"/>
            <p:cNvSpPr>
              <a:spLocks noChangeArrowheads="1"/>
            </p:cNvSpPr>
            <p:nvPr/>
          </p:nvSpPr>
          <p:spPr bwMode="auto">
            <a:xfrm>
              <a:off x="218786" y="3551043"/>
              <a:ext cx="1036170" cy="1031384"/>
            </a:xfrm>
            <a:prstGeom prst="ellipse">
              <a:avLst/>
            </a:prstGeom>
            <a:solidFill>
              <a:srgbClr val="54D1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95" name="Freeform 254"/>
            <p:cNvSpPr>
              <a:spLocks/>
            </p:cNvSpPr>
            <p:nvPr/>
          </p:nvSpPr>
          <p:spPr bwMode="auto">
            <a:xfrm>
              <a:off x="699779" y="3759234"/>
              <a:ext cx="521675" cy="830372"/>
            </a:xfrm>
            <a:custGeom>
              <a:avLst/>
              <a:gdLst>
                <a:gd name="T0" fmla="*/ 0 w 92"/>
                <a:gd name="T1" fmla="*/ 19 h 146"/>
                <a:gd name="T2" fmla="*/ 33 w 92"/>
                <a:gd name="T3" fmla="*/ 0 h 146"/>
                <a:gd name="T4" fmla="*/ 92 w 92"/>
                <a:gd name="T5" fmla="*/ 85 h 146"/>
                <a:gd name="T6" fmla="*/ 6 w 92"/>
                <a:gd name="T7" fmla="*/ 146 h 146"/>
                <a:gd name="T8" fmla="*/ 2 w 92"/>
                <a:gd name="T9" fmla="*/ 146 h 146"/>
                <a:gd name="T10" fmla="*/ 0 w 92"/>
                <a:gd name="T11" fmla="*/ 19 h 146"/>
              </a:gdLst>
              <a:ahLst/>
              <a:cxnLst>
                <a:cxn ang="0">
                  <a:pos x="T0" y="T1"/>
                </a:cxn>
                <a:cxn ang="0">
                  <a:pos x="T2" y="T3"/>
                </a:cxn>
                <a:cxn ang="0">
                  <a:pos x="T4" y="T5"/>
                </a:cxn>
                <a:cxn ang="0">
                  <a:pos x="T6" y="T7"/>
                </a:cxn>
                <a:cxn ang="0">
                  <a:pos x="T8" y="T9"/>
                </a:cxn>
                <a:cxn ang="0">
                  <a:pos x="T10" y="T11"/>
                </a:cxn>
              </a:cxnLst>
              <a:rect l="0" t="0" r="r" b="b"/>
              <a:pathLst>
                <a:path w="92" h="146">
                  <a:moveTo>
                    <a:pt x="0" y="19"/>
                  </a:moveTo>
                  <a:cubicBezTo>
                    <a:pt x="33" y="0"/>
                    <a:pt x="33" y="0"/>
                    <a:pt x="33" y="0"/>
                  </a:cubicBezTo>
                  <a:cubicBezTo>
                    <a:pt x="92" y="85"/>
                    <a:pt x="92" y="85"/>
                    <a:pt x="92" y="85"/>
                  </a:cubicBezTo>
                  <a:cubicBezTo>
                    <a:pt x="79" y="120"/>
                    <a:pt x="45" y="146"/>
                    <a:pt x="6" y="146"/>
                  </a:cubicBezTo>
                  <a:cubicBezTo>
                    <a:pt x="4" y="146"/>
                    <a:pt x="3" y="146"/>
                    <a:pt x="2" y="146"/>
                  </a:cubicBezTo>
                  <a:cubicBezTo>
                    <a:pt x="0" y="19"/>
                    <a:pt x="0" y="19"/>
                    <a:pt x="0" y="19"/>
                  </a:cubicBezTo>
                  <a:close/>
                </a:path>
              </a:pathLst>
            </a:custGeom>
            <a:solidFill>
              <a:srgbClr val="36B38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96" name="Oval 255"/>
            <p:cNvSpPr>
              <a:spLocks noChangeArrowheads="1"/>
            </p:cNvSpPr>
            <p:nvPr/>
          </p:nvSpPr>
          <p:spPr bwMode="auto">
            <a:xfrm>
              <a:off x="587308" y="4003320"/>
              <a:ext cx="299125" cy="289553"/>
            </a:xfrm>
            <a:prstGeom prst="ellipse">
              <a:avLst/>
            </a:pr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97" name="Freeform 256"/>
            <p:cNvSpPr>
              <a:spLocks/>
            </p:cNvSpPr>
            <p:nvPr/>
          </p:nvSpPr>
          <p:spPr bwMode="auto">
            <a:xfrm>
              <a:off x="608845" y="3823845"/>
              <a:ext cx="256051" cy="141187"/>
            </a:xfrm>
            <a:custGeom>
              <a:avLst/>
              <a:gdLst>
                <a:gd name="T0" fmla="*/ 11 w 45"/>
                <a:gd name="T1" fmla="*/ 4 h 25"/>
                <a:gd name="T2" fmla="*/ 1 w 45"/>
                <a:gd name="T3" fmla="*/ 24 h 25"/>
                <a:gd name="T4" fmla="*/ 7 w 45"/>
                <a:gd name="T5" fmla="*/ 24 h 25"/>
                <a:gd name="T6" fmla="*/ 10 w 45"/>
                <a:gd name="T7" fmla="*/ 21 h 25"/>
                <a:gd name="T8" fmla="*/ 9 w 45"/>
                <a:gd name="T9" fmla="*/ 24 h 25"/>
                <a:gd name="T10" fmla="*/ 22 w 45"/>
                <a:gd name="T11" fmla="*/ 24 h 25"/>
                <a:gd name="T12" fmla="*/ 25 w 45"/>
                <a:gd name="T13" fmla="*/ 20 h 25"/>
                <a:gd name="T14" fmla="*/ 25 w 45"/>
                <a:gd name="T15" fmla="*/ 24 h 25"/>
                <a:gd name="T16" fmla="*/ 36 w 45"/>
                <a:gd name="T17" fmla="*/ 23 h 25"/>
                <a:gd name="T18" fmla="*/ 37 w 45"/>
                <a:gd name="T19" fmla="*/ 21 h 25"/>
                <a:gd name="T20" fmla="*/ 37 w 45"/>
                <a:gd name="T21" fmla="*/ 24 h 25"/>
                <a:gd name="T22" fmla="*/ 43 w 45"/>
                <a:gd name="T23" fmla="*/ 24 h 25"/>
                <a:gd name="T24" fmla="*/ 36 w 45"/>
                <a:gd name="T25" fmla="*/ 5 h 25"/>
                <a:gd name="T26" fmla="*/ 11 w 45"/>
                <a:gd name="T2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25">
                  <a:moveTo>
                    <a:pt x="11" y="4"/>
                  </a:moveTo>
                  <a:cubicBezTo>
                    <a:pt x="4" y="7"/>
                    <a:pt x="0" y="19"/>
                    <a:pt x="1" y="24"/>
                  </a:cubicBezTo>
                  <a:cubicBezTo>
                    <a:pt x="3" y="24"/>
                    <a:pt x="5" y="24"/>
                    <a:pt x="7" y="24"/>
                  </a:cubicBezTo>
                  <a:cubicBezTo>
                    <a:pt x="9" y="23"/>
                    <a:pt x="9" y="21"/>
                    <a:pt x="10" y="21"/>
                  </a:cubicBezTo>
                  <a:cubicBezTo>
                    <a:pt x="10" y="21"/>
                    <a:pt x="9" y="23"/>
                    <a:pt x="9" y="24"/>
                  </a:cubicBezTo>
                  <a:cubicBezTo>
                    <a:pt x="13" y="24"/>
                    <a:pt x="17" y="25"/>
                    <a:pt x="22" y="24"/>
                  </a:cubicBezTo>
                  <a:cubicBezTo>
                    <a:pt x="23" y="23"/>
                    <a:pt x="24" y="22"/>
                    <a:pt x="25" y="20"/>
                  </a:cubicBezTo>
                  <a:cubicBezTo>
                    <a:pt x="25" y="22"/>
                    <a:pt x="25" y="23"/>
                    <a:pt x="25" y="24"/>
                  </a:cubicBezTo>
                  <a:cubicBezTo>
                    <a:pt x="28" y="25"/>
                    <a:pt x="32" y="24"/>
                    <a:pt x="36" y="23"/>
                  </a:cubicBezTo>
                  <a:cubicBezTo>
                    <a:pt x="36" y="22"/>
                    <a:pt x="36" y="22"/>
                    <a:pt x="37" y="21"/>
                  </a:cubicBezTo>
                  <a:cubicBezTo>
                    <a:pt x="37" y="22"/>
                    <a:pt x="37" y="23"/>
                    <a:pt x="37" y="24"/>
                  </a:cubicBezTo>
                  <a:cubicBezTo>
                    <a:pt x="38" y="24"/>
                    <a:pt x="42" y="24"/>
                    <a:pt x="43" y="24"/>
                  </a:cubicBezTo>
                  <a:cubicBezTo>
                    <a:pt x="45" y="17"/>
                    <a:pt x="41" y="9"/>
                    <a:pt x="36" y="5"/>
                  </a:cubicBezTo>
                  <a:cubicBezTo>
                    <a:pt x="30" y="1"/>
                    <a:pt x="19" y="0"/>
                    <a:pt x="11" y="4"/>
                  </a:cubicBezTo>
                  <a:close/>
                </a:path>
              </a:pathLst>
            </a:custGeom>
            <a:solidFill>
              <a:srgbClr val="8B6E5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98" name="Freeform 257"/>
            <p:cNvSpPr>
              <a:spLocks/>
            </p:cNvSpPr>
            <p:nvPr/>
          </p:nvSpPr>
          <p:spPr bwMode="auto">
            <a:xfrm>
              <a:off x="450907" y="4192367"/>
              <a:ext cx="571928" cy="390059"/>
            </a:xfrm>
            <a:custGeom>
              <a:avLst/>
              <a:gdLst>
                <a:gd name="T0" fmla="*/ 0 w 101"/>
                <a:gd name="T1" fmla="*/ 54 h 69"/>
                <a:gd name="T2" fmla="*/ 39 w 101"/>
                <a:gd name="T3" fmla="*/ 16 h 69"/>
                <a:gd name="T4" fmla="*/ 39 w 101"/>
                <a:gd name="T5" fmla="*/ 0 h 69"/>
                <a:gd name="T6" fmla="*/ 50 w 101"/>
                <a:gd name="T7" fmla="*/ 0 h 69"/>
                <a:gd name="T8" fmla="*/ 51 w 101"/>
                <a:gd name="T9" fmla="*/ 0 h 69"/>
                <a:gd name="T10" fmla="*/ 61 w 101"/>
                <a:gd name="T11" fmla="*/ 0 h 69"/>
                <a:gd name="T12" fmla="*/ 61 w 101"/>
                <a:gd name="T13" fmla="*/ 16 h 69"/>
                <a:gd name="T14" fmla="*/ 101 w 101"/>
                <a:gd name="T15" fmla="*/ 54 h 69"/>
                <a:gd name="T16" fmla="*/ 50 w 101"/>
                <a:gd name="T17" fmla="*/ 69 h 69"/>
                <a:gd name="T18" fmla="*/ 0 w 101"/>
                <a:gd name="T19" fmla="*/ 5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69">
                  <a:moveTo>
                    <a:pt x="0" y="54"/>
                  </a:moveTo>
                  <a:cubicBezTo>
                    <a:pt x="0" y="36"/>
                    <a:pt x="1" y="20"/>
                    <a:pt x="39" y="16"/>
                  </a:cubicBezTo>
                  <a:cubicBezTo>
                    <a:pt x="39" y="15"/>
                    <a:pt x="39" y="2"/>
                    <a:pt x="39" y="0"/>
                  </a:cubicBezTo>
                  <a:cubicBezTo>
                    <a:pt x="50" y="0"/>
                    <a:pt x="50" y="0"/>
                    <a:pt x="50" y="0"/>
                  </a:cubicBezTo>
                  <a:cubicBezTo>
                    <a:pt x="51" y="0"/>
                    <a:pt x="51" y="0"/>
                    <a:pt x="51" y="0"/>
                  </a:cubicBezTo>
                  <a:cubicBezTo>
                    <a:pt x="61" y="0"/>
                    <a:pt x="61" y="0"/>
                    <a:pt x="61" y="0"/>
                  </a:cubicBezTo>
                  <a:cubicBezTo>
                    <a:pt x="61" y="2"/>
                    <a:pt x="61" y="15"/>
                    <a:pt x="61" y="16"/>
                  </a:cubicBezTo>
                  <a:cubicBezTo>
                    <a:pt x="100" y="20"/>
                    <a:pt x="101" y="36"/>
                    <a:pt x="101" y="54"/>
                  </a:cubicBezTo>
                  <a:cubicBezTo>
                    <a:pt x="86" y="64"/>
                    <a:pt x="69" y="69"/>
                    <a:pt x="50" y="69"/>
                  </a:cubicBezTo>
                  <a:cubicBezTo>
                    <a:pt x="32" y="69"/>
                    <a:pt x="14" y="64"/>
                    <a:pt x="0" y="54"/>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799" name="Freeform 258"/>
            <p:cNvSpPr>
              <a:spLocks/>
            </p:cNvSpPr>
            <p:nvPr/>
          </p:nvSpPr>
          <p:spPr bwMode="auto">
            <a:xfrm>
              <a:off x="671063" y="4197153"/>
              <a:ext cx="124436" cy="45467"/>
            </a:xfrm>
            <a:custGeom>
              <a:avLst/>
              <a:gdLst>
                <a:gd name="T0" fmla="*/ 22 w 22"/>
                <a:gd name="T1" fmla="*/ 0 h 8"/>
                <a:gd name="T2" fmla="*/ 0 w 22"/>
                <a:gd name="T3" fmla="*/ 0 h 8"/>
                <a:gd name="T4" fmla="*/ 22 w 22"/>
                <a:gd name="T5" fmla="*/ 0 h 8"/>
              </a:gdLst>
              <a:ahLst/>
              <a:cxnLst>
                <a:cxn ang="0">
                  <a:pos x="T0" y="T1"/>
                </a:cxn>
                <a:cxn ang="0">
                  <a:pos x="T2" y="T3"/>
                </a:cxn>
                <a:cxn ang="0">
                  <a:pos x="T4" y="T5"/>
                </a:cxn>
              </a:cxnLst>
              <a:rect l="0" t="0" r="r" b="b"/>
              <a:pathLst>
                <a:path w="22" h="8">
                  <a:moveTo>
                    <a:pt x="22" y="0"/>
                  </a:moveTo>
                  <a:cubicBezTo>
                    <a:pt x="0" y="0"/>
                    <a:pt x="0" y="0"/>
                    <a:pt x="0" y="0"/>
                  </a:cubicBezTo>
                  <a:cubicBezTo>
                    <a:pt x="3" y="8"/>
                    <a:pt x="20" y="8"/>
                    <a:pt x="22" y="0"/>
                  </a:cubicBezTo>
                  <a:close/>
                </a:path>
              </a:pathLst>
            </a:custGeom>
            <a:solidFill>
              <a:srgbClr val="C4967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00" name="Freeform 259"/>
            <p:cNvSpPr>
              <a:spLocks/>
            </p:cNvSpPr>
            <p:nvPr/>
          </p:nvSpPr>
          <p:spPr bwMode="auto">
            <a:xfrm>
              <a:off x="534662" y="3795129"/>
              <a:ext cx="397238" cy="418775"/>
            </a:xfrm>
            <a:custGeom>
              <a:avLst/>
              <a:gdLst>
                <a:gd name="T0" fmla="*/ 6 w 70"/>
                <a:gd name="T1" fmla="*/ 33 h 74"/>
                <a:gd name="T2" fmla="*/ 9 w 70"/>
                <a:gd name="T3" fmla="*/ 54 h 74"/>
                <a:gd name="T4" fmla="*/ 35 w 70"/>
                <a:gd name="T5" fmla="*/ 74 h 74"/>
                <a:gd name="T6" fmla="*/ 62 w 70"/>
                <a:gd name="T7" fmla="*/ 54 h 74"/>
                <a:gd name="T8" fmla="*/ 65 w 70"/>
                <a:gd name="T9" fmla="*/ 33 h 74"/>
                <a:gd name="T10" fmla="*/ 37 w 70"/>
                <a:gd name="T11" fmla="*/ 0 h 74"/>
                <a:gd name="T12" fmla="*/ 6 w 70"/>
                <a:gd name="T13" fmla="*/ 33 h 74"/>
              </a:gdLst>
              <a:ahLst/>
              <a:cxnLst>
                <a:cxn ang="0">
                  <a:pos x="T0" y="T1"/>
                </a:cxn>
                <a:cxn ang="0">
                  <a:pos x="T2" y="T3"/>
                </a:cxn>
                <a:cxn ang="0">
                  <a:pos x="T4" y="T5"/>
                </a:cxn>
                <a:cxn ang="0">
                  <a:pos x="T6" y="T7"/>
                </a:cxn>
                <a:cxn ang="0">
                  <a:pos x="T8" y="T9"/>
                </a:cxn>
                <a:cxn ang="0">
                  <a:pos x="T10" y="T11"/>
                </a:cxn>
                <a:cxn ang="0">
                  <a:pos x="T12" y="T13"/>
                </a:cxn>
              </a:cxnLst>
              <a:rect l="0" t="0" r="r" b="b"/>
              <a:pathLst>
                <a:path w="70" h="74">
                  <a:moveTo>
                    <a:pt x="6" y="33"/>
                  </a:moveTo>
                  <a:cubicBezTo>
                    <a:pt x="0" y="32"/>
                    <a:pt x="2" y="54"/>
                    <a:pt x="9" y="54"/>
                  </a:cubicBezTo>
                  <a:cubicBezTo>
                    <a:pt x="14" y="65"/>
                    <a:pt x="23" y="74"/>
                    <a:pt x="35" y="74"/>
                  </a:cubicBezTo>
                  <a:cubicBezTo>
                    <a:pt x="48" y="74"/>
                    <a:pt x="57" y="65"/>
                    <a:pt x="62" y="54"/>
                  </a:cubicBezTo>
                  <a:cubicBezTo>
                    <a:pt x="68" y="54"/>
                    <a:pt x="70" y="33"/>
                    <a:pt x="65" y="33"/>
                  </a:cubicBezTo>
                  <a:cubicBezTo>
                    <a:pt x="67" y="10"/>
                    <a:pt x="59" y="0"/>
                    <a:pt x="37" y="0"/>
                  </a:cubicBezTo>
                  <a:cubicBezTo>
                    <a:pt x="14" y="0"/>
                    <a:pt x="4" y="9"/>
                    <a:pt x="6" y="33"/>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01" name="Freeform 260"/>
            <p:cNvSpPr>
              <a:spLocks/>
            </p:cNvSpPr>
            <p:nvPr/>
          </p:nvSpPr>
          <p:spPr bwMode="auto">
            <a:xfrm>
              <a:off x="450907" y="4283301"/>
              <a:ext cx="571928" cy="299125"/>
            </a:xfrm>
            <a:custGeom>
              <a:avLst/>
              <a:gdLst>
                <a:gd name="T0" fmla="*/ 0 w 101"/>
                <a:gd name="T1" fmla="*/ 38 h 53"/>
                <a:gd name="T2" fmla="*/ 39 w 101"/>
                <a:gd name="T3" fmla="*/ 0 h 53"/>
                <a:gd name="T4" fmla="*/ 61 w 101"/>
                <a:gd name="T5" fmla="*/ 0 h 53"/>
                <a:gd name="T6" fmla="*/ 101 w 101"/>
                <a:gd name="T7" fmla="*/ 38 h 53"/>
                <a:gd name="T8" fmla="*/ 50 w 101"/>
                <a:gd name="T9" fmla="*/ 53 h 53"/>
                <a:gd name="T10" fmla="*/ 0 w 101"/>
                <a:gd name="T11" fmla="*/ 38 h 53"/>
              </a:gdLst>
              <a:ahLst/>
              <a:cxnLst>
                <a:cxn ang="0">
                  <a:pos x="T0" y="T1"/>
                </a:cxn>
                <a:cxn ang="0">
                  <a:pos x="T2" y="T3"/>
                </a:cxn>
                <a:cxn ang="0">
                  <a:pos x="T4" y="T5"/>
                </a:cxn>
                <a:cxn ang="0">
                  <a:pos x="T6" y="T7"/>
                </a:cxn>
                <a:cxn ang="0">
                  <a:pos x="T8" y="T9"/>
                </a:cxn>
                <a:cxn ang="0">
                  <a:pos x="T10" y="T11"/>
                </a:cxn>
              </a:cxnLst>
              <a:rect l="0" t="0" r="r" b="b"/>
              <a:pathLst>
                <a:path w="101" h="53">
                  <a:moveTo>
                    <a:pt x="0" y="38"/>
                  </a:moveTo>
                  <a:cubicBezTo>
                    <a:pt x="0" y="20"/>
                    <a:pt x="1" y="4"/>
                    <a:pt x="39" y="0"/>
                  </a:cubicBezTo>
                  <a:cubicBezTo>
                    <a:pt x="46" y="3"/>
                    <a:pt x="54" y="4"/>
                    <a:pt x="61" y="0"/>
                  </a:cubicBezTo>
                  <a:cubicBezTo>
                    <a:pt x="100" y="4"/>
                    <a:pt x="101" y="20"/>
                    <a:pt x="101" y="38"/>
                  </a:cubicBezTo>
                  <a:cubicBezTo>
                    <a:pt x="86" y="48"/>
                    <a:pt x="69" y="53"/>
                    <a:pt x="50" y="53"/>
                  </a:cubicBezTo>
                  <a:cubicBezTo>
                    <a:pt x="32" y="53"/>
                    <a:pt x="14" y="48"/>
                    <a:pt x="0" y="38"/>
                  </a:cubicBez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02" name="Freeform 261"/>
            <p:cNvSpPr>
              <a:spLocks/>
            </p:cNvSpPr>
            <p:nvPr/>
          </p:nvSpPr>
          <p:spPr bwMode="auto">
            <a:xfrm>
              <a:off x="450907" y="4283301"/>
              <a:ext cx="571928" cy="299125"/>
            </a:xfrm>
            <a:custGeom>
              <a:avLst/>
              <a:gdLst>
                <a:gd name="T0" fmla="*/ 0 w 101"/>
                <a:gd name="T1" fmla="*/ 38 h 53"/>
                <a:gd name="T2" fmla="*/ 39 w 101"/>
                <a:gd name="T3" fmla="*/ 0 h 53"/>
                <a:gd name="T4" fmla="*/ 50 w 101"/>
                <a:gd name="T5" fmla="*/ 47 h 53"/>
                <a:gd name="T6" fmla="*/ 61 w 101"/>
                <a:gd name="T7" fmla="*/ 0 h 53"/>
                <a:gd name="T8" fmla="*/ 101 w 101"/>
                <a:gd name="T9" fmla="*/ 38 h 53"/>
                <a:gd name="T10" fmla="*/ 50 w 101"/>
                <a:gd name="T11" fmla="*/ 53 h 53"/>
                <a:gd name="T12" fmla="*/ 0 w 10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101" h="53">
                  <a:moveTo>
                    <a:pt x="0" y="38"/>
                  </a:moveTo>
                  <a:cubicBezTo>
                    <a:pt x="0" y="20"/>
                    <a:pt x="1" y="4"/>
                    <a:pt x="39" y="0"/>
                  </a:cubicBezTo>
                  <a:cubicBezTo>
                    <a:pt x="50" y="47"/>
                    <a:pt x="50" y="47"/>
                    <a:pt x="50" y="47"/>
                  </a:cubicBezTo>
                  <a:cubicBezTo>
                    <a:pt x="61" y="0"/>
                    <a:pt x="61" y="0"/>
                    <a:pt x="61" y="0"/>
                  </a:cubicBezTo>
                  <a:cubicBezTo>
                    <a:pt x="100" y="4"/>
                    <a:pt x="101" y="20"/>
                    <a:pt x="101" y="38"/>
                  </a:cubicBezTo>
                  <a:cubicBezTo>
                    <a:pt x="86" y="48"/>
                    <a:pt x="69" y="53"/>
                    <a:pt x="50" y="53"/>
                  </a:cubicBezTo>
                  <a:cubicBezTo>
                    <a:pt x="32" y="53"/>
                    <a:pt x="14" y="48"/>
                    <a:pt x="0" y="38"/>
                  </a:cubicBezTo>
                  <a:close/>
                </a:path>
              </a:pathLst>
            </a:custGeom>
            <a:solidFill>
              <a:srgbClr val="1462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03" name="Freeform 262"/>
            <p:cNvSpPr>
              <a:spLocks/>
            </p:cNvSpPr>
            <p:nvPr/>
          </p:nvSpPr>
          <p:spPr bwMode="auto">
            <a:xfrm>
              <a:off x="649526" y="4254585"/>
              <a:ext cx="83755" cy="136401"/>
            </a:xfrm>
            <a:custGeom>
              <a:avLst/>
              <a:gdLst>
                <a:gd name="T0" fmla="*/ 35 w 35"/>
                <a:gd name="T1" fmla="*/ 19 h 57"/>
                <a:gd name="T2" fmla="*/ 14 w 35"/>
                <a:gd name="T3" fmla="*/ 57 h 57"/>
                <a:gd name="T4" fmla="*/ 0 w 35"/>
                <a:gd name="T5" fmla="*/ 14 h 57"/>
                <a:gd name="T6" fmla="*/ 9 w 35"/>
                <a:gd name="T7" fmla="*/ 0 h 57"/>
                <a:gd name="T8" fmla="*/ 35 w 35"/>
                <a:gd name="T9" fmla="*/ 19 h 57"/>
                <a:gd name="T10" fmla="*/ 35 w 35"/>
                <a:gd name="T11" fmla="*/ 19 h 57"/>
              </a:gdLst>
              <a:ahLst/>
              <a:cxnLst>
                <a:cxn ang="0">
                  <a:pos x="T0" y="T1"/>
                </a:cxn>
                <a:cxn ang="0">
                  <a:pos x="T2" y="T3"/>
                </a:cxn>
                <a:cxn ang="0">
                  <a:pos x="T4" y="T5"/>
                </a:cxn>
                <a:cxn ang="0">
                  <a:pos x="T6" y="T7"/>
                </a:cxn>
                <a:cxn ang="0">
                  <a:pos x="T8" y="T9"/>
                </a:cxn>
                <a:cxn ang="0">
                  <a:pos x="T10" y="T11"/>
                </a:cxn>
              </a:cxnLst>
              <a:rect l="0" t="0" r="r" b="b"/>
              <a:pathLst>
                <a:path w="35" h="57">
                  <a:moveTo>
                    <a:pt x="35" y="19"/>
                  </a:moveTo>
                  <a:lnTo>
                    <a:pt x="14" y="57"/>
                  </a:lnTo>
                  <a:lnTo>
                    <a:pt x="0" y="14"/>
                  </a:lnTo>
                  <a:lnTo>
                    <a:pt x="9" y="0"/>
                  </a:lnTo>
                  <a:lnTo>
                    <a:pt x="35" y="19"/>
                  </a:lnTo>
                  <a:lnTo>
                    <a:pt x="35"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04" name="Freeform 263"/>
            <p:cNvSpPr>
              <a:spLocks/>
            </p:cNvSpPr>
            <p:nvPr/>
          </p:nvSpPr>
          <p:spPr bwMode="auto">
            <a:xfrm>
              <a:off x="733282" y="4254585"/>
              <a:ext cx="90934" cy="136401"/>
            </a:xfrm>
            <a:custGeom>
              <a:avLst/>
              <a:gdLst>
                <a:gd name="T0" fmla="*/ 0 w 38"/>
                <a:gd name="T1" fmla="*/ 19 h 57"/>
                <a:gd name="T2" fmla="*/ 24 w 38"/>
                <a:gd name="T3" fmla="*/ 57 h 57"/>
                <a:gd name="T4" fmla="*/ 38 w 38"/>
                <a:gd name="T5" fmla="*/ 14 h 57"/>
                <a:gd name="T6" fmla="*/ 26 w 38"/>
                <a:gd name="T7" fmla="*/ 0 h 57"/>
                <a:gd name="T8" fmla="*/ 0 w 38"/>
                <a:gd name="T9" fmla="*/ 19 h 57"/>
                <a:gd name="T10" fmla="*/ 0 w 38"/>
                <a:gd name="T11" fmla="*/ 19 h 57"/>
              </a:gdLst>
              <a:ahLst/>
              <a:cxnLst>
                <a:cxn ang="0">
                  <a:pos x="T0" y="T1"/>
                </a:cxn>
                <a:cxn ang="0">
                  <a:pos x="T2" y="T3"/>
                </a:cxn>
                <a:cxn ang="0">
                  <a:pos x="T4" y="T5"/>
                </a:cxn>
                <a:cxn ang="0">
                  <a:pos x="T6" y="T7"/>
                </a:cxn>
                <a:cxn ang="0">
                  <a:pos x="T8" y="T9"/>
                </a:cxn>
                <a:cxn ang="0">
                  <a:pos x="T10" y="T11"/>
                </a:cxn>
              </a:cxnLst>
              <a:rect l="0" t="0" r="r" b="b"/>
              <a:pathLst>
                <a:path w="38" h="57">
                  <a:moveTo>
                    <a:pt x="0" y="19"/>
                  </a:moveTo>
                  <a:lnTo>
                    <a:pt x="24" y="57"/>
                  </a:lnTo>
                  <a:lnTo>
                    <a:pt x="38" y="14"/>
                  </a:lnTo>
                  <a:lnTo>
                    <a:pt x="26" y="0"/>
                  </a:lnTo>
                  <a:lnTo>
                    <a:pt x="0" y="19"/>
                  </a:lnTo>
                  <a:lnTo>
                    <a:pt x="0"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05" name="Freeform 264"/>
            <p:cNvSpPr>
              <a:spLocks noEditPoints="1"/>
            </p:cNvSpPr>
            <p:nvPr/>
          </p:nvSpPr>
          <p:spPr bwMode="auto">
            <a:xfrm>
              <a:off x="599273" y="3976997"/>
              <a:ext cx="275195" cy="112471"/>
            </a:xfrm>
            <a:custGeom>
              <a:avLst/>
              <a:gdLst>
                <a:gd name="T0" fmla="*/ 20 w 49"/>
                <a:gd name="T1" fmla="*/ 5 h 20"/>
                <a:gd name="T2" fmla="*/ 24 w 49"/>
                <a:gd name="T3" fmla="*/ 4 h 20"/>
                <a:gd name="T4" fmla="*/ 29 w 49"/>
                <a:gd name="T5" fmla="*/ 5 h 20"/>
                <a:gd name="T6" fmla="*/ 49 w 49"/>
                <a:gd name="T7" fmla="*/ 4 h 20"/>
                <a:gd name="T8" fmla="*/ 49 w 49"/>
                <a:gd name="T9" fmla="*/ 8 h 20"/>
                <a:gd name="T10" fmla="*/ 47 w 49"/>
                <a:gd name="T11" fmla="*/ 9 h 20"/>
                <a:gd name="T12" fmla="*/ 37 w 49"/>
                <a:gd name="T13" fmla="*/ 20 h 20"/>
                <a:gd name="T14" fmla="*/ 28 w 49"/>
                <a:gd name="T15" fmla="*/ 7 h 20"/>
                <a:gd name="T16" fmla="*/ 24 w 49"/>
                <a:gd name="T17" fmla="*/ 7 h 20"/>
                <a:gd name="T18" fmla="*/ 21 w 49"/>
                <a:gd name="T19" fmla="*/ 7 h 20"/>
                <a:gd name="T20" fmla="*/ 12 w 49"/>
                <a:gd name="T21" fmla="*/ 20 h 20"/>
                <a:gd name="T22" fmla="*/ 2 w 49"/>
                <a:gd name="T23" fmla="*/ 9 h 20"/>
                <a:gd name="T24" fmla="*/ 0 w 49"/>
                <a:gd name="T25" fmla="*/ 8 h 20"/>
                <a:gd name="T26" fmla="*/ 0 w 49"/>
                <a:gd name="T27" fmla="*/ 4 h 20"/>
                <a:gd name="T28" fmla="*/ 20 w 49"/>
                <a:gd name="T29" fmla="*/ 5 h 20"/>
                <a:gd name="T30" fmla="*/ 12 w 49"/>
                <a:gd name="T31" fmla="*/ 4 h 20"/>
                <a:gd name="T32" fmla="*/ 12 w 49"/>
                <a:gd name="T33" fmla="*/ 18 h 20"/>
                <a:gd name="T34" fmla="*/ 12 w 49"/>
                <a:gd name="T35" fmla="*/ 4 h 20"/>
                <a:gd name="T36" fmla="*/ 37 w 49"/>
                <a:gd name="T37" fmla="*/ 4 h 20"/>
                <a:gd name="T38" fmla="*/ 37 w 49"/>
                <a:gd name="T39" fmla="*/ 18 h 20"/>
                <a:gd name="T40" fmla="*/ 37 w 49"/>
                <a:gd name="T4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20">
                  <a:moveTo>
                    <a:pt x="20" y="5"/>
                  </a:moveTo>
                  <a:cubicBezTo>
                    <a:pt x="21" y="4"/>
                    <a:pt x="23" y="4"/>
                    <a:pt x="24" y="4"/>
                  </a:cubicBezTo>
                  <a:cubicBezTo>
                    <a:pt x="26" y="4"/>
                    <a:pt x="28" y="4"/>
                    <a:pt x="29" y="5"/>
                  </a:cubicBezTo>
                  <a:cubicBezTo>
                    <a:pt x="33" y="0"/>
                    <a:pt x="44" y="1"/>
                    <a:pt x="49" y="4"/>
                  </a:cubicBezTo>
                  <a:cubicBezTo>
                    <a:pt x="49" y="5"/>
                    <a:pt x="49" y="7"/>
                    <a:pt x="49" y="8"/>
                  </a:cubicBezTo>
                  <a:cubicBezTo>
                    <a:pt x="48" y="8"/>
                    <a:pt x="47" y="8"/>
                    <a:pt x="47" y="9"/>
                  </a:cubicBezTo>
                  <a:cubicBezTo>
                    <a:pt x="48" y="14"/>
                    <a:pt x="44" y="20"/>
                    <a:pt x="37" y="20"/>
                  </a:cubicBezTo>
                  <a:cubicBezTo>
                    <a:pt x="29" y="20"/>
                    <a:pt x="26" y="13"/>
                    <a:pt x="28" y="7"/>
                  </a:cubicBezTo>
                  <a:cubicBezTo>
                    <a:pt x="27" y="7"/>
                    <a:pt x="25" y="7"/>
                    <a:pt x="24" y="7"/>
                  </a:cubicBezTo>
                  <a:cubicBezTo>
                    <a:pt x="23" y="7"/>
                    <a:pt x="22" y="7"/>
                    <a:pt x="21" y="7"/>
                  </a:cubicBezTo>
                  <a:cubicBezTo>
                    <a:pt x="23" y="13"/>
                    <a:pt x="20" y="20"/>
                    <a:pt x="12" y="20"/>
                  </a:cubicBezTo>
                  <a:cubicBezTo>
                    <a:pt x="4" y="20"/>
                    <a:pt x="1" y="14"/>
                    <a:pt x="2" y="9"/>
                  </a:cubicBezTo>
                  <a:cubicBezTo>
                    <a:pt x="1" y="8"/>
                    <a:pt x="1" y="8"/>
                    <a:pt x="0" y="8"/>
                  </a:cubicBezTo>
                  <a:cubicBezTo>
                    <a:pt x="0" y="7"/>
                    <a:pt x="0" y="5"/>
                    <a:pt x="0" y="4"/>
                  </a:cubicBezTo>
                  <a:cubicBezTo>
                    <a:pt x="5" y="1"/>
                    <a:pt x="15" y="0"/>
                    <a:pt x="20" y="5"/>
                  </a:cubicBezTo>
                  <a:close/>
                  <a:moveTo>
                    <a:pt x="12" y="4"/>
                  </a:moveTo>
                  <a:cubicBezTo>
                    <a:pt x="1" y="4"/>
                    <a:pt x="2" y="18"/>
                    <a:pt x="12" y="18"/>
                  </a:cubicBezTo>
                  <a:cubicBezTo>
                    <a:pt x="21" y="18"/>
                    <a:pt x="22" y="4"/>
                    <a:pt x="12" y="4"/>
                  </a:cubicBezTo>
                  <a:close/>
                  <a:moveTo>
                    <a:pt x="37" y="4"/>
                  </a:moveTo>
                  <a:cubicBezTo>
                    <a:pt x="26" y="4"/>
                    <a:pt x="28" y="18"/>
                    <a:pt x="37" y="18"/>
                  </a:cubicBezTo>
                  <a:cubicBezTo>
                    <a:pt x="47" y="18"/>
                    <a:pt x="48" y="4"/>
                    <a:pt x="37" y="4"/>
                  </a:cubicBezTo>
                  <a:close/>
                </a:path>
              </a:pathLst>
            </a:custGeom>
            <a:solidFill>
              <a:srgbClr val="1462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06" name="Freeform 265"/>
            <p:cNvSpPr>
              <a:spLocks/>
            </p:cNvSpPr>
            <p:nvPr/>
          </p:nvSpPr>
          <p:spPr bwMode="auto">
            <a:xfrm>
              <a:off x="484409" y="3641977"/>
              <a:ext cx="497745" cy="488173"/>
            </a:xfrm>
            <a:custGeom>
              <a:avLst/>
              <a:gdLst>
                <a:gd name="T0" fmla="*/ 35 w 88"/>
                <a:gd name="T1" fmla="*/ 13 h 86"/>
                <a:gd name="T2" fmla="*/ 75 w 88"/>
                <a:gd name="T3" fmla="*/ 84 h 86"/>
                <a:gd name="T4" fmla="*/ 37 w 88"/>
                <a:gd name="T5" fmla="*/ 39 h 86"/>
                <a:gd name="T6" fmla="*/ 16 w 88"/>
                <a:gd name="T7" fmla="*/ 86 h 86"/>
                <a:gd name="T8" fmla="*/ 35 w 88"/>
                <a:gd name="T9" fmla="*/ 13 h 86"/>
              </a:gdLst>
              <a:ahLst/>
              <a:cxnLst>
                <a:cxn ang="0">
                  <a:pos x="T0" y="T1"/>
                </a:cxn>
                <a:cxn ang="0">
                  <a:pos x="T2" y="T3"/>
                </a:cxn>
                <a:cxn ang="0">
                  <a:pos x="T4" y="T5"/>
                </a:cxn>
                <a:cxn ang="0">
                  <a:pos x="T6" y="T7"/>
                </a:cxn>
                <a:cxn ang="0">
                  <a:pos x="T8" y="T9"/>
                </a:cxn>
              </a:cxnLst>
              <a:rect l="0" t="0" r="r" b="b"/>
              <a:pathLst>
                <a:path w="88" h="86">
                  <a:moveTo>
                    <a:pt x="35" y="13"/>
                  </a:moveTo>
                  <a:cubicBezTo>
                    <a:pt x="88" y="0"/>
                    <a:pt x="84" y="64"/>
                    <a:pt x="75" y="84"/>
                  </a:cubicBezTo>
                  <a:cubicBezTo>
                    <a:pt x="72" y="52"/>
                    <a:pt x="46" y="57"/>
                    <a:pt x="37" y="39"/>
                  </a:cubicBezTo>
                  <a:cubicBezTo>
                    <a:pt x="32" y="57"/>
                    <a:pt x="15" y="58"/>
                    <a:pt x="16" y="86"/>
                  </a:cubicBezTo>
                  <a:cubicBezTo>
                    <a:pt x="2" y="73"/>
                    <a:pt x="0" y="9"/>
                    <a:pt x="35" y="13"/>
                  </a:cubicBez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sp>
        <p:nvSpPr>
          <p:cNvPr id="807" name="圆角矩形 806"/>
          <p:cNvSpPr/>
          <p:nvPr/>
        </p:nvSpPr>
        <p:spPr>
          <a:xfrm>
            <a:off x="1871449" y="5571659"/>
            <a:ext cx="230400" cy="231409"/>
          </a:xfrm>
          <a:prstGeom prst="roundRect">
            <a:avLst/>
          </a:prstGeom>
          <a:solidFill>
            <a:srgbClr val="C00000"/>
          </a:solidFill>
          <a:ln w="9525" cap="flat" cmpd="sng" algn="ctr">
            <a:solidFill>
              <a:srgbClr val="333333">
                <a:lumMod val="40000"/>
                <a:lumOff val="60000"/>
              </a:srgbClr>
            </a:solidFill>
            <a:prstDash val="solid"/>
          </a:ln>
          <a:effectLst/>
        </p:spPr>
        <p:txBody>
          <a:bodyPr rtlCol="0" anchor="ctr"/>
          <a:lstStyle/>
          <a:p>
            <a:pPr algn="ctr">
              <a:lnSpc>
                <a:spcPct val="90000"/>
              </a:lnSpc>
              <a:defRPr/>
            </a:pPr>
            <a:r>
              <a:rPr lang="en-US" altLang="zh-CN" sz="1200" b="1" kern="0" dirty="0">
                <a:solidFill>
                  <a:prstClr val="white"/>
                </a:solidFill>
                <a:latin typeface="Arial"/>
                <a:ea typeface="黑体" panose="02010609060101010101" pitchFamily="49" charset="-122"/>
              </a:rPr>
              <a:t>2</a:t>
            </a:r>
            <a:endParaRPr lang="zh-CN" altLang="en-US" sz="1200" b="1" kern="0" dirty="0" err="1" smtClean="0">
              <a:solidFill>
                <a:prstClr val="white"/>
              </a:solidFill>
              <a:latin typeface="Arial"/>
              <a:ea typeface="黑体" panose="02010609060101010101" pitchFamily="49" charset="-122"/>
            </a:endParaRPr>
          </a:p>
        </p:txBody>
      </p:sp>
      <p:sp>
        <p:nvSpPr>
          <p:cNvPr id="808" name="文本框 807"/>
          <p:cNvSpPr txBox="1"/>
          <p:nvPr/>
        </p:nvSpPr>
        <p:spPr>
          <a:xfrm>
            <a:off x="3890889" y="5861264"/>
            <a:ext cx="986704" cy="247329"/>
          </a:xfrm>
          <a:prstGeom prst="rect">
            <a:avLst/>
          </a:prstGeom>
          <a:noFill/>
        </p:spPr>
        <p:txBody>
          <a:bodyPr wrap="none" lIns="0" tIns="0" rIns="0" bIns="0" rtlCol="0">
            <a:noAutofit/>
          </a:bodyPr>
          <a:lstStyle>
            <a:defPPr>
              <a:defRPr lang="de-DE"/>
            </a:defPPr>
            <a:lvl1pPr>
              <a:defRPr sz="1400" b="1">
                <a:solidFill>
                  <a:schemeClr val="bg1"/>
                </a:solidFill>
              </a:defRPr>
            </a:lvl1pPr>
          </a:lstStyle>
          <a:p>
            <a:pPr>
              <a:defRPr/>
            </a:pPr>
            <a:r>
              <a:rPr lang="en-US" kern="0" dirty="0" smtClean="0">
                <a:solidFill>
                  <a:srgbClr val="333333"/>
                </a:solidFill>
              </a:rPr>
              <a:t>Back-end Developers</a:t>
            </a:r>
          </a:p>
          <a:p>
            <a:pPr>
              <a:defRPr/>
            </a:pPr>
            <a:endParaRPr lang="en-US" kern="0" dirty="0">
              <a:solidFill>
                <a:srgbClr val="333333"/>
              </a:solidFill>
            </a:endParaRPr>
          </a:p>
        </p:txBody>
      </p:sp>
      <p:sp>
        <p:nvSpPr>
          <p:cNvPr id="809" name="圆角矩形 808"/>
          <p:cNvSpPr/>
          <p:nvPr/>
        </p:nvSpPr>
        <p:spPr>
          <a:xfrm>
            <a:off x="5994674" y="5617049"/>
            <a:ext cx="230400" cy="231409"/>
          </a:xfrm>
          <a:prstGeom prst="roundRect">
            <a:avLst/>
          </a:prstGeom>
          <a:solidFill>
            <a:srgbClr val="C00000"/>
          </a:solidFill>
          <a:ln w="9525" cap="flat" cmpd="sng" algn="ctr">
            <a:solidFill>
              <a:srgbClr val="333333">
                <a:lumMod val="40000"/>
                <a:lumOff val="60000"/>
              </a:srgbClr>
            </a:solidFill>
            <a:prstDash val="solid"/>
          </a:ln>
          <a:effectLst/>
        </p:spPr>
        <p:txBody>
          <a:bodyPr rtlCol="0" anchor="ctr"/>
          <a:lstStyle/>
          <a:p>
            <a:pPr algn="ctr">
              <a:lnSpc>
                <a:spcPct val="90000"/>
              </a:lnSpc>
              <a:defRPr/>
            </a:pPr>
            <a:r>
              <a:rPr lang="en-US" altLang="zh-CN" sz="1200" b="1" kern="0" dirty="0" smtClean="0">
                <a:solidFill>
                  <a:prstClr val="white"/>
                </a:solidFill>
                <a:latin typeface="Arial"/>
                <a:ea typeface="黑体" panose="02010609060101010101" pitchFamily="49" charset="-122"/>
              </a:rPr>
              <a:t>2</a:t>
            </a:r>
            <a:endParaRPr lang="zh-CN" altLang="en-US" sz="1200" b="1" kern="0" dirty="0" err="1" smtClean="0">
              <a:solidFill>
                <a:prstClr val="white"/>
              </a:solidFill>
              <a:latin typeface="Arial"/>
              <a:ea typeface="黑体" panose="02010609060101010101" pitchFamily="49" charset="-122"/>
            </a:endParaRPr>
          </a:p>
        </p:txBody>
      </p:sp>
      <p:grpSp>
        <p:nvGrpSpPr>
          <p:cNvPr id="810" name="组合 809"/>
          <p:cNvGrpSpPr>
            <a:grpSpLocks noChangeAspect="1"/>
          </p:cNvGrpSpPr>
          <p:nvPr/>
        </p:nvGrpSpPr>
        <p:grpSpPr>
          <a:xfrm>
            <a:off x="8724991" y="3931756"/>
            <a:ext cx="721969" cy="721969"/>
            <a:chOff x="8558400" y="4833692"/>
            <a:chExt cx="1031384" cy="1031384"/>
          </a:xfrm>
        </p:grpSpPr>
        <p:sp>
          <p:nvSpPr>
            <p:cNvPr id="811" name="Oval 412"/>
            <p:cNvSpPr>
              <a:spLocks noChangeArrowheads="1"/>
            </p:cNvSpPr>
            <p:nvPr/>
          </p:nvSpPr>
          <p:spPr bwMode="auto">
            <a:xfrm>
              <a:off x="8558400" y="4833692"/>
              <a:ext cx="1031384" cy="1031384"/>
            </a:xfrm>
            <a:prstGeom prst="ellipse">
              <a:avLst/>
            </a:prstGeom>
            <a:solidFill>
              <a:srgbClr val="93AC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12" name="Freeform 413"/>
            <p:cNvSpPr>
              <a:spLocks/>
            </p:cNvSpPr>
            <p:nvPr/>
          </p:nvSpPr>
          <p:spPr bwMode="auto">
            <a:xfrm>
              <a:off x="9075288" y="5041883"/>
              <a:ext cx="485779" cy="823193"/>
            </a:xfrm>
            <a:custGeom>
              <a:avLst/>
              <a:gdLst>
                <a:gd name="T0" fmla="*/ 0 w 86"/>
                <a:gd name="T1" fmla="*/ 15 h 145"/>
                <a:gd name="T2" fmla="*/ 27 w 86"/>
                <a:gd name="T3" fmla="*/ 0 h 145"/>
                <a:gd name="T4" fmla="*/ 86 w 86"/>
                <a:gd name="T5" fmla="*/ 86 h 145"/>
                <a:gd name="T6" fmla="*/ 0 w 86"/>
                <a:gd name="T7" fmla="*/ 145 h 145"/>
                <a:gd name="T8" fmla="*/ 0 w 86"/>
                <a:gd name="T9" fmla="*/ 15 h 145"/>
              </a:gdLst>
              <a:ahLst/>
              <a:cxnLst>
                <a:cxn ang="0">
                  <a:pos x="T0" y="T1"/>
                </a:cxn>
                <a:cxn ang="0">
                  <a:pos x="T2" y="T3"/>
                </a:cxn>
                <a:cxn ang="0">
                  <a:pos x="T4" y="T5"/>
                </a:cxn>
                <a:cxn ang="0">
                  <a:pos x="T6" y="T7"/>
                </a:cxn>
                <a:cxn ang="0">
                  <a:pos x="T8" y="T9"/>
                </a:cxn>
              </a:cxnLst>
              <a:rect l="0" t="0" r="r" b="b"/>
              <a:pathLst>
                <a:path w="86" h="145">
                  <a:moveTo>
                    <a:pt x="0" y="15"/>
                  </a:moveTo>
                  <a:cubicBezTo>
                    <a:pt x="27" y="0"/>
                    <a:pt x="27" y="0"/>
                    <a:pt x="27" y="0"/>
                  </a:cubicBezTo>
                  <a:cubicBezTo>
                    <a:pt x="86" y="86"/>
                    <a:pt x="86" y="86"/>
                    <a:pt x="86" y="86"/>
                  </a:cubicBezTo>
                  <a:cubicBezTo>
                    <a:pt x="73" y="121"/>
                    <a:pt x="39" y="145"/>
                    <a:pt x="0" y="145"/>
                  </a:cubicBezTo>
                  <a:cubicBezTo>
                    <a:pt x="0" y="15"/>
                    <a:pt x="0" y="15"/>
                    <a:pt x="0" y="15"/>
                  </a:cubicBezTo>
                  <a:close/>
                </a:path>
              </a:pathLst>
            </a:custGeom>
            <a:solidFill>
              <a:srgbClr val="768D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13" name="Freeform 414"/>
            <p:cNvSpPr>
              <a:spLocks/>
            </p:cNvSpPr>
            <p:nvPr/>
          </p:nvSpPr>
          <p:spPr bwMode="auto">
            <a:xfrm>
              <a:off x="8843167" y="4967700"/>
              <a:ext cx="464242" cy="459456"/>
            </a:xfrm>
            <a:custGeom>
              <a:avLst/>
              <a:gdLst>
                <a:gd name="T0" fmla="*/ 16 w 82"/>
                <a:gd name="T1" fmla="*/ 11 h 81"/>
                <a:gd name="T2" fmla="*/ 3 w 82"/>
                <a:gd name="T3" fmla="*/ 81 h 81"/>
                <a:gd name="T4" fmla="*/ 79 w 82"/>
                <a:gd name="T5" fmla="*/ 81 h 81"/>
                <a:gd name="T6" fmla="*/ 68 w 82"/>
                <a:gd name="T7" fmla="*/ 12 h 81"/>
                <a:gd name="T8" fmla="*/ 16 w 82"/>
                <a:gd name="T9" fmla="*/ 11 h 81"/>
              </a:gdLst>
              <a:ahLst/>
              <a:cxnLst>
                <a:cxn ang="0">
                  <a:pos x="T0" y="T1"/>
                </a:cxn>
                <a:cxn ang="0">
                  <a:pos x="T2" y="T3"/>
                </a:cxn>
                <a:cxn ang="0">
                  <a:pos x="T4" y="T5"/>
                </a:cxn>
                <a:cxn ang="0">
                  <a:pos x="T6" y="T7"/>
                </a:cxn>
                <a:cxn ang="0">
                  <a:pos x="T8" y="T9"/>
                </a:cxn>
              </a:cxnLst>
              <a:rect l="0" t="0" r="r" b="b"/>
              <a:pathLst>
                <a:path w="82" h="81">
                  <a:moveTo>
                    <a:pt x="16" y="11"/>
                  </a:moveTo>
                  <a:cubicBezTo>
                    <a:pt x="2" y="26"/>
                    <a:pt x="0" y="59"/>
                    <a:pt x="3" y="81"/>
                  </a:cubicBezTo>
                  <a:cubicBezTo>
                    <a:pt x="79" y="81"/>
                    <a:pt x="79" y="81"/>
                    <a:pt x="79" y="81"/>
                  </a:cubicBezTo>
                  <a:cubicBezTo>
                    <a:pt x="82" y="59"/>
                    <a:pt x="81" y="28"/>
                    <a:pt x="68" y="12"/>
                  </a:cubicBezTo>
                  <a:cubicBezTo>
                    <a:pt x="57" y="0"/>
                    <a:pt x="27" y="0"/>
                    <a:pt x="16" y="1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14" name="Freeform 415"/>
            <p:cNvSpPr>
              <a:spLocks/>
            </p:cNvSpPr>
            <p:nvPr/>
          </p:nvSpPr>
          <p:spPr bwMode="auto">
            <a:xfrm>
              <a:off x="8797700" y="5463052"/>
              <a:ext cx="552784" cy="402024"/>
            </a:xfrm>
            <a:custGeom>
              <a:avLst/>
              <a:gdLst>
                <a:gd name="T0" fmla="*/ 98 w 98"/>
                <a:gd name="T1" fmla="*/ 52 h 71"/>
                <a:gd name="T2" fmla="*/ 60 w 98"/>
                <a:gd name="T3" fmla="*/ 16 h 71"/>
                <a:gd name="T4" fmla="*/ 60 w 98"/>
                <a:gd name="T5" fmla="*/ 0 h 71"/>
                <a:gd name="T6" fmla="*/ 49 w 98"/>
                <a:gd name="T7" fmla="*/ 0 h 71"/>
                <a:gd name="T8" fmla="*/ 49 w 98"/>
                <a:gd name="T9" fmla="*/ 0 h 71"/>
                <a:gd name="T10" fmla="*/ 38 w 98"/>
                <a:gd name="T11" fmla="*/ 0 h 71"/>
                <a:gd name="T12" fmla="*/ 39 w 98"/>
                <a:gd name="T13" fmla="*/ 16 h 71"/>
                <a:gd name="T14" fmla="*/ 0 w 98"/>
                <a:gd name="T15" fmla="*/ 52 h 71"/>
                <a:gd name="T16" fmla="*/ 0 w 98"/>
                <a:gd name="T17" fmla="*/ 57 h 71"/>
                <a:gd name="T18" fmla="*/ 49 w 98"/>
                <a:gd name="T19" fmla="*/ 71 h 71"/>
                <a:gd name="T20" fmla="*/ 98 w 98"/>
                <a:gd name="T21" fmla="*/ 57 h 71"/>
                <a:gd name="T22" fmla="*/ 98 w 98"/>
                <a:gd name="T23"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71">
                  <a:moveTo>
                    <a:pt x="98" y="52"/>
                  </a:moveTo>
                  <a:cubicBezTo>
                    <a:pt x="97" y="35"/>
                    <a:pt x="97" y="19"/>
                    <a:pt x="60" y="16"/>
                  </a:cubicBezTo>
                  <a:cubicBezTo>
                    <a:pt x="60" y="14"/>
                    <a:pt x="60" y="2"/>
                    <a:pt x="60" y="0"/>
                  </a:cubicBezTo>
                  <a:cubicBezTo>
                    <a:pt x="49" y="0"/>
                    <a:pt x="49" y="0"/>
                    <a:pt x="49" y="0"/>
                  </a:cubicBezTo>
                  <a:cubicBezTo>
                    <a:pt x="49" y="0"/>
                    <a:pt x="49" y="0"/>
                    <a:pt x="49" y="0"/>
                  </a:cubicBezTo>
                  <a:cubicBezTo>
                    <a:pt x="38" y="0"/>
                    <a:pt x="38" y="0"/>
                    <a:pt x="38" y="0"/>
                  </a:cubicBezTo>
                  <a:cubicBezTo>
                    <a:pt x="38" y="2"/>
                    <a:pt x="39" y="14"/>
                    <a:pt x="39" y="16"/>
                  </a:cubicBezTo>
                  <a:cubicBezTo>
                    <a:pt x="2" y="19"/>
                    <a:pt x="1" y="35"/>
                    <a:pt x="0" y="52"/>
                  </a:cubicBezTo>
                  <a:cubicBezTo>
                    <a:pt x="0" y="54"/>
                    <a:pt x="0" y="56"/>
                    <a:pt x="0" y="57"/>
                  </a:cubicBezTo>
                  <a:cubicBezTo>
                    <a:pt x="15" y="66"/>
                    <a:pt x="31" y="71"/>
                    <a:pt x="49" y="71"/>
                  </a:cubicBezTo>
                  <a:cubicBezTo>
                    <a:pt x="67" y="71"/>
                    <a:pt x="84" y="66"/>
                    <a:pt x="98" y="57"/>
                  </a:cubicBezTo>
                  <a:cubicBezTo>
                    <a:pt x="98" y="56"/>
                    <a:pt x="98" y="54"/>
                    <a:pt x="98" y="52"/>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15" name="Freeform 416"/>
            <p:cNvSpPr>
              <a:spLocks/>
            </p:cNvSpPr>
            <p:nvPr/>
          </p:nvSpPr>
          <p:spPr bwMode="auto">
            <a:xfrm>
              <a:off x="9017856" y="5467838"/>
              <a:ext cx="119650" cy="45467"/>
            </a:xfrm>
            <a:custGeom>
              <a:avLst/>
              <a:gdLst>
                <a:gd name="T0" fmla="*/ 0 w 21"/>
                <a:gd name="T1" fmla="*/ 0 h 8"/>
                <a:gd name="T2" fmla="*/ 21 w 21"/>
                <a:gd name="T3" fmla="*/ 0 h 8"/>
                <a:gd name="T4" fmla="*/ 0 w 21"/>
                <a:gd name="T5" fmla="*/ 0 h 8"/>
              </a:gdLst>
              <a:ahLst/>
              <a:cxnLst>
                <a:cxn ang="0">
                  <a:pos x="T0" y="T1"/>
                </a:cxn>
                <a:cxn ang="0">
                  <a:pos x="T2" y="T3"/>
                </a:cxn>
                <a:cxn ang="0">
                  <a:pos x="T4" y="T5"/>
                </a:cxn>
              </a:cxnLst>
              <a:rect l="0" t="0" r="r" b="b"/>
              <a:pathLst>
                <a:path w="21" h="8">
                  <a:moveTo>
                    <a:pt x="0" y="0"/>
                  </a:moveTo>
                  <a:cubicBezTo>
                    <a:pt x="21" y="0"/>
                    <a:pt x="21" y="0"/>
                    <a:pt x="21" y="0"/>
                  </a:cubicBezTo>
                  <a:cubicBezTo>
                    <a:pt x="18" y="8"/>
                    <a:pt x="2" y="8"/>
                    <a:pt x="0" y="0"/>
                  </a:cubicBezTo>
                  <a:close/>
                </a:path>
              </a:pathLst>
            </a:custGeom>
            <a:solidFill>
              <a:srgbClr val="E1A1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16" name="Freeform 417"/>
            <p:cNvSpPr>
              <a:spLocks/>
            </p:cNvSpPr>
            <p:nvPr/>
          </p:nvSpPr>
          <p:spPr bwMode="auto">
            <a:xfrm>
              <a:off x="8886241" y="5065813"/>
              <a:ext cx="380487" cy="418775"/>
            </a:xfrm>
            <a:custGeom>
              <a:avLst/>
              <a:gdLst>
                <a:gd name="T0" fmla="*/ 62 w 67"/>
                <a:gd name="T1" fmla="*/ 32 h 74"/>
                <a:gd name="T2" fmla="*/ 59 w 67"/>
                <a:gd name="T3" fmla="*/ 54 h 74"/>
                <a:gd name="T4" fmla="*/ 33 w 67"/>
                <a:gd name="T5" fmla="*/ 74 h 74"/>
                <a:gd name="T6" fmla="*/ 7 w 67"/>
                <a:gd name="T7" fmla="*/ 54 h 74"/>
                <a:gd name="T8" fmla="*/ 4 w 67"/>
                <a:gd name="T9" fmla="*/ 32 h 74"/>
                <a:gd name="T10" fmla="*/ 32 w 67"/>
                <a:gd name="T11" fmla="*/ 0 h 74"/>
                <a:gd name="T12" fmla="*/ 62 w 67"/>
                <a:gd name="T13" fmla="*/ 32 h 74"/>
              </a:gdLst>
              <a:ahLst/>
              <a:cxnLst>
                <a:cxn ang="0">
                  <a:pos x="T0" y="T1"/>
                </a:cxn>
                <a:cxn ang="0">
                  <a:pos x="T2" y="T3"/>
                </a:cxn>
                <a:cxn ang="0">
                  <a:pos x="T4" y="T5"/>
                </a:cxn>
                <a:cxn ang="0">
                  <a:pos x="T6" y="T7"/>
                </a:cxn>
                <a:cxn ang="0">
                  <a:pos x="T8" y="T9"/>
                </a:cxn>
                <a:cxn ang="0">
                  <a:pos x="T10" y="T11"/>
                </a:cxn>
                <a:cxn ang="0">
                  <a:pos x="T12" y="T13"/>
                </a:cxn>
              </a:cxnLst>
              <a:rect l="0" t="0" r="r" b="b"/>
              <a:pathLst>
                <a:path w="67" h="74">
                  <a:moveTo>
                    <a:pt x="62" y="32"/>
                  </a:moveTo>
                  <a:cubicBezTo>
                    <a:pt x="67" y="32"/>
                    <a:pt x="65" y="53"/>
                    <a:pt x="59" y="54"/>
                  </a:cubicBezTo>
                  <a:cubicBezTo>
                    <a:pt x="54" y="65"/>
                    <a:pt x="45" y="74"/>
                    <a:pt x="33" y="74"/>
                  </a:cubicBezTo>
                  <a:cubicBezTo>
                    <a:pt x="21" y="74"/>
                    <a:pt x="12" y="65"/>
                    <a:pt x="7" y="54"/>
                  </a:cubicBezTo>
                  <a:cubicBezTo>
                    <a:pt x="2" y="54"/>
                    <a:pt x="0" y="32"/>
                    <a:pt x="4" y="32"/>
                  </a:cubicBezTo>
                  <a:cubicBezTo>
                    <a:pt x="3" y="9"/>
                    <a:pt x="10" y="0"/>
                    <a:pt x="32" y="0"/>
                  </a:cubicBezTo>
                  <a:cubicBezTo>
                    <a:pt x="53" y="0"/>
                    <a:pt x="63" y="9"/>
                    <a:pt x="62" y="32"/>
                  </a:cubicBezTo>
                  <a:close/>
                </a:path>
              </a:pathLst>
            </a:custGeom>
            <a:solidFill>
              <a:srgbClr val="F6CD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17" name="Freeform 418"/>
            <p:cNvSpPr>
              <a:spLocks/>
            </p:cNvSpPr>
            <p:nvPr/>
          </p:nvSpPr>
          <p:spPr bwMode="auto">
            <a:xfrm>
              <a:off x="8881455" y="4958128"/>
              <a:ext cx="413989" cy="294339"/>
            </a:xfrm>
            <a:custGeom>
              <a:avLst/>
              <a:gdLst>
                <a:gd name="T0" fmla="*/ 3 w 73"/>
                <a:gd name="T1" fmla="*/ 52 h 52"/>
                <a:gd name="T2" fmla="*/ 20 w 73"/>
                <a:gd name="T3" fmla="*/ 38 h 52"/>
                <a:gd name="T4" fmla="*/ 65 w 73"/>
                <a:gd name="T5" fmla="*/ 51 h 52"/>
                <a:gd name="T6" fmla="*/ 3 w 73"/>
                <a:gd name="T7" fmla="*/ 52 h 52"/>
              </a:gdLst>
              <a:ahLst/>
              <a:cxnLst>
                <a:cxn ang="0">
                  <a:pos x="T0" y="T1"/>
                </a:cxn>
                <a:cxn ang="0">
                  <a:pos x="T2" y="T3"/>
                </a:cxn>
                <a:cxn ang="0">
                  <a:pos x="T4" y="T5"/>
                </a:cxn>
                <a:cxn ang="0">
                  <a:pos x="T6" y="T7"/>
                </a:cxn>
              </a:cxnLst>
              <a:rect l="0" t="0" r="r" b="b"/>
              <a:pathLst>
                <a:path w="73" h="52">
                  <a:moveTo>
                    <a:pt x="3" y="52"/>
                  </a:moveTo>
                  <a:cubicBezTo>
                    <a:pt x="9" y="52"/>
                    <a:pt x="17" y="49"/>
                    <a:pt x="20" y="38"/>
                  </a:cubicBezTo>
                  <a:cubicBezTo>
                    <a:pt x="24" y="49"/>
                    <a:pt x="43" y="52"/>
                    <a:pt x="65" y="51"/>
                  </a:cubicBezTo>
                  <a:cubicBezTo>
                    <a:pt x="73" y="3"/>
                    <a:pt x="0" y="0"/>
                    <a:pt x="3" y="5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18" name="Freeform 419"/>
            <p:cNvSpPr>
              <a:spLocks/>
            </p:cNvSpPr>
            <p:nvPr/>
          </p:nvSpPr>
          <p:spPr bwMode="auto">
            <a:xfrm>
              <a:off x="8797700" y="5553986"/>
              <a:ext cx="552784" cy="311090"/>
            </a:xfrm>
            <a:custGeom>
              <a:avLst/>
              <a:gdLst>
                <a:gd name="T0" fmla="*/ 98 w 98"/>
                <a:gd name="T1" fmla="*/ 36 h 55"/>
                <a:gd name="T2" fmla="*/ 60 w 98"/>
                <a:gd name="T3" fmla="*/ 0 h 55"/>
                <a:gd name="T4" fmla="*/ 49 w 98"/>
                <a:gd name="T5" fmla="*/ 36 h 55"/>
                <a:gd name="T6" fmla="*/ 39 w 98"/>
                <a:gd name="T7" fmla="*/ 0 h 55"/>
                <a:gd name="T8" fmla="*/ 0 w 98"/>
                <a:gd name="T9" fmla="*/ 36 h 55"/>
                <a:gd name="T10" fmla="*/ 0 w 98"/>
                <a:gd name="T11" fmla="*/ 41 h 55"/>
                <a:gd name="T12" fmla="*/ 49 w 98"/>
                <a:gd name="T13" fmla="*/ 55 h 55"/>
                <a:gd name="T14" fmla="*/ 98 w 98"/>
                <a:gd name="T15" fmla="*/ 41 h 55"/>
                <a:gd name="T16" fmla="*/ 98 w 98"/>
                <a:gd name="T17"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5">
                  <a:moveTo>
                    <a:pt x="98" y="36"/>
                  </a:moveTo>
                  <a:cubicBezTo>
                    <a:pt x="97" y="19"/>
                    <a:pt x="97" y="3"/>
                    <a:pt x="60" y="0"/>
                  </a:cubicBezTo>
                  <a:cubicBezTo>
                    <a:pt x="49" y="36"/>
                    <a:pt x="49" y="36"/>
                    <a:pt x="49" y="36"/>
                  </a:cubicBezTo>
                  <a:cubicBezTo>
                    <a:pt x="39" y="0"/>
                    <a:pt x="39" y="0"/>
                    <a:pt x="39" y="0"/>
                  </a:cubicBezTo>
                  <a:cubicBezTo>
                    <a:pt x="2" y="3"/>
                    <a:pt x="1" y="19"/>
                    <a:pt x="0" y="36"/>
                  </a:cubicBezTo>
                  <a:cubicBezTo>
                    <a:pt x="0" y="38"/>
                    <a:pt x="0" y="40"/>
                    <a:pt x="0" y="41"/>
                  </a:cubicBezTo>
                  <a:cubicBezTo>
                    <a:pt x="15" y="50"/>
                    <a:pt x="31" y="55"/>
                    <a:pt x="49" y="55"/>
                  </a:cubicBezTo>
                  <a:cubicBezTo>
                    <a:pt x="67" y="55"/>
                    <a:pt x="84" y="50"/>
                    <a:pt x="98" y="41"/>
                  </a:cubicBezTo>
                  <a:cubicBezTo>
                    <a:pt x="98" y="40"/>
                    <a:pt x="98" y="38"/>
                    <a:pt x="98" y="3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19" name="Freeform 420"/>
            <p:cNvSpPr>
              <a:spLocks/>
            </p:cNvSpPr>
            <p:nvPr/>
          </p:nvSpPr>
          <p:spPr bwMode="auto">
            <a:xfrm>
              <a:off x="9075288" y="5508519"/>
              <a:ext cx="112471" cy="248872"/>
            </a:xfrm>
            <a:custGeom>
              <a:avLst/>
              <a:gdLst>
                <a:gd name="T0" fmla="*/ 0 w 47"/>
                <a:gd name="T1" fmla="*/ 104 h 104"/>
                <a:gd name="T2" fmla="*/ 14 w 47"/>
                <a:gd name="T3" fmla="*/ 80 h 104"/>
                <a:gd name="T4" fmla="*/ 47 w 47"/>
                <a:gd name="T5" fmla="*/ 80 h 104"/>
                <a:gd name="T6" fmla="*/ 26 w 47"/>
                <a:gd name="T7" fmla="*/ 0 h 104"/>
                <a:gd name="T8" fmla="*/ 0 w 47"/>
                <a:gd name="T9" fmla="*/ 104 h 104"/>
                <a:gd name="T10" fmla="*/ 0 w 47"/>
                <a:gd name="T11" fmla="*/ 104 h 104"/>
              </a:gdLst>
              <a:ahLst/>
              <a:cxnLst>
                <a:cxn ang="0">
                  <a:pos x="T0" y="T1"/>
                </a:cxn>
                <a:cxn ang="0">
                  <a:pos x="T2" y="T3"/>
                </a:cxn>
                <a:cxn ang="0">
                  <a:pos x="T4" y="T5"/>
                </a:cxn>
                <a:cxn ang="0">
                  <a:pos x="T6" y="T7"/>
                </a:cxn>
                <a:cxn ang="0">
                  <a:pos x="T8" y="T9"/>
                </a:cxn>
                <a:cxn ang="0">
                  <a:pos x="T10" y="T11"/>
                </a:cxn>
              </a:cxnLst>
              <a:rect l="0" t="0" r="r" b="b"/>
              <a:pathLst>
                <a:path w="47" h="104">
                  <a:moveTo>
                    <a:pt x="0" y="104"/>
                  </a:moveTo>
                  <a:lnTo>
                    <a:pt x="14" y="80"/>
                  </a:lnTo>
                  <a:lnTo>
                    <a:pt x="47" y="80"/>
                  </a:lnTo>
                  <a:lnTo>
                    <a:pt x="26" y="0"/>
                  </a:lnTo>
                  <a:lnTo>
                    <a:pt x="0" y="104"/>
                  </a:lnTo>
                  <a:lnTo>
                    <a:pt x="0" y="104"/>
                  </a:lnTo>
                  <a:close/>
                </a:path>
              </a:pathLst>
            </a:custGeom>
            <a:solidFill>
              <a:srgbClr val="16C5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20" name="Freeform 421"/>
            <p:cNvSpPr>
              <a:spLocks/>
            </p:cNvSpPr>
            <p:nvPr/>
          </p:nvSpPr>
          <p:spPr bwMode="auto">
            <a:xfrm>
              <a:off x="8967603" y="5508519"/>
              <a:ext cx="107685" cy="248872"/>
            </a:xfrm>
            <a:custGeom>
              <a:avLst/>
              <a:gdLst>
                <a:gd name="T0" fmla="*/ 45 w 45"/>
                <a:gd name="T1" fmla="*/ 104 h 104"/>
                <a:gd name="T2" fmla="*/ 30 w 45"/>
                <a:gd name="T3" fmla="*/ 80 h 104"/>
                <a:gd name="T4" fmla="*/ 0 w 45"/>
                <a:gd name="T5" fmla="*/ 80 h 104"/>
                <a:gd name="T6" fmla="*/ 21 w 45"/>
                <a:gd name="T7" fmla="*/ 0 h 104"/>
                <a:gd name="T8" fmla="*/ 45 w 45"/>
                <a:gd name="T9" fmla="*/ 104 h 104"/>
                <a:gd name="T10" fmla="*/ 45 w 45"/>
                <a:gd name="T11" fmla="*/ 104 h 104"/>
              </a:gdLst>
              <a:ahLst/>
              <a:cxnLst>
                <a:cxn ang="0">
                  <a:pos x="T0" y="T1"/>
                </a:cxn>
                <a:cxn ang="0">
                  <a:pos x="T2" y="T3"/>
                </a:cxn>
                <a:cxn ang="0">
                  <a:pos x="T4" y="T5"/>
                </a:cxn>
                <a:cxn ang="0">
                  <a:pos x="T6" y="T7"/>
                </a:cxn>
                <a:cxn ang="0">
                  <a:pos x="T8" y="T9"/>
                </a:cxn>
                <a:cxn ang="0">
                  <a:pos x="T10" y="T11"/>
                </a:cxn>
              </a:cxnLst>
              <a:rect l="0" t="0" r="r" b="b"/>
              <a:pathLst>
                <a:path w="45" h="104">
                  <a:moveTo>
                    <a:pt x="45" y="104"/>
                  </a:moveTo>
                  <a:lnTo>
                    <a:pt x="30" y="80"/>
                  </a:lnTo>
                  <a:lnTo>
                    <a:pt x="0" y="80"/>
                  </a:lnTo>
                  <a:lnTo>
                    <a:pt x="21" y="0"/>
                  </a:lnTo>
                  <a:lnTo>
                    <a:pt x="45" y="104"/>
                  </a:lnTo>
                  <a:lnTo>
                    <a:pt x="45" y="104"/>
                  </a:lnTo>
                  <a:close/>
                </a:path>
              </a:pathLst>
            </a:custGeom>
            <a:solidFill>
              <a:srgbClr val="16C5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21" name="Freeform 422"/>
            <p:cNvSpPr>
              <a:spLocks noEditPoints="1"/>
            </p:cNvSpPr>
            <p:nvPr/>
          </p:nvSpPr>
          <p:spPr bwMode="auto">
            <a:xfrm>
              <a:off x="8931708" y="5257253"/>
              <a:ext cx="289553" cy="102899"/>
            </a:xfrm>
            <a:custGeom>
              <a:avLst/>
              <a:gdLst>
                <a:gd name="T0" fmla="*/ 11 w 51"/>
                <a:gd name="T1" fmla="*/ 0 h 18"/>
                <a:gd name="T2" fmla="*/ 22 w 51"/>
                <a:gd name="T3" fmla="*/ 8 h 18"/>
                <a:gd name="T4" fmla="*/ 28 w 51"/>
                <a:gd name="T5" fmla="*/ 8 h 18"/>
                <a:gd name="T6" fmla="*/ 39 w 51"/>
                <a:gd name="T7" fmla="*/ 0 h 18"/>
                <a:gd name="T8" fmla="*/ 51 w 51"/>
                <a:gd name="T9" fmla="*/ 9 h 18"/>
                <a:gd name="T10" fmla="*/ 39 w 51"/>
                <a:gd name="T11" fmla="*/ 18 h 18"/>
                <a:gd name="T12" fmla="*/ 28 w 51"/>
                <a:gd name="T13" fmla="*/ 9 h 18"/>
                <a:gd name="T14" fmla="*/ 22 w 51"/>
                <a:gd name="T15" fmla="*/ 9 h 18"/>
                <a:gd name="T16" fmla="*/ 11 w 51"/>
                <a:gd name="T17" fmla="*/ 18 h 18"/>
                <a:gd name="T18" fmla="*/ 0 w 51"/>
                <a:gd name="T19" fmla="*/ 9 h 18"/>
                <a:gd name="T20" fmla="*/ 11 w 51"/>
                <a:gd name="T21" fmla="*/ 0 h 18"/>
                <a:gd name="T22" fmla="*/ 11 w 51"/>
                <a:gd name="T23" fmla="*/ 1 h 18"/>
                <a:gd name="T24" fmla="*/ 20 w 51"/>
                <a:gd name="T25" fmla="*/ 9 h 18"/>
                <a:gd name="T26" fmla="*/ 11 w 51"/>
                <a:gd name="T27" fmla="*/ 16 h 18"/>
                <a:gd name="T28" fmla="*/ 2 w 51"/>
                <a:gd name="T29" fmla="*/ 9 h 18"/>
                <a:gd name="T30" fmla="*/ 11 w 51"/>
                <a:gd name="T31" fmla="*/ 1 h 18"/>
                <a:gd name="T32" fmla="*/ 39 w 51"/>
                <a:gd name="T33" fmla="*/ 1 h 18"/>
                <a:gd name="T34" fmla="*/ 48 w 51"/>
                <a:gd name="T35" fmla="*/ 9 h 18"/>
                <a:gd name="T36" fmla="*/ 39 w 51"/>
                <a:gd name="T37" fmla="*/ 16 h 18"/>
                <a:gd name="T38" fmla="*/ 30 w 51"/>
                <a:gd name="T39" fmla="*/ 9 h 18"/>
                <a:gd name="T40" fmla="*/ 39 w 51"/>
                <a:gd name="T4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8">
                  <a:moveTo>
                    <a:pt x="11" y="0"/>
                  </a:moveTo>
                  <a:cubicBezTo>
                    <a:pt x="17" y="0"/>
                    <a:pt x="22" y="3"/>
                    <a:pt x="22" y="8"/>
                  </a:cubicBezTo>
                  <a:cubicBezTo>
                    <a:pt x="28" y="8"/>
                    <a:pt x="28" y="8"/>
                    <a:pt x="28" y="8"/>
                  </a:cubicBezTo>
                  <a:cubicBezTo>
                    <a:pt x="29" y="3"/>
                    <a:pt x="33" y="0"/>
                    <a:pt x="39" y="0"/>
                  </a:cubicBezTo>
                  <a:cubicBezTo>
                    <a:pt x="46" y="0"/>
                    <a:pt x="51" y="4"/>
                    <a:pt x="51" y="9"/>
                  </a:cubicBezTo>
                  <a:cubicBezTo>
                    <a:pt x="51" y="14"/>
                    <a:pt x="46" y="18"/>
                    <a:pt x="39" y="18"/>
                  </a:cubicBezTo>
                  <a:cubicBezTo>
                    <a:pt x="34" y="18"/>
                    <a:pt x="29" y="14"/>
                    <a:pt x="28" y="9"/>
                  </a:cubicBezTo>
                  <a:cubicBezTo>
                    <a:pt x="22" y="9"/>
                    <a:pt x="22" y="9"/>
                    <a:pt x="22" y="9"/>
                  </a:cubicBezTo>
                  <a:cubicBezTo>
                    <a:pt x="22" y="14"/>
                    <a:pt x="17" y="18"/>
                    <a:pt x="11" y="18"/>
                  </a:cubicBezTo>
                  <a:cubicBezTo>
                    <a:pt x="5" y="18"/>
                    <a:pt x="0" y="14"/>
                    <a:pt x="0" y="9"/>
                  </a:cubicBezTo>
                  <a:cubicBezTo>
                    <a:pt x="0" y="4"/>
                    <a:pt x="5" y="0"/>
                    <a:pt x="11" y="0"/>
                  </a:cubicBezTo>
                  <a:close/>
                  <a:moveTo>
                    <a:pt x="11" y="1"/>
                  </a:moveTo>
                  <a:cubicBezTo>
                    <a:pt x="16" y="1"/>
                    <a:pt x="20" y="5"/>
                    <a:pt x="20" y="9"/>
                  </a:cubicBezTo>
                  <a:cubicBezTo>
                    <a:pt x="20" y="13"/>
                    <a:pt x="16" y="16"/>
                    <a:pt x="11" y="16"/>
                  </a:cubicBezTo>
                  <a:cubicBezTo>
                    <a:pt x="6" y="16"/>
                    <a:pt x="2" y="13"/>
                    <a:pt x="2" y="9"/>
                  </a:cubicBezTo>
                  <a:cubicBezTo>
                    <a:pt x="2" y="5"/>
                    <a:pt x="6" y="1"/>
                    <a:pt x="11" y="1"/>
                  </a:cubicBezTo>
                  <a:close/>
                  <a:moveTo>
                    <a:pt x="39" y="1"/>
                  </a:moveTo>
                  <a:cubicBezTo>
                    <a:pt x="44" y="1"/>
                    <a:pt x="48" y="5"/>
                    <a:pt x="48" y="9"/>
                  </a:cubicBezTo>
                  <a:cubicBezTo>
                    <a:pt x="48" y="13"/>
                    <a:pt x="44" y="16"/>
                    <a:pt x="39" y="16"/>
                  </a:cubicBezTo>
                  <a:cubicBezTo>
                    <a:pt x="34" y="16"/>
                    <a:pt x="30" y="13"/>
                    <a:pt x="30" y="9"/>
                  </a:cubicBezTo>
                  <a:cubicBezTo>
                    <a:pt x="30" y="5"/>
                    <a:pt x="34" y="1"/>
                    <a:pt x="39"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22" name="Oval 423"/>
            <p:cNvSpPr>
              <a:spLocks noChangeArrowheads="1"/>
            </p:cNvSpPr>
            <p:nvPr/>
          </p:nvSpPr>
          <p:spPr bwMode="auto">
            <a:xfrm>
              <a:off x="9063323" y="5774142"/>
              <a:ext cx="28716" cy="28716"/>
            </a:xfrm>
            <a:prstGeom prst="ellipse">
              <a:avLst/>
            </a:prstGeom>
            <a:solidFill>
              <a:srgbClr val="16C5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23" name="Oval 424"/>
            <p:cNvSpPr>
              <a:spLocks noChangeArrowheads="1"/>
            </p:cNvSpPr>
            <p:nvPr/>
          </p:nvSpPr>
          <p:spPr bwMode="auto">
            <a:xfrm>
              <a:off x="9063323" y="5824395"/>
              <a:ext cx="28716" cy="28716"/>
            </a:xfrm>
            <a:prstGeom prst="ellipse">
              <a:avLst/>
            </a:prstGeom>
            <a:solidFill>
              <a:srgbClr val="16C5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sp>
        <p:nvSpPr>
          <p:cNvPr id="825" name="矩形 824"/>
          <p:cNvSpPr/>
          <p:nvPr/>
        </p:nvSpPr>
        <p:spPr>
          <a:xfrm>
            <a:off x="7875058" y="5908513"/>
            <a:ext cx="1713084" cy="142770"/>
          </a:xfrm>
          <a:prstGeom prst="rect">
            <a:avLst/>
          </a:prstGeom>
          <a:noFill/>
        </p:spPr>
        <p:txBody>
          <a:bodyPr wrap="none" lIns="0" tIns="0" rIns="0" bIns="0" rtlCol="0">
            <a:noAutofit/>
          </a:bodyPr>
          <a:lstStyle/>
          <a:p>
            <a:pPr>
              <a:defRPr/>
            </a:pPr>
            <a:r>
              <a:rPr lang="en-US" sz="1400" b="1" kern="0" dirty="0" smtClean="0">
                <a:solidFill>
                  <a:srgbClr val="333333"/>
                </a:solidFill>
              </a:rPr>
              <a:t>Operation Engineer </a:t>
            </a:r>
          </a:p>
        </p:txBody>
      </p:sp>
      <p:sp>
        <p:nvSpPr>
          <p:cNvPr id="826" name="圆角矩形 825"/>
          <p:cNvSpPr/>
          <p:nvPr/>
        </p:nvSpPr>
        <p:spPr>
          <a:xfrm>
            <a:off x="8658868" y="4411725"/>
            <a:ext cx="230400" cy="231409"/>
          </a:xfrm>
          <a:prstGeom prst="roundRect">
            <a:avLst/>
          </a:prstGeom>
          <a:solidFill>
            <a:srgbClr val="C00000"/>
          </a:solidFill>
          <a:ln w="9525" cap="flat" cmpd="sng" algn="ctr">
            <a:solidFill>
              <a:srgbClr val="333333">
                <a:lumMod val="40000"/>
                <a:lumOff val="60000"/>
              </a:srgbClr>
            </a:solidFill>
            <a:prstDash val="solid"/>
          </a:ln>
          <a:effectLst/>
        </p:spPr>
        <p:txBody>
          <a:bodyPr rtlCol="0" anchor="ctr"/>
          <a:lstStyle/>
          <a:p>
            <a:pPr algn="ctr">
              <a:lnSpc>
                <a:spcPct val="90000"/>
              </a:lnSpc>
              <a:defRPr/>
            </a:pPr>
            <a:r>
              <a:rPr lang="en-US" altLang="zh-CN" sz="1200" b="1" kern="0" dirty="0" smtClean="0">
                <a:solidFill>
                  <a:prstClr val="white"/>
                </a:solidFill>
                <a:latin typeface="Arial"/>
                <a:ea typeface="黑体" panose="02010609060101010101" pitchFamily="49" charset="-122"/>
              </a:rPr>
              <a:t>1</a:t>
            </a:r>
            <a:endParaRPr lang="zh-CN" altLang="en-US" sz="1200" b="1" kern="0" dirty="0" err="1" smtClean="0">
              <a:solidFill>
                <a:prstClr val="white"/>
              </a:solidFill>
              <a:latin typeface="Arial"/>
              <a:ea typeface="黑体" panose="02010609060101010101" pitchFamily="49" charset="-122"/>
            </a:endParaRPr>
          </a:p>
        </p:txBody>
      </p:sp>
      <p:grpSp>
        <p:nvGrpSpPr>
          <p:cNvPr id="827" name="组合 826"/>
          <p:cNvGrpSpPr>
            <a:grpSpLocks noChangeAspect="1"/>
          </p:cNvGrpSpPr>
          <p:nvPr/>
        </p:nvGrpSpPr>
        <p:grpSpPr>
          <a:xfrm>
            <a:off x="8089725" y="5088550"/>
            <a:ext cx="719312" cy="722650"/>
            <a:chOff x="2615075" y="391535"/>
            <a:chExt cx="1027588" cy="1032357"/>
          </a:xfrm>
        </p:grpSpPr>
        <p:sp>
          <p:nvSpPr>
            <p:cNvPr id="828" name="Oval 92"/>
            <p:cNvSpPr>
              <a:spLocks noChangeArrowheads="1"/>
            </p:cNvSpPr>
            <p:nvPr/>
          </p:nvSpPr>
          <p:spPr bwMode="auto">
            <a:xfrm>
              <a:off x="2615075" y="391535"/>
              <a:ext cx="1027588" cy="1032357"/>
            </a:xfrm>
            <a:prstGeom prst="ellipse">
              <a:avLst/>
            </a:prstGeom>
            <a:solidFill>
              <a:srgbClr val="FFCC5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29" name="Freeform 93"/>
            <p:cNvSpPr>
              <a:spLocks/>
            </p:cNvSpPr>
            <p:nvPr/>
          </p:nvSpPr>
          <p:spPr bwMode="auto">
            <a:xfrm>
              <a:off x="3110987" y="577502"/>
              <a:ext cx="514986" cy="846389"/>
            </a:xfrm>
            <a:custGeom>
              <a:avLst/>
              <a:gdLst>
                <a:gd name="T0" fmla="*/ 34 w 91"/>
                <a:gd name="T1" fmla="*/ 0 h 150"/>
                <a:gd name="T2" fmla="*/ 91 w 91"/>
                <a:gd name="T3" fmla="*/ 84 h 150"/>
                <a:gd name="T4" fmla="*/ 4 w 91"/>
                <a:gd name="T5" fmla="*/ 150 h 150"/>
                <a:gd name="T6" fmla="*/ 0 w 91"/>
                <a:gd name="T7" fmla="*/ 4 h 150"/>
                <a:gd name="T8" fmla="*/ 34 w 91"/>
                <a:gd name="T9" fmla="*/ 0 h 150"/>
              </a:gdLst>
              <a:ahLst/>
              <a:cxnLst>
                <a:cxn ang="0">
                  <a:pos x="T0" y="T1"/>
                </a:cxn>
                <a:cxn ang="0">
                  <a:pos x="T2" y="T3"/>
                </a:cxn>
                <a:cxn ang="0">
                  <a:pos x="T4" y="T5"/>
                </a:cxn>
                <a:cxn ang="0">
                  <a:pos x="T6" y="T7"/>
                </a:cxn>
                <a:cxn ang="0">
                  <a:pos x="T8" y="T9"/>
                </a:cxn>
              </a:cxnLst>
              <a:rect l="0" t="0" r="r" b="b"/>
              <a:pathLst>
                <a:path w="91" h="150">
                  <a:moveTo>
                    <a:pt x="34" y="0"/>
                  </a:moveTo>
                  <a:cubicBezTo>
                    <a:pt x="91" y="84"/>
                    <a:pt x="91" y="84"/>
                    <a:pt x="91" y="84"/>
                  </a:cubicBezTo>
                  <a:cubicBezTo>
                    <a:pt x="80" y="121"/>
                    <a:pt x="45" y="149"/>
                    <a:pt x="4" y="150"/>
                  </a:cubicBezTo>
                  <a:cubicBezTo>
                    <a:pt x="0" y="4"/>
                    <a:pt x="0" y="4"/>
                    <a:pt x="0" y="4"/>
                  </a:cubicBezTo>
                  <a:cubicBezTo>
                    <a:pt x="34" y="0"/>
                    <a:pt x="34" y="0"/>
                    <a:pt x="34" y="0"/>
                  </a:cubicBezTo>
                  <a:close/>
                </a:path>
              </a:pathLst>
            </a:custGeom>
            <a:solidFill>
              <a:srgbClr val="D7A3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30" name="Freeform 94"/>
            <p:cNvSpPr>
              <a:spLocks/>
            </p:cNvSpPr>
            <p:nvPr/>
          </p:nvSpPr>
          <p:spPr bwMode="auto">
            <a:xfrm>
              <a:off x="2891641" y="560813"/>
              <a:ext cx="457766" cy="598433"/>
            </a:xfrm>
            <a:custGeom>
              <a:avLst/>
              <a:gdLst>
                <a:gd name="T0" fmla="*/ 39 w 81"/>
                <a:gd name="T1" fmla="*/ 10 h 106"/>
                <a:gd name="T2" fmla="*/ 80 w 81"/>
                <a:gd name="T3" fmla="*/ 50 h 106"/>
                <a:gd name="T4" fmla="*/ 2 w 81"/>
                <a:gd name="T5" fmla="*/ 50 h 106"/>
                <a:gd name="T6" fmla="*/ 39 w 81"/>
                <a:gd name="T7" fmla="*/ 10 h 106"/>
              </a:gdLst>
              <a:ahLst/>
              <a:cxnLst>
                <a:cxn ang="0">
                  <a:pos x="T0" y="T1"/>
                </a:cxn>
                <a:cxn ang="0">
                  <a:pos x="T2" y="T3"/>
                </a:cxn>
                <a:cxn ang="0">
                  <a:pos x="T4" y="T5"/>
                </a:cxn>
                <a:cxn ang="0">
                  <a:pos x="T6" y="T7"/>
                </a:cxn>
              </a:cxnLst>
              <a:rect l="0" t="0" r="r" b="b"/>
              <a:pathLst>
                <a:path w="81" h="106">
                  <a:moveTo>
                    <a:pt x="39" y="10"/>
                  </a:moveTo>
                  <a:cubicBezTo>
                    <a:pt x="63" y="0"/>
                    <a:pt x="81" y="25"/>
                    <a:pt x="80" y="50"/>
                  </a:cubicBezTo>
                  <a:cubicBezTo>
                    <a:pt x="78" y="106"/>
                    <a:pt x="0" y="104"/>
                    <a:pt x="2" y="50"/>
                  </a:cubicBezTo>
                  <a:cubicBezTo>
                    <a:pt x="2" y="25"/>
                    <a:pt x="15" y="0"/>
                    <a:pt x="39"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31" name="Freeform 95"/>
            <p:cNvSpPr>
              <a:spLocks/>
            </p:cNvSpPr>
            <p:nvPr/>
          </p:nvSpPr>
          <p:spPr bwMode="auto">
            <a:xfrm>
              <a:off x="2817731" y="989968"/>
              <a:ext cx="610354" cy="383855"/>
            </a:xfrm>
            <a:custGeom>
              <a:avLst/>
              <a:gdLst>
                <a:gd name="T0" fmla="*/ 0 w 108"/>
                <a:gd name="T1" fmla="*/ 58 h 68"/>
                <a:gd name="T2" fmla="*/ 42 w 108"/>
                <a:gd name="T3" fmla="*/ 17 h 68"/>
                <a:gd name="T4" fmla="*/ 42 w 108"/>
                <a:gd name="T5" fmla="*/ 0 h 68"/>
                <a:gd name="T6" fmla="*/ 54 w 108"/>
                <a:gd name="T7" fmla="*/ 0 h 68"/>
                <a:gd name="T8" fmla="*/ 54 w 108"/>
                <a:gd name="T9" fmla="*/ 0 h 68"/>
                <a:gd name="T10" fmla="*/ 66 w 108"/>
                <a:gd name="T11" fmla="*/ 0 h 68"/>
                <a:gd name="T12" fmla="*/ 66 w 108"/>
                <a:gd name="T13" fmla="*/ 17 h 68"/>
                <a:gd name="T14" fmla="*/ 108 w 108"/>
                <a:gd name="T15" fmla="*/ 60 h 68"/>
                <a:gd name="T16" fmla="*/ 95 w 108"/>
                <a:gd name="T17" fmla="*/ 68 h 68"/>
                <a:gd name="T18" fmla="*/ 54 w 108"/>
                <a:gd name="T19" fmla="*/ 67 h 68"/>
                <a:gd name="T20" fmla="*/ 54 w 108"/>
                <a:gd name="T21" fmla="*/ 67 h 68"/>
                <a:gd name="T22" fmla="*/ 15 w 108"/>
                <a:gd name="T23" fmla="*/ 68 h 68"/>
                <a:gd name="T24" fmla="*/ 0 w 108"/>
                <a:gd name="T25" fmla="*/ 5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68">
                  <a:moveTo>
                    <a:pt x="0" y="58"/>
                  </a:moveTo>
                  <a:cubicBezTo>
                    <a:pt x="0" y="39"/>
                    <a:pt x="1" y="21"/>
                    <a:pt x="42" y="17"/>
                  </a:cubicBezTo>
                  <a:cubicBezTo>
                    <a:pt x="42" y="16"/>
                    <a:pt x="42" y="2"/>
                    <a:pt x="42" y="0"/>
                  </a:cubicBezTo>
                  <a:cubicBezTo>
                    <a:pt x="54" y="0"/>
                    <a:pt x="54" y="0"/>
                    <a:pt x="54" y="0"/>
                  </a:cubicBezTo>
                  <a:cubicBezTo>
                    <a:pt x="54" y="0"/>
                    <a:pt x="54" y="0"/>
                    <a:pt x="54" y="0"/>
                  </a:cubicBezTo>
                  <a:cubicBezTo>
                    <a:pt x="66" y="0"/>
                    <a:pt x="66" y="0"/>
                    <a:pt x="66" y="0"/>
                  </a:cubicBezTo>
                  <a:cubicBezTo>
                    <a:pt x="66" y="2"/>
                    <a:pt x="66" y="16"/>
                    <a:pt x="66" y="17"/>
                  </a:cubicBezTo>
                  <a:cubicBezTo>
                    <a:pt x="108" y="21"/>
                    <a:pt x="108" y="40"/>
                    <a:pt x="108" y="60"/>
                  </a:cubicBezTo>
                  <a:cubicBezTo>
                    <a:pt x="104" y="63"/>
                    <a:pt x="99" y="65"/>
                    <a:pt x="95" y="68"/>
                  </a:cubicBezTo>
                  <a:cubicBezTo>
                    <a:pt x="54" y="67"/>
                    <a:pt x="54" y="67"/>
                    <a:pt x="54" y="67"/>
                  </a:cubicBezTo>
                  <a:cubicBezTo>
                    <a:pt x="54" y="67"/>
                    <a:pt x="54" y="67"/>
                    <a:pt x="54" y="67"/>
                  </a:cubicBezTo>
                  <a:cubicBezTo>
                    <a:pt x="15" y="68"/>
                    <a:pt x="15" y="68"/>
                    <a:pt x="15" y="68"/>
                  </a:cubicBezTo>
                  <a:cubicBezTo>
                    <a:pt x="10" y="65"/>
                    <a:pt x="5" y="62"/>
                    <a:pt x="0" y="58"/>
                  </a:cubicBezTo>
                  <a:close/>
                </a:path>
              </a:pathLst>
            </a:custGeom>
            <a:solidFill>
              <a:srgbClr val="90583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32" name="Freeform 96"/>
            <p:cNvSpPr>
              <a:spLocks/>
            </p:cNvSpPr>
            <p:nvPr/>
          </p:nvSpPr>
          <p:spPr bwMode="auto">
            <a:xfrm>
              <a:off x="3056151" y="994736"/>
              <a:ext cx="133515" cy="50068"/>
            </a:xfrm>
            <a:custGeom>
              <a:avLst/>
              <a:gdLst>
                <a:gd name="T0" fmla="*/ 24 w 24"/>
                <a:gd name="T1" fmla="*/ 0 h 9"/>
                <a:gd name="T2" fmla="*/ 0 w 24"/>
                <a:gd name="T3" fmla="*/ 0 h 9"/>
                <a:gd name="T4" fmla="*/ 24 w 24"/>
                <a:gd name="T5" fmla="*/ 0 h 9"/>
              </a:gdLst>
              <a:ahLst/>
              <a:cxnLst>
                <a:cxn ang="0">
                  <a:pos x="T0" y="T1"/>
                </a:cxn>
                <a:cxn ang="0">
                  <a:pos x="T2" y="T3"/>
                </a:cxn>
                <a:cxn ang="0">
                  <a:pos x="T4" y="T5"/>
                </a:cxn>
              </a:cxnLst>
              <a:rect l="0" t="0" r="r" b="b"/>
              <a:pathLst>
                <a:path w="24" h="9">
                  <a:moveTo>
                    <a:pt x="24" y="0"/>
                  </a:moveTo>
                  <a:cubicBezTo>
                    <a:pt x="0" y="0"/>
                    <a:pt x="0" y="0"/>
                    <a:pt x="0" y="0"/>
                  </a:cubicBezTo>
                  <a:cubicBezTo>
                    <a:pt x="3" y="9"/>
                    <a:pt x="21" y="9"/>
                    <a:pt x="24" y="0"/>
                  </a:cubicBezTo>
                  <a:close/>
                </a:path>
              </a:pathLst>
            </a:custGeom>
            <a:solidFill>
              <a:srgbClr val="48130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33" name="Freeform 97"/>
            <p:cNvSpPr>
              <a:spLocks/>
            </p:cNvSpPr>
            <p:nvPr/>
          </p:nvSpPr>
          <p:spPr bwMode="auto">
            <a:xfrm>
              <a:off x="2903562" y="570350"/>
              <a:ext cx="433924" cy="441076"/>
            </a:xfrm>
            <a:custGeom>
              <a:avLst/>
              <a:gdLst>
                <a:gd name="T0" fmla="*/ 6 w 77"/>
                <a:gd name="T1" fmla="*/ 33 h 78"/>
                <a:gd name="T2" fmla="*/ 9 w 77"/>
                <a:gd name="T3" fmla="*/ 56 h 78"/>
                <a:gd name="T4" fmla="*/ 39 w 77"/>
                <a:gd name="T5" fmla="*/ 78 h 78"/>
                <a:gd name="T6" fmla="*/ 69 w 77"/>
                <a:gd name="T7" fmla="*/ 56 h 78"/>
                <a:gd name="T8" fmla="*/ 72 w 77"/>
                <a:gd name="T9" fmla="*/ 33 h 78"/>
                <a:gd name="T10" fmla="*/ 40 w 77"/>
                <a:gd name="T11" fmla="*/ 0 h 78"/>
                <a:gd name="T12" fmla="*/ 6 w 77"/>
                <a:gd name="T13" fmla="*/ 33 h 78"/>
              </a:gdLst>
              <a:ahLst/>
              <a:cxnLst>
                <a:cxn ang="0">
                  <a:pos x="T0" y="T1"/>
                </a:cxn>
                <a:cxn ang="0">
                  <a:pos x="T2" y="T3"/>
                </a:cxn>
                <a:cxn ang="0">
                  <a:pos x="T4" y="T5"/>
                </a:cxn>
                <a:cxn ang="0">
                  <a:pos x="T6" y="T7"/>
                </a:cxn>
                <a:cxn ang="0">
                  <a:pos x="T8" y="T9"/>
                </a:cxn>
                <a:cxn ang="0">
                  <a:pos x="T10" y="T11"/>
                </a:cxn>
                <a:cxn ang="0">
                  <a:pos x="T12" y="T13"/>
                </a:cxn>
              </a:cxnLst>
              <a:rect l="0" t="0" r="r" b="b"/>
              <a:pathLst>
                <a:path w="77" h="78">
                  <a:moveTo>
                    <a:pt x="6" y="33"/>
                  </a:moveTo>
                  <a:cubicBezTo>
                    <a:pt x="0" y="32"/>
                    <a:pt x="2" y="56"/>
                    <a:pt x="9" y="56"/>
                  </a:cubicBezTo>
                  <a:cubicBezTo>
                    <a:pt x="15" y="68"/>
                    <a:pt x="25" y="78"/>
                    <a:pt x="39" y="78"/>
                  </a:cubicBezTo>
                  <a:cubicBezTo>
                    <a:pt x="53" y="78"/>
                    <a:pt x="63" y="68"/>
                    <a:pt x="69" y="56"/>
                  </a:cubicBezTo>
                  <a:cubicBezTo>
                    <a:pt x="75" y="56"/>
                    <a:pt x="77" y="32"/>
                    <a:pt x="72" y="33"/>
                  </a:cubicBezTo>
                  <a:cubicBezTo>
                    <a:pt x="74" y="7"/>
                    <a:pt x="64" y="0"/>
                    <a:pt x="40" y="0"/>
                  </a:cubicBezTo>
                  <a:cubicBezTo>
                    <a:pt x="15" y="0"/>
                    <a:pt x="4" y="6"/>
                    <a:pt x="6" y="33"/>
                  </a:cubicBezTo>
                  <a:close/>
                </a:path>
              </a:pathLst>
            </a:custGeom>
            <a:solidFill>
              <a:srgbClr val="90583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34" name="Freeform 98"/>
            <p:cNvSpPr>
              <a:spLocks/>
            </p:cNvSpPr>
            <p:nvPr/>
          </p:nvSpPr>
          <p:spPr bwMode="auto">
            <a:xfrm>
              <a:off x="2817731" y="1090104"/>
              <a:ext cx="610354" cy="333787"/>
            </a:xfrm>
            <a:custGeom>
              <a:avLst/>
              <a:gdLst>
                <a:gd name="T0" fmla="*/ 0 w 108"/>
                <a:gd name="T1" fmla="*/ 40 h 59"/>
                <a:gd name="T2" fmla="*/ 40 w 108"/>
                <a:gd name="T3" fmla="*/ 0 h 59"/>
                <a:gd name="T4" fmla="*/ 68 w 108"/>
                <a:gd name="T5" fmla="*/ 0 h 59"/>
                <a:gd name="T6" fmla="*/ 108 w 108"/>
                <a:gd name="T7" fmla="*/ 42 h 59"/>
                <a:gd name="T8" fmla="*/ 55 w 108"/>
                <a:gd name="T9" fmla="*/ 59 h 59"/>
                <a:gd name="T10" fmla="*/ 0 w 108"/>
                <a:gd name="T11" fmla="*/ 40 h 59"/>
              </a:gdLst>
              <a:ahLst/>
              <a:cxnLst>
                <a:cxn ang="0">
                  <a:pos x="T0" y="T1"/>
                </a:cxn>
                <a:cxn ang="0">
                  <a:pos x="T2" y="T3"/>
                </a:cxn>
                <a:cxn ang="0">
                  <a:pos x="T4" y="T5"/>
                </a:cxn>
                <a:cxn ang="0">
                  <a:pos x="T6" y="T7"/>
                </a:cxn>
                <a:cxn ang="0">
                  <a:pos x="T8" y="T9"/>
                </a:cxn>
                <a:cxn ang="0">
                  <a:pos x="T10" y="T11"/>
                </a:cxn>
              </a:cxnLst>
              <a:rect l="0" t="0" r="r" b="b"/>
              <a:pathLst>
                <a:path w="108" h="59">
                  <a:moveTo>
                    <a:pt x="0" y="40"/>
                  </a:moveTo>
                  <a:cubicBezTo>
                    <a:pt x="0" y="21"/>
                    <a:pt x="1" y="4"/>
                    <a:pt x="40" y="0"/>
                  </a:cubicBezTo>
                  <a:cubicBezTo>
                    <a:pt x="50" y="13"/>
                    <a:pt x="59" y="12"/>
                    <a:pt x="68" y="0"/>
                  </a:cubicBezTo>
                  <a:cubicBezTo>
                    <a:pt x="108" y="4"/>
                    <a:pt x="108" y="22"/>
                    <a:pt x="108" y="42"/>
                  </a:cubicBezTo>
                  <a:cubicBezTo>
                    <a:pt x="93" y="52"/>
                    <a:pt x="75" y="59"/>
                    <a:pt x="55" y="59"/>
                  </a:cubicBezTo>
                  <a:cubicBezTo>
                    <a:pt x="35" y="59"/>
                    <a:pt x="16" y="52"/>
                    <a:pt x="0" y="40"/>
                  </a:cubicBezTo>
                  <a:close/>
                </a:path>
              </a:pathLst>
            </a:custGeom>
            <a:solidFill>
              <a:srgbClr val="A6998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35" name="Freeform 99"/>
            <p:cNvSpPr>
              <a:spLocks/>
            </p:cNvSpPr>
            <p:nvPr/>
          </p:nvSpPr>
          <p:spPr bwMode="auto">
            <a:xfrm>
              <a:off x="2817731" y="1090104"/>
              <a:ext cx="276567" cy="329019"/>
            </a:xfrm>
            <a:custGeom>
              <a:avLst/>
              <a:gdLst>
                <a:gd name="T0" fmla="*/ 40 w 49"/>
                <a:gd name="T1" fmla="*/ 0 h 58"/>
                <a:gd name="T2" fmla="*/ 49 w 49"/>
                <a:gd name="T3" fmla="*/ 58 h 58"/>
                <a:gd name="T4" fmla="*/ 0 w 49"/>
                <a:gd name="T5" fmla="*/ 40 h 58"/>
                <a:gd name="T6" fmla="*/ 40 w 49"/>
                <a:gd name="T7" fmla="*/ 0 h 58"/>
              </a:gdLst>
              <a:ahLst/>
              <a:cxnLst>
                <a:cxn ang="0">
                  <a:pos x="T0" y="T1"/>
                </a:cxn>
                <a:cxn ang="0">
                  <a:pos x="T2" y="T3"/>
                </a:cxn>
                <a:cxn ang="0">
                  <a:pos x="T4" y="T5"/>
                </a:cxn>
                <a:cxn ang="0">
                  <a:pos x="T6" y="T7"/>
                </a:cxn>
              </a:cxnLst>
              <a:rect l="0" t="0" r="r" b="b"/>
              <a:pathLst>
                <a:path w="49" h="58">
                  <a:moveTo>
                    <a:pt x="40" y="0"/>
                  </a:moveTo>
                  <a:cubicBezTo>
                    <a:pt x="49" y="58"/>
                    <a:pt x="49" y="58"/>
                    <a:pt x="49" y="58"/>
                  </a:cubicBezTo>
                  <a:cubicBezTo>
                    <a:pt x="30" y="57"/>
                    <a:pt x="14" y="50"/>
                    <a:pt x="0" y="40"/>
                  </a:cubicBezTo>
                  <a:cubicBezTo>
                    <a:pt x="0" y="21"/>
                    <a:pt x="1" y="4"/>
                    <a:pt x="40" y="0"/>
                  </a:cubicBezTo>
                  <a:close/>
                </a:path>
              </a:pathLst>
            </a:custGeom>
            <a:solidFill>
              <a:srgbClr val="FBF1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36" name="Freeform 100"/>
            <p:cNvSpPr>
              <a:spLocks/>
            </p:cNvSpPr>
            <p:nvPr/>
          </p:nvSpPr>
          <p:spPr bwMode="auto">
            <a:xfrm>
              <a:off x="3156287" y="1090104"/>
              <a:ext cx="271798" cy="329019"/>
            </a:xfrm>
            <a:custGeom>
              <a:avLst/>
              <a:gdLst>
                <a:gd name="T0" fmla="*/ 48 w 48"/>
                <a:gd name="T1" fmla="*/ 42 h 58"/>
                <a:gd name="T2" fmla="*/ 8 w 48"/>
                <a:gd name="T3" fmla="*/ 0 h 58"/>
                <a:gd name="T4" fmla="*/ 0 w 48"/>
                <a:gd name="T5" fmla="*/ 58 h 58"/>
                <a:gd name="T6" fmla="*/ 48 w 48"/>
                <a:gd name="T7" fmla="*/ 42 h 58"/>
              </a:gdLst>
              <a:ahLst/>
              <a:cxnLst>
                <a:cxn ang="0">
                  <a:pos x="T0" y="T1"/>
                </a:cxn>
                <a:cxn ang="0">
                  <a:pos x="T2" y="T3"/>
                </a:cxn>
                <a:cxn ang="0">
                  <a:pos x="T4" y="T5"/>
                </a:cxn>
                <a:cxn ang="0">
                  <a:pos x="T6" y="T7"/>
                </a:cxn>
              </a:cxnLst>
              <a:rect l="0" t="0" r="r" b="b"/>
              <a:pathLst>
                <a:path w="48" h="58">
                  <a:moveTo>
                    <a:pt x="48" y="42"/>
                  </a:moveTo>
                  <a:cubicBezTo>
                    <a:pt x="48" y="22"/>
                    <a:pt x="48" y="4"/>
                    <a:pt x="8" y="0"/>
                  </a:cubicBezTo>
                  <a:cubicBezTo>
                    <a:pt x="0" y="58"/>
                    <a:pt x="0" y="58"/>
                    <a:pt x="0" y="58"/>
                  </a:cubicBezTo>
                  <a:cubicBezTo>
                    <a:pt x="17" y="58"/>
                    <a:pt x="34" y="52"/>
                    <a:pt x="48" y="42"/>
                  </a:cubicBezTo>
                  <a:close/>
                </a:path>
              </a:pathLst>
            </a:custGeom>
            <a:solidFill>
              <a:srgbClr val="FBF1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sp>
          <p:nvSpPr>
            <p:cNvPr id="837" name="Freeform 101"/>
            <p:cNvSpPr>
              <a:spLocks/>
            </p:cNvSpPr>
            <p:nvPr/>
          </p:nvSpPr>
          <p:spPr bwMode="auto">
            <a:xfrm>
              <a:off x="2801042" y="498824"/>
              <a:ext cx="638964" cy="574591"/>
            </a:xfrm>
            <a:custGeom>
              <a:avLst/>
              <a:gdLst>
                <a:gd name="T0" fmla="*/ 56 w 113"/>
                <a:gd name="T1" fmla="*/ 1 h 102"/>
                <a:gd name="T2" fmla="*/ 40 w 113"/>
                <a:gd name="T3" fmla="*/ 2 h 102"/>
                <a:gd name="T4" fmla="*/ 36 w 113"/>
                <a:gd name="T5" fmla="*/ 102 h 102"/>
                <a:gd name="T6" fmla="*/ 45 w 113"/>
                <a:gd name="T7" fmla="*/ 32 h 102"/>
                <a:gd name="T8" fmla="*/ 67 w 113"/>
                <a:gd name="T9" fmla="*/ 32 h 102"/>
                <a:gd name="T10" fmla="*/ 76 w 113"/>
                <a:gd name="T11" fmla="*/ 102 h 102"/>
                <a:gd name="T12" fmla="*/ 72 w 113"/>
                <a:gd name="T13" fmla="*/ 2 h 102"/>
                <a:gd name="T14" fmla="*/ 56 w 113"/>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02">
                  <a:moveTo>
                    <a:pt x="56" y="1"/>
                  </a:moveTo>
                  <a:cubicBezTo>
                    <a:pt x="52" y="0"/>
                    <a:pt x="44" y="1"/>
                    <a:pt x="40" y="2"/>
                  </a:cubicBezTo>
                  <a:cubicBezTo>
                    <a:pt x="0" y="12"/>
                    <a:pt x="16" y="98"/>
                    <a:pt x="36" y="102"/>
                  </a:cubicBezTo>
                  <a:cubicBezTo>
                    <a:pt x="31" y="95"/>
                    <a:pt x="27" y="41"/>
                    <a:pt x="45" y="32"/>
                  </a:cubicBezTo>
                  <a:cubicBezTo>
                    <a:pt x="49" y="31"/>
                    <a:pt x="63" y="31"/>
                    <a:pt x="67" y="32"/>
                  </a:cubicBezTo>
                  <a:cubicBezTo>
                    <a:pt x="85" y="41"/>
                    <a:pt x="81" y="95"/>
                    <a:pt x="76" y="102"/>
                  </a:cubicBezTo>
                  <a:cubicBezTo>
                    <a:pt x="96" y="98"/>
                    <a:pt x="113" y="12"/>
                    <a:pt x="72" y="2"/>
                  </a:cubicBezTo>
                  <a:cubicBezTo>
                    <a:pt x="69" y="1"/>
                    <a:pt x="61" y="0"/>
                    <a:pt x="56"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33333"/>
                </a:solidFill>
                <a:latin typeface="Arial"/>
                <a:ea typeface="黑体" panose="02010609060101010101" pitchFamily="49" charset="-122"/>
              </a:endParaRPr>
            </a:p>
          </p:txBody>
        </p:sp>
      </p:grpSp>
      <p:sp>
        <p:nvSpPr>
          <p:cNvPr id="838" name="圆角矩形 837"/>
          <p:cNvSpPr/>
          <p:nvPr/>
        </p:nvSpPr>
        <p:spPr>
          <a:xfrm>
            <a:off x="7876322" y="5603806"/>
            <a:ext cx="230400" cy="231409"/>
          </a:xfrm>
          <a:prstGeom prst="roundRect">
            <a:avLst/>
          </a:prstGeom>
          <a:solidFill>
            <a:srgbClr val="C00000"/>
          </a:solidFill>
          <a:ln w="9525" cap="flat" cmpd="sng" algn="ctr">
            <a:solidFill>
              <a:srgbClr val="333333">
                <a:lumMod val="40000"/>
                <a:lumOff val="60000"/>
              </a:srgbClr>
            </a:solidFill>
            <a:prstDash val="solid"/>
          </a:ln>
          <a:effectLst/>
        </p:spPr>
        <p:txBody>
          <a:bodyPr rtlCol="0" anchor="ctr"/>
          <a:lstStyle/>
          <a:p>
            <a:pPr algn="ctr">
              <a:lnSpc>
                <a:spcPct val="90000"/>
              </a:lnSpc>
              <a:defRPr/>
            </a:pPr>
            <a:r>
              <a:rPr lang="en-US" altLang="zh-CN" sz="1200" b="1" kern="0" dirty="0" smtClean="0">
                <a:solidFill>
                  <a:prstClr val="white"/>
                </a:solidFill>
                <a:latin typeface="Arial"/>
                <a:ea typeface="黑体" panose="02010609060101010101" pitchFamily="49" charset="-122"/>
              </a:rPr>
              <a:t>3</a:t>
            </a:r>
            <a:endParaRPr lang="zh-CN" altLang="en-US" sz="1200" b="1" kern="0" dirty="0" err="1" smtClean="0">
              <a:solidFill>
                <a:prstClr val="white"/>
              </a:solidFill>
              <a:latin typeface="Arial"/>
              <a:ea typeface="黑体" panose="02010609060101010101" pitchFamily="49" charset="-122"/>
            </a:endParaRPr>
          </a:p>
        </p:txBody>
      </p:sp>
      <p:sp>
        <p:nvSpPr>
          <p:cNvPr id="839" name="矩形 838"/>
          <p:cNvSpPr/>
          <p:nvPr/>
        </p:nvSpPr>
        <p:spPr>
          <a:xfrm>
            <a:off x="8438440" y="4787529"/>
            <a:ext cx="1713084" cy="142770"/>
          </a:xfrm>
          <a:prstGeom prst="rect">
            <a:avLst/>
          </a:prstGeom>
          <a:noFill/>
        </p:spPr>
        <p:txBody>
          <a:bodyPr wrap="none" lIns="0" tIns="0" rIns="0" bIns="0" rtlCol="0">
            <a:noAutofit/>
          </a:bodyPr>
          <a:lstStyle/>
          <a:p>
            <a:pPr>
              <a:defRPr/>
            </a:pPr>
            <a:r>
              <a:rPr lang="en-US" sz="1400" b="1" kern="0" dirty="0" smtClean="0">
                <a:solidFill>
                  <a:srgbClr val="333333"/>
                </a:solidFill>
              </a:rPr>
              <a:t>Operation Manager</a:t>
            </a:r>
          </a:p>
        </p:txBody>
      </p:sp>
      <p:sp>
        <p:nvSpPr>
          <p:cNvPr id="355" name="文本框 354"/>
          <p:cNvSpPr txBox="1"/>
          <p:nvPr/>
        </p:nvSpPr>
        <p:spPr>
          <a:xfrm>
            <a:off x="748027" y="542266"/>
            <a:ext cx="2021707" cy="261610"/>
          </a:xfrm>
          <a:prstGeom prst="rect">
            <a:avLst/>
          </a:prstGeom>
          <a:noFill/>
        </p:spPr>
        <p:txBody>
          <a:bodyPr wrap="none" rtlCol="0">
            <a:spAutoFit/>
          </a:bodyPr>
          <a:lstStyle/>
          <a:p>
            <a:r>
              <a:rPr kumimoji="1" lang="en-US" altLang="zh-CN" sz="1100" dirty="0" smtClean="0">
                <a:solidFill>
                  <a:prstClr val="white">
                    <a:lumMod val="50000"/>
                  </a:prstClr>
                </a:solidFill>
                <a:ea typeface="DengXian" panose="02010600030101010101" pitchFamily="2" charset="-122"/>
              </a:rPr>
              <a:t>Team structure with head count</a:t>
            </a:r>
            <a:endParaRPr kumimoji="1" lang="de-DE" altLang="zh-CN" sz="1100" dirty="0">
              <a:solidFill>
                <a:prstClr val="white">
                  <a:lumMod val="50000"/>
                </a:prstClr>
              </a:solidFill>
              <a:ea typeface="DengXian" panose="02010600030101010101" pitchFamily="2" charset="-122"/>
            </a:endParaRPr>
          </a:p>
        </p:txBody>
      </p:sp>
    </p:spTree>
    <p:extLst>
      <p:ext uri="{BB962C8B-B14F-4D97-AF65-F5344CB8AC3E}">
        <p14:creationId xmlns:p14="http://schemas.microsoft.com/office/powerpoint/2010/main" val="998342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4224233"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Profiles of Resource Candidates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4121998976"/>
              </p:ext>
            </p:extLst>
          </p:nvPr>
        </p:nvGraphicFramePr>
        <p:xfrm>
          <a:off x="270401" y="832938"/>
          <a:ext cx="11649688" cy="5589775"/>
        </p:xfrm>
        <a:graphic>
          <a:graphicData uri="http://schemas.openxmlformats.org/drawingml/2006/table">
            <a:tbl>
              <a:tblPr>
                <a:gradFill rotWithShape="1">
                  <a:gsLst>
                    <a:gs pos="0">
                      <a:srgbClr val="999999">
                        <a:tint val="50000"/>
                        <a:satMod val="300000"/>
                      </a:srgbClr>
                    </a:gs>
                    <a:gs pos="35000">
                      <a:srgbClr val="999999">
                        <a:tint val="37000"/>
                        <a:satMod val="300000"/>
                      </a:srgbClr>
                    </a:gs>
                    <a:gs pos="100000">
                      <a:srgbClr val="999999">
                        <a:tint val="15000"/>
                        <a:satMod val="350000"/>
                      </a:srgbClr>
                    </a:gs>
                  </a:gsLst>
                  <a:lin ang="16200000" scaled="1"/>
                </a:gradFill>
                <a:effectLst>
                  <a:outerShdw blurRad="40000" dist="20000" dir="5400000" rotWithShape="0">
                    <a:srgbClr val="000000">
                      <a:alpha val="38000"/>
                    </a:srgbClr>
                  </a:outerShdw>
                </a:effectLst>
              </a:tblPr>
              <a:tblGrid>
                <a:gridCol w="1630970">
                  <a:extLst>
                    <a:ext uri="{9D8B030D-6E8A-4147-A177-3AD203B41FA5}">
                      <a16:colId xmlns:a16="http://schemas.microsoft.com/office/drawing/2014/main" xmlns="" val="20000"/>
                    </a:ext>
                  </a:extLst>
                </a:gridCol>
                <a:gridCol w="1001486">
                  <a:extLst>
                    <a:ext uri="{9D8B030D-6E8A-4147-A177-3AD203B41FA5}">
                      <a16:colId xmlns:a16="http://schemas.microsoft.com/office/drawing/2014/main" xmlns="" val="20001"/>
                    </a:ext>
                  </a:extLst>
                </a:gridCol>
                <a:gridCol w="8084457">
                  <a:extLst>
                    <a:ext uri="{9D8B030D-6E8A-4147-A177-3AD203B41FA5}">
                      <a16:colId xmlns:a16="http://schemas.microsoft.com/office/drawing/2014/main" xmlns="" val="20002"/>
                    </a:ext>
                  </a:extLst>
                </a:gridCol>
                <a:gridCol w="932775">
                  <a:extLst>
                    <a:ext uri="{9D8B030D-6E8A-4147-A177-3AD203B41FA5}">
                      <a16:colId xmlns:a16="http://schemas.microsoft.com/office/drawing/2014/main" xmlns="" val="20003"/>
                    </a:ext>
                  </a:extLst>
                </a:gridCol>
              </a:tblGrid>
              <a:tr h="24696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sz="1600" b="1" u="none" strike="noStrike" dirty="0" smtClean="0">
                          <a:solidFill>
                            <a:schemeClr val="tx1">
                              <a:lumMod val="85000"/>
                              <a:lumOff val="15000"/>
                            </a:schemeClr>
                          </a:solidFill>
                          <a:effectLst/>
                          <a:latin typeface="Calibri" panose="020F0502020204030204" pitchFamily="34" charset="0"/>
                        </a:rPr>
                        <a:t>Role</a:t>
                      </a:r>
                      <a:endParaRPr lang="en-US" sz="1600" b="1"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sz="1600" b="1" u="none" strike="noStrike" dirty="0" smtClean="0">
                          <a:solidFill>
                            <a:schemeClr val="tx1">
                              <a:lumMod val="85000"/>
                              <a:lumOff val="15000"/>
                            </a:schemeClr>
                          </a:solidFill>
                          <a:effectLst/>
                          <a:latin typeface="Calibri" panose="020F0502020204030204" pitchFamily="34" charset="0"/>
                        </a:rPr>
                        <a:t>Name </a:t>
                      </a:r>
                      <a:endParaRPr lang="en-US" sz="1600" b="1"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sz="1600" b="1" u="none" strike="noStrike" dirty="0">
                          <a:solidFill>
                            <a:schemeClr val="tx1">
                              <a:lumMod val="85000"/>
                              <a:lumOff val="15000"/>
                            </a:schemeClr>
                          </a:solidFill>
                          <a:effectLst/>
                          <a:latin typeface="Calibri" panose="020F0502020204030204" pitchFamily="34" charset="0"/>
                        </a:rPr>
                        <a:t>Skill</a:t>
                      </a:r>
                      <a:endParaRPr lang="en-US" sz="1600" b="1"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sz="1600" b="1" u="none" strike="noStrike" dirty="0" smtClean="0">
                          <a:solidFill>
                            <a:schemeClr val="tx1">
                              <a:lumMod val="85000"/>
                              <a:lumOff val="15000"/>
                            </a:schemeClr>
                          </a:solidFill>
                          <a:effectLst/>
                          <a:latin typeface="Calibri" panose="020F0502020204030204" pitchFamily="34" charset="0"/>
                        </a:rPr>
                        <a:t>Work</a:t>
                      </a:r>
                      <a:r>
                        <a:rPr lang="en-US" sz="1600" b="1" u="none" strike="noStrike" baseline="0" dirty="0" smtClean="0">
                          <a:solidFill>
                            <a:schemeClr val="tx1">
                              <a:lumMod val="85000"/>
                              <a:lumOff val="15000"/>
                            </a:schemeClr>
                          </a:solidFill>
                          <a:effectLst/>
                          <a:latin typeface="Calibri" panose="020F0502020204030204" pitchFamily="34" charset="0"/>
                        </a:rPr>
                        <a:t> </a:t>
                      </a:r>
                      <a:r>
                        <a:rPr lang="en-US" sz="1600" b="1" u="none" strike="noStrike" dirty="0" smtClean="0">
                          <a:solidFill>
                            <a:schemeClr val="tx1">
                              <a:lumMod val="85000"/>
                              <a:lumOff val="15000"/>
                            </a:schemeClr>
                          </a:solidFill>
                          <a:effectLst/>
                          <a:latin typeface="Calibri" panose="020F0502020204030204" pitchFamily="34" charset="0"/>
                        </a:rPr>
                        <a:t>Year</a:t>
                      </a:r>
                      <a:endParaRPr lang="en-US" sz="1600" b="1"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41506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mn-ea"/>
                          <a:cs typeface="+mn-cs"/>
                        </a:rPr>
                        <a:t>Project</a:t>
                      </a:r>
                      <a:r>
                        <a:rPr lang="en-US" sz="1200" b="0" i="0" u="none" strike="noStrike" baseline="0" dirty="0" smtClean="0">
                          <a:solidFill>
                            <a:schemeClr val="tx1">
                              <a:lumMod val="85000"/>
                              <a:lumOff val="15000"/>
                            </a:schemeClr>
                          </a:solidFill>
                          <a:effectLst/>
                          <a:latin typeface="Calibri" panose="020F0502020204030204" pitchFamily="34" charset="0"/>
                          <a:ea typeface="+mn-ea"/>
                          <a:cs typeface="+mn-cs"/>
                        </a:rPr>
                        <a:t> Manager</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Vincent Miao</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fontAlgn="b">
                        <a:lnSpc>
                          <a:spcPts val="1500"/>
                        </a:lnSpc>
                      </a:pPr>
                      <a:r>
                        <a:rPr lang="en-US" altLang="zh-CN" sz="1200" u="none" strike="noStrike" dirty="0" smtClean="0">
                          <a:solidFill>
                            <a:schemeClr val="tx1">
                              <a:lumMod val="85000"/>
                              <a:lumOff val="15000"/>
                            </a:schemeClr>
                          </a:solidFill>
                          <a:effectLst/>
                          <a:latin typeface="Calibri" panose="020F0502020204030204" pitchFamily="34" charset="0"/>
                        </a:rPr>
                        <a:t>Excellent</a:t>
                      </a:r>
                      <a:r>
                        <a:rPr lang="en-US" altLang="zh-CN" sz="1200" u="none" strike="noStrike" baseline="0" dirty="0" smtClean="0">
                          <a:solidFill>
                            <a:schemeClr val="tx1">
                              <a:lumMod val="85000"/>
                              <a:lumOff val="15000"/>
                            </a:schemeClr>
                          </a:solidFill>
                          <a:effectLst/>
                          <a:latin typeface="Calibri" panose="020F0502020204030204" pitchFamily="34" charset="0"/>
                        </a:rPr>
                        <a:t> in project management methodologies, especially in software development process of agile and waterfall, familiar with IT architecture and delivery process of Daimler, familiar with CICD methodologies.</a:t>
                      </a:r>
                      <a:endParaRPr lang="en-US" altLang="zh-CN" sz="1200" u="none" strike="noStrike" dirty="0" smtClean="0">
                        <a:solidFill>
                          <a:schemeClr val="tx1">
                            <a:lumMod val="85000"/>
                            <a:lumOff val="15000"/>
                          </a:schemeClr>
                        </a:solidFill>
                        <a:effectLst/>
                        <a:latin typeface="Calibri" panose="020F0502020204030204" pitchFamily="34" charset="0"/>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10</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1"/>
                  </a:ext>
                </a:extLst>
              </a:tr>
              <a:tr h="38222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Architect</a:t>
                      </a: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Fei Cao</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Excellent in Java, PostgreSQL, MySQL, VUE,</a:t>
                      </a:r>
                      <a:r>
                        <a:rPr lang="en-US" altLang="zh-CN"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Docker Linux etc. Familiar with CICD methodologies, familiar with software development process of agile and waterfall.</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12</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2"/>
                  </a:ext>
                </a:extLst>
              </a:tr>
              <a:tr h="36968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u="none" strike="noStrike" dirty="0" smtClean="0">
                          <a:solidFill>
                            <a:schemeClr val="tx1">
                              <a:lumMod val="85000"/>
                              <a:lumOff val="15000"/>
                            </a:schemeClr>
                          </a:solidFill>
                          <a:effectLst/>
                          <a:latin typeface="Calibri" panose="020F0502020204030204" pitchFamily="34" charset="0"/>
                        </a:rPr>
                        <a:t>Business </a:t>
                      </a:r>
                      <a:r>
                        <a:rPr lang="en-US" altLang="zh-CN" sz="1200" u="none" strike="noStrike" baseline="0" dirty="0" smtClean="0">
                          <a:solidFill>
                            <a:schemeClr val="tx1">
                              <a:lumMod val="85000"/>
                              <a:lumOff val="15000"/>
                            </a:schemeClr>
                          </a:solidFill>
                          <a:effectLst/>
                          <a:latin typeface="Calibri" panose="020F0502020204030204" pitchFamily="34" charset="0"/>
                        </a:rPr>
                        <a:t>Analyst </a:t>
                      </a: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Wayne Bai,</a:t>
                      </a:r>
                    </a:p>
                    <a:p>
                      <a:pPr algn="ctr" fontAlgn="b">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Xin </a:t>
                      </a:r>
                      <a:r>
                        <a:rPr lang="en-US" sz="1200" b="0" i="0" u="none" strike="noStrike" dirty="0" err="1"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Tian</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fontAlgn="b">
                        <a:lnSpc>
                          <a:spcPts val="1500"/>
                        </a:lnSpc>
                      </a:pPr>
                      <a:r>
                        <a:rPr lang="en-US" altLang="zh-CN" sz="1200" u="none" strike="noStrike" dirty="0" smtClean="0">
                          <a:solidFill>
                            <a:schemeClr val="tx1">
                              <a:lumMod val="85000"/>
                              <a:lumOff val="15000"/>
                            </a:schemeClr>
                          </a:solidFill>
                          <a:effectLst/>
                          <a:latin typeface="Calibri" panose="020F0502020204030204" pitchFamily="34" charset="0"/>
                        </a:rPr>
                        <a:t>Familiar with </a:t>
                      </a:r>
                      <a:r>
                        <a:rPr lang="en-US" altLang="zh-CN" sz="1200" u="none" strike="noStrike" baseline="0" dirty="0" err="1" smtClean="0">
                          <a:solidFill>
                            <a:schemeClr val="tx1">
                              <a:lumMod val="85000"/>
                              <a:lumOff val="15000"/>
                            </a:schemeClr>
                          </a:solidFill>
                          <a:effectLst/>
                          <a:latin typeface="Calibri" panose="020F0502020204030204" pitchFamily="34" charset="0"/>
                        </a:rPr>
                        <a:t>Axure</a:t>
                      </a:r>
                      <a:r>
                        <a:rPr lang="en-US" altLang="zh-CN" sz="1200" u="none" strike="noStrike" baseline="0" dirty="0" smtClean="0">
                          <a:solidFill>
                            <a:schemeClr val="tx1">
                              <a:lumMod val="85000"/>
                              <a:lumOff val="15000"/>
                            </a:schemeClr>
                          </a:solidFill>
                          <a:effectLst/>
                          <a:latin typeface="Calibri" panose="020F0502020204030204" pitchFamily="34" charset="0"/>
                        </a:rPr>
                        <a:t>, Sketch, Visio etc., familiar with methodologies of product management, product prototype design, and business workflow design.</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ts val="1500"/>
                        </a:lnSpc>
                      </a:pPr>
                      <a:r>
                        <a:rPr lang="en-US" altLang="zh-CN" sz="1200" dirty="0" smtClean="0">
                          <a:solidFill>
                            <a:schemeClr val="tx1">
                              <a:lumMod val="85000"/>
                              <a:lumOff val="15000"/>
                            </a:schemeClr>
                          </a:solidFill>
                          <a:latin typeface="Calibri" panose="020F0502020204030204" pitchFamily="34" charset="0"/>
                        </a:rPr>
                        <a:t>10</a:t>
                      </a:r>
                      <a:endParaRPr lang="zh-CN" altLang="en-US" sz="1200" dirty="0">
                        <a:solidFill>
                          <a:schemeClr val="tx1">
                            <a:lumMod val="85000"/>
                            <a:lumOff val="15000"/>
                          </a:schemeClr>
                        </a:solidFill>
                        <a:latin typeface="Calibri" panose="020F0502020204030204" pitchFamily="34" charset="0"/>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r>
              <a:tr h="27818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Sr. Developer </a:t>
                      </a:r>
                      <a:r>
                        <a:rPr lang="en-US" altLang="zh-CN" sz="1200" b="1" i="0" u="none" strike="noStrike" dirty="0" smtClean="0">
                          <a:solidFill>
                            <a:srgbClr val="C00000"/>
                          </a:solidFill>
                          <a:effectLst/>
                          <a:latin typeface="Calibri" panose="020F0502020204030204" pitchFamily="34" charset="0"/>
                          <a:ea typeface="Arial Unicode MS" panose="020B0604020202020204" pitchFamily="34" charset="-122"/>
                          <a:cs typeface="Arial Unicode MS" panose="020B0604020202020204" pitchFamily="34" charset="-122"/>
                        </a:rPr>
                        <a:t>(Back-end)</a:t>
                      </a:r>
                      <a:endParaRPr lang="en-US" altLang="zh-CN" sz="1200" b="1" i="0" u="none" strike="noStrike" dirty="0">
                        <a:solidFill>
                          <a:srgbClr val="C00000"/>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b" latinLnBrk="0" hangingPunct="1">
                        <a:lnSpc>
                          <a:spcPts val="1500"/>
                        </a:lnSpc>
                        <a:spcBef>
                          <a:spcPts val="0"/>
                        </a:spcBef>
                        <a:spcAft>
                          <a:spcPts val="0"/>
                        </a:spcAft>
                        <a:buClrTx/>
                        <a:buSzTx/>
                        <a:buFontTx/>
                        <a:buNone/>
                        <a:tabLst/>
                        <a:defRPr/>
                      </a:pPr>
                      <a:r>
                        <a:rPr lang="en-US" altLang="zh-CN" sz="1200" dirty="0" smtClean="0">
                          <a:solidFill>
                            <a:schemeClr val="tx1">
                              <a:lumMod val="85000"/>
                              <a:lumOff val="15000"/>
                            </a:schemeClr>
                          </a:solidFill>
                          <a:latin typeface="Calibri" panose="020F0502020204030204" pitchFamily="34" charset="0"/>
                        </a:rPr>
                        <a:t>Yi Li</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Familiar with Java, </a:t>
                      </a:r>
                      <a:r>
                        <a:rPr lang="en-US" altLang="zh-CN" sz="1200" b="0" i="0" u="none" strike="noStrike" dirty="0" err="1"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Redis</a:t>
                      </a: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Nginx, PostgreSQL, and web programming.</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10</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r>
              <a:tr h="3048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ts val="1500"/>
                        </a:lnSpc>
                      </a:pPr>
                      <a:r>
                        <a:rPr lang="en-US" altLang="zh-CN" sz="1200" dirty="0" smtClean="0">
                          <a:solidFill>
                            <a:schemeClr val="tx1">
                              <a:lumMod val="85000"/>
                              <a:lumOff val="15000"/>
                            </a:schemeClr>
                          </a:solidFill>
                          <a:latin typeface="Calibri" panose="020F0502020204030204" pitchFamily="34" charset="0"/>
                        </a:rPr>
                        <a:t>Sr. Developer</a:t>
                      </a:r>
                      <a:r>
                        <a:rPr lang="en-US" altLang="zh-CN" sz="1200" b="1" dirty="0" smtClean="0">
                          <a:solidFill>
                            <a:schemeClr val="tx1">
                              <a:lumMod val="85000"/>
                              <a:lumOff val="15000"/>
                            </a:schemeClr>
                          </a:solidFill>
                          <a:latin typeface="Calibri" panose="020F0502020204030204" pitchFamily="34" charset="0"/>
                        </a:rPr>
                        <a:t>(</a:t>
                      </a:r>
                      <a:r>
                        <a:rPr lang="en-US" altLang="zh-CN" sz="1200" b="1" dirty="0" smtClean="0">
                          <a:solidFill>
                            <a:srgbClr val="C00000"/>
                          </a:solidFill>
                          <a:latin typeface="Calibri" panose="020F0502020204030204" pitchFamily="34" charset="0"/>
                        </a:rPr>
                        <a:t>Back-end)</a:t>
                      </a:r>
                      <a:endParaRPr lang="zh-CN" altLang="en-US" sz="1200" b="1" dirty="0">
                        <a:solidFill>
                          <a:srgbClr val="C00000"/>
                        </a:solidFill>
                        <a:latin typeface="Calibri" panose="020F0502020204030204" pitchFamily="34" charset="0"/>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Bin Li</a:t>
                      </a:r>
                      <a:endParaRPr lang="zh-CN" altLang="en-US" sz="1200" dirty="0">
                        <a:solidFill>
                          <a:schemeClr val="tx1">
                            <a:lumMod val="85000"/>
                            <a:lumOff val="15000"/>
                          </a:schemeClr>
                        </a:solidFill>
                        <a:latin typeface="Calibri" panose="020F0502020204030204" pitchFamily="34" charset="0"/>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Familiar with Java, PostgreSQL, Docker, Linux OS, and web programming.</a:t>
                      </a: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6</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4"/>
                  </a:ext>
                </a:extLst>
              </a:tr>
              <a:tr h="304800">
                <a:tc>
                  <a:txBody>
                    <a:bodyPr/>
                    <a:lstStyle/>
                    <a:p>
                      <a:pPr algn="ctr">
                        <a:lnSpc>
                          <a:spcPts val="1500"/>
                        </a:lnSpc>
                      </a:pPr>
                      <a:r>
                        <a:rPr lang="en-US" altLang="zh-CN" sz="1200" dirty="0" smtClean="0">
                          <a:solidFill>
                            <a:schemeClr val="tx1">
                              <a:lumMod val="85000"/>
                              <a:lumOff val="15000"/>
                            </a:schemeClr>
                          </a:solidFill>
                          <a:latin typeface="Calibri" panose="020F0502020204030204" pitchFamily="34" charset="0"/>
                        </a:rPr>
                        <a:t>Sr. Developer</a:t>
                      </a:r>
                      <a:r>
                        <a:rPr lang="en-US" altLang="zh-CN" sz="1200" b="1" dirty="0" smtClean="0">
                          <a:solidFill>
                            <a:srgbClr val="C00000"/>
                          </a:solidFill>
                          <a:latin typeface="Calibri" panose="020F0502020204030204" pitchFamily="34" charset="0"/>
                        </a:rPr>
                        <a:t>(Back-end)</a:t>
                      </a:r>
                      <a:endParaRPr lang="zh-CN" altLang="en-US" sz="1200" b="1" dirty="0" smtClean="0">
                        <a:solidFill>
                          <a:srgbClr val="C00000"/>
                        </a:solidFill>
                        <a:latin typeface="Calibri" panose="020F0502020204030204" pitchFamily="34" charset="0"/>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a:lnSpc>
                          <a:spcPts val="1500"/>
                        </a:lnSpc>
                      </a:pPr>
                      <a:r>
                        <a:rPr lang="en-US" altLang="zh-CN" sz="1200" dirty="0" err="1" smtClean="0">
                          <a:solidFill>
                            <a:schemeClr val="tx1">
                              <a:lumMod val="85000"/>
                              <a:lumOff val="15000"/>
                            </a:schemeClr>
                          </a:solidFill>
                          <a:latin typeface="Calibri" panose="020F0502020204030204" pitchFamily="34" charset="0"/>
                        </a:rPr>
                        <a:t>Linwei</a:t>
                      </a:r>
                      <a:r>
                        <a:rPr lang="en-US" altLang="zh-CN" sz="1200" dirty="0" smtClean="0">
                          <a:solidFill>
                            <a:schemeClr val="tx1">
                              <a:lumMod val="85000"/>
                              <a:lumOff val="15000"/>
                            </a:schemeClr>
                          </a:solidFill>
                          <a:latin typeface="Calibri" panose="020F0502020204030204" pitchFamily="34" charset="0"/>
                        </a:rPr>
                        <a:t> Yang</a:t>
                      </a:r>
                      <a:endParaRPr lang="zh-CN" altLang="en-US" sz="1200" dirty="0">
                        <a:solidFill>
                          <a:schemeClr val="tx1">
                            <a:lumMod val="85000"/>
                            <a:lumOff val="15000"/>
                          </a:schemeClr>
                        </a:solidFill>
                        <a:latin typeface="Calibri" panose="020F0502020204030204" pitchFamily="34" charset="0"/>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indent="0" algn="l" defTabSz="914400" rtl="0" eaLnBrk="1" fontAlgn="b" latinLnBrk="0" hangingPunct="1">
                        <a:lnSpc>
                          <a:spcPts val="1500"/>
                        </a:lnSpc>
                        <a:spcBef>
                          <a:spcPts val="0"/>
                        </a:spcBef>
                        <a:spcAft>
                          <a:spcPts val="0"/>
                        </a:spcAft>
                        <a:buClrTx/>
                        <a:buSzTx/>
                        <a:buFontTx/>
                        <a:buNone/>
                        <a:tabLst/>
                        <a:defRPr/>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Familiar with Java, </a:t>
                      </a:r>
                      <a:r>
                        <a:rPr lang="en-US" altLang="zh-CN" sz="1200" b="0" i="0" u="none" strike="noStrike" dirty="0" err="1"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PostgreSQL</a:t>
                      </a: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a:t>
                      </a:r>
                      <a:r>
                        <a:rPr lang="en-US" altLang="zh-CN" sz="1200" b="0" i="0" u="none" strike="noStrike" dirty="0" err="1"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Docker</a:t>
                      </a: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Linux OS, and web programming.</a:t>
                      </a: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8</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r>
              <a:tr h="304800">
                <a:tc>
                  <a:txBody>
                    <a:bodyPr/>
                    <a:lstStyle/>
                    <a:p>
                      <a:pPr algn="ctr">
                        <a:lnSpc>
                          <a:spcPts val="1500"/>
                        </a:lnSpc>
                      </a:pPr>
                      <a:r>
                        <a:rPr lang="en-US" altLang="zh-CN" sz="1200" dirty="0" smtClean="0">
                          <a:solidFill>
                            <a:schemeClr val="tx1">
                              <a:lumMod val="85000"/>
                              <a:lumOff val="15000"/>
                            </a:schemeClr>
                          </a:solidFill>
                          <a:latin typeface="Calibri" panose="020F0502020204030204" pitchFamily="34" charset="0"/>
                        </a:rPr>
                        <a:t> Developer </a:t>
                      </a:r>
                      <a:r>
                        <a:rPr lang="en-US" altLang="zh-CN" sz="1200" b="1" dirty="0" smtClean="0">
                          <a:solidFill>
                            <a:srgbClr val="C00000"/>
                          </a:solidFill>
                          <a:latin typeface="Calibri" panose="020F0502020204030204" pitchFamily="34" charset="0"/>
                        </a:rPr>
                        <a:t>(Back-end)</a:t>
                      </a:r>
                      <a:endParaRPr lang="zh-CN" altLang="en-US" sz="1200" b="1" dirty="0" smtClean="0">
                        <a:solidFill>
                          <a:srgbClr val="C00000"/>
                        </a:solidFill>
                        <a:latin typeface="Calibri" panose="020F0502020204030204" pitchFamily="34" charset="0"/>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p>
                      <a:pPr algn="ctr">
                        <a:lnSpc>
                          <a:spcPts val="1500"/>
                        </a:lnSpc>
                      </a:pPr>
                      <a:r>
                        <a:rPr lang="en-US" altLang="zh-CN" sz="1200" dirty="0" smtClean="0">
                          <a:solidFill>
                            <a:schemeClr val="tx1">
                              <a:lumMod val="85000"/>
                              <a:lumOff val="15000"/>
                            </a:schemeClr>
                          </a:solidFill>
                          <a:latin typeface="Calibri" panose="020F0502020204030204" pitchFamily="34" charset="0"/>
                        </a:rPr>
                        <a:t>Wentao Bai</a:t>
                      </a:r>
                      <a:endParaRPr lang="zh-CN" altLang="en-US" sz="1200" dirty="0">
                        <a:solidFill>
                          <a:schemeClr val="tx1">
                            <a:lumMod val="85000"/>
                            <a:lumOff val="15000"/>
                          </a:schemeClr>
                        </a:solidFill>
                        <a:latin typeface="Calibri" panose="020F0502020204030204" pitchFamily="34" charset="0"/>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p>
                      <a:pPr marL="0" marR="0" indent="0" algn="l" defTabSz="914400" rtl="0" eaLnBrk="1" fontAlgn="b" latinLnBrk="0" hangingPunct="1">
                        <a:lnSpc>
                          <a:spcPts val="1500"/>
                        </a:lnSpc>
                        <a:spcBef>
                          <a:spcPts val="0"/>
                        </a:spcBef>
                        <a:spcAft>
                          <a:spcPts val="0"/>
                        </a:spcAft>
                        <a:buClrTx/>
                        <a:buSzTx/>
                        <a:buFontTx/>
                        <a:buNone/>
                        <a:tabLst/>
                        <a:defRPr/>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Familiar with Java, </a:t>
                      </a:r>
                      <a:r>
                        <a:rPr lang="en-US" altLang="zh-CN" sz="1200" b="0" i="0" u="none" strike="noStrike" dirty="0" err="1"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PostgreSQL</a:t>
                      </a: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a:t>
                      </a:r>
                      <a:r>
                        <a:rPr lang="en-US" altLang="zh-CN" sz="1200" b="0" i="0" u="none" strike="noStrike" dirty="0" err="1"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Docker</a:t>
                      </a: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Linux OS, and web programming.</a:t>
                      </a: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3</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r>
              <a:tr h="33382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ts val="1500"/>
                        </a:lnSpc>
                      </a:pPr>
                      <a:r>
                        <a:rPr lang="en-US" altLang="zh-CN" sz="1200" dirty="0" smtClean="0">
                          <a:solidFill>
                            <a:schemeClr val="tx1">
                              <a:lumMod val="85000"/>
                              <a:lumOff val="15000"/>
                            </a:schemeClr>
                          </a:solidFill>
                          <a:latin typeface="Calibri" panose="020F0502020204030204" pitchFamily="34" charset="0"/>
                        </a:rPr>
                        <a:t>Sr. Developer </a:t>
                      </a:r>
                      <a:r>
                        <a:rPr lang="en-US" altLang="zh-CN" sz="1200" b="1" dirty="0" smtClean="0">
                          <a:solidFill>
                            <a:srgbClr val="C00000"/>
                          </a:solidFill>
                          <a:latin typeface="Calibri" panose="020F0502020204030204" pitchFamily="34" charset="0"/>
                        </a:rPr>
                        <a:t>(Front-end)</a:t>
                      </a:r>
                      <a:endParaRPr lang="zh-CN" altLang="en-US" sz="1200" b="1" dirty="0">
                        <a:solidFill>
                          <a:srgbClr val="C00000"/>
                        </a:solidFill>
                        <a:latin typeface="Calibri" panose="020F0502020204030204" pitchFamily="34" charset="0"/>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ts val="1500"/>
                        </a:lnSpc>
                      </a:pPr>
                      <a:r>
                        <a:rPr lang="en-US" altLang="zh-CN" sz="1200" dirty="0" err="1" smtClean="0">
                          <a:solidFill>
                            <a:schemeClr val="tx1">
                              <a:lumMod val="85000"/>
                              <a:lumOff val="15000"/>
                            </a:schemeClr>
                          </a:solidFill>
                          <a:latin typeface="Calibri" panose="020F0502020204030204" pitchFamily="34" charset="0"/>
                        </a:rPr>
                        <a:t>Zhihua</a:t>
                      </a:r>
                      <a:r>
                        <a:rPr lang="en-US" altLang="zh-CN" sz="1200" dirty="0" smtClean="0">
                          <a:solidFill>
                            <a:schemeClr val="tx1">
                              <a:lumMod val="85000"/>
                              <a:lumOff val="15000"/>
                            </a:schemeClr>
                          </a:solidFill>
                          <a:latin typeface="Calibri" panose="020F0502020204030204" pitchFamily="34" charset="0"/>
                        </a:rPr>
                        <a:t> Zhang</a:t>
                      </a:r>
                      <a:endParaRPr lang="zh-CN" altLang="en-US" sz="1200" dirty="0">
                        <a:solidFill>
                          <a:schemeClr val="tx1">
                            <a:lumMod val="85000"/>
                            <a:lumOff val="15000"/>
                          </a:schemeClr>
                        </a:solidFill>
                        <a:latin typeface="Calibri" panose="020F0502020204030204" pitchFamily="34" charset="0"/>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Familiar with framework of VUE</a:t>
                      </a:r>
                      <a:r>
                        <a:rPr lang="en-US" altLang="zh-CN"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and </a:t>
                      </a:r>
                      <a:r>
                        <a:rPr lang="en-US" altLang="zh-CN" sz="1200" b="0" i="0" u="none" strike="noStrike" baseline="0" dirty="0" err="1"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ReactNative</a:t>
                      </a:r>
                      <a:r>
                        <a:rPr lang="en-US" altLang="zh-CN"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and web programming.</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round/>
                      <a:headEnd type="none" w="med" len="med"/>
                      <a:tailEnd type="none" w="med" len="me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6</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r>
              <a:tr h="3048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Sr. Developer </a:t>
                      </a:r>
                      <a:r>
                        <a:rPr lang="en-US" altLang="zh-CN" sz="1200" b="1" dirty="0" smtClean="0">
                          <a:solidFill>
                            <a:srgbClr val="C00000"/>
                          </a:solidFill>
                          <a:latin typeface="Calibri" panose="020F0502020204030204" pitchFamily="34" charset="0"/>
                        </a:rPr>
                        <a:t>(Front-end)</a:t>
                      </a:r>
                      <a:endParaRPr lang="en-US" sz="1200" b="0" i="0" u="none" strike="noStrike" dirty="0">
                        <a:solidFill>
                          <a:srgbClr val="C00000"/>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15" rtl="0" eaLnBrk="1" fontAlgn="b" latinLnBrk="0" hangingPunct="1">
                        <a:lnSpc>
                          <a:spcPts val="1500"/>
                        </a:lnSpc>
                        <a:spcBef>
                          <a:spcPts val="0"/>
                        </a:spcBef>
                        <a:spcAft>
                          <a:spcPts val="0"/>
                        </a:spcAft>
                        <a:buClrTx/>
                        <a:buSzTx/>
                        <a:buFontTx/>
                        <a:buNone/>
                        <a:tabLst/>
                        <a:defRPr/>
                      </a:pPr>
                      <a:r>
                        <a:rPr lang="en-US" sz="1200" b="0" i="0" u="none" strike="noStrike" dirty="0" err="1"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Yingbo</a:t>
                      </a: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Zhang</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fontAlgn="b">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Familiar with framework</a:t>
                      </a:r>
                      <a:r>
                        <a:rPr lang="en-US"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of Bootstrap and VUE, familiar with</a:t>
                      </a: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MySQL,</a:t>
                      </a:r>
                      <a:r>
                        <a:rPr lang="en-US"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Linux OS and web programming.</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6</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r>
              <a:tr h="36285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sz="1200" u="none" strike="noStrike" dirty="0" smtClean="0">
                          <a:solidFill>
                            <a:schemeClr val="tx1">
                              <a:lumMod val="85000"/>
                              <a:lumOff val="15000"/>
                            </a:schemeClr>
                          </a:solidFill>
                          <a:effectLst/>
                          <a:latin typeface="Calibri" panose="020F0502020204030204" pitchFamily="34" charset="0"/>
                        </a:rPr>
                        <a:t>Sr. UI Designer</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15" rtl="0" eaLnBrk="1" fontAlgn="b" latinLnBrk="0" hangingPunct="1">
                        <a:lnSpc>
                          <a:spcPts val="1500"/>
                        </a:lnSpc>
                        <a:spcBef>
                          <a:spcPts val="0"/>
                        </a:spcBef>
                        <a:spcAft>
                          <a:spcPts val="0"/>
                        </a:spcAft>
                        <a:buClrTx/>
                        <a:buSzTx/>
                        <a:buFontTx/>
                        <a:buNone/>
                        <a:tabLst/>
                        <a:defRPr/>
                      </a:pPr>
                      <a:r>
                        <a:rPr lang="en-US" altLang="zh-CN" sz="1200" b="0" i="0" u="none" strike="noStrike" dirty="0" smtClean="0">
                          <a:solidFill>
                            <a:schemeClr val="tx1">
                              <a:lumMod val="85000"/>
                              <a:lumOff val="15000"/>
                            </a:schemeClr>
                          </a:solidFill>
                          <a:effectLst/>
                          <a:latin typeface="Calibri" panose="020F0502020204030204" pitchFamily="34" charset="0"/>
                          <a:ea typeface="+mn-ea"/>
                          <a:cs typeface="+mn-cs"/>
                        </a:rPr>
                        <a:t>Jeff</a:t>
                      </a:r>
                      <a:r>
                        <a:rPr lang="zh-CN" altLang="en-US" sz="1200" b="0" i="0" u="none" strike="noStrike" dirty="0" smtClean="0">
                          <a:solidFill>
                            <a:schemeClr val="tx1">
                              <a:lumMod val="85000"/>
                              <a:lumOff val="15000"/>
                            </a:schemeClr>
                          </a:solidFill>
                          <a:effectLst/>
                          <a:latin typeface="Calibri" panose="020F0502020204030204" pitchFamily="34" charset="0"/>
                          <a:ea typeface="+mn-ea"/>
                          <a:cs typeface="+mn-cs"/>
                        </a:rPr>
                        <a:t> </a:t>
                      </a:r>
                      <a:r>
                        <a:rPr lang="en-US" altLang="zh-CN" sz="1200" b="0" i="0" u="none" strike="noStrike" dirty="0" smtClean="0">
                          <a:solidFill>
                            <a:schemeClr val="tx1">
                              <a:lumMod val="85000"/>
                              <a:lumOff val="15000"/>
                            </a:schemeClr>
                          </a:solidFill>
                          <a:effectLst/>
                          <a:latin typeface="Calibri" panose="020F0502020204030204" pitchFamily="34" charset="0"/>
                          <a:ea typeface="+mn-ea"/>
                          <a:cs typeface="+mn-cs"/>
                        </a:rPr>
                        <a:t>chen</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fontAlgn="b">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Excellent in user interaction design and visual design, familiar</a:t>
                      </a:r>
                      <a:r>
                        <a:rPr lang="en-US"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with Photoshop, Sketch and Illustrator.</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6</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lnB>
                    <a:lnTlToBr w="12700" cmpd="sng">
                      <a:noFill/>
                      <a:prstDash val="solid"/>
                    </a:lnTlToBr>
                    <a:lnBlToTr w="12700" cmpd="sng">
                      <a:noFill/>
                      <a:prstDash val="solid"/>
                    </a:lnBlToTr>
                    <a:solidFill>
                      <a:sysClr val="window" lastClr="FFFFFF"/>
                    </a:solidFill>
                  </a:tcPr>
                </a:tc>
              </a:tr>
              <a:tr h="36968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u="none" strike="noStrike" dirty="0" smtClean="0">
                          <a:solidFill>
                            <a:schemeClr val="tx1">
                              <a:lumMod val="85000"/>
                              <a:lumOff val="15000"/>
                            </a:schemeClr>
                          </a:solidFill>
                          <a:effectLst/>
                          <a:latin typeface="Calibri" panose="020F0502020204030204" pitchFamily="34" charset="0"/>
                        </a:rPr>
                        <a:t>Sr. Tester</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sz="1200" b="0" i="0" u="none" strike="noStrike" dirty="0" err="1"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Jianglian</a:t>
                      </a:r>
                      <a:r>
                        <a:rPr lang="en-US"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Ni</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b" latinLnBrk="0" hangingPunct="1">
                        <a:lnSpc>
                          <a:spcPts val="1500"/>
                        </a:lnSpc>
                        <a:spcBef>
                          <a:spcPts val="0"/>
                        </a:spcBef>
                        <a:spcAft>
                          <a:spcPts val="0"/>
                        </a:spcAft>
                        <a:buClrTx/>
                        <a:buSzTx/>
                        <a:buFontTx/>
                        <a:buNone/>
                        <a:tabLst/>
                        <a:defRPr/>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Excellent in testing methods, theory and test management</a:t>
                      </a:r>
                      <a:r>
                        <a:rPr lang="en-US" altLang="zh-CN"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tools, </a:t>
                      </a: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familiar with design test plan and functional / performance test cases according</a:t>
                      </a:r>
                      <a:r>
                        <a:rPr lang="en-US" altLang="zh-CN"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to requirements.</a:t>
                      </a:r>
                      <a:endPar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8</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7"/>
                  </a:ext>
                </a:extLst>
              </a:tr>
              <a:tr h="246309">
                <a:tc>
                  <a:txBody>
                    <a:bodyPr/>
                    <a:lstStyle/>
                    <a:p>
                      <a:pPr algn="ctr" fontAlgn="b">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Operation Manager</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Grace Wang</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l" defTabSz="914400" rtl="0" eaLnBrk="1" fontAlgn="b" latinLnBrk="0" hangingPunct="1">
                        <a:lnSpc>
                          <a:spcPts val="15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black">
                              <a:lumMod val="85000"/>
                              <a:lumOff val="15000"/>
                            </a:prstClr>
                          </a:solidFill>
                          <a:effectLst/>
                          <a:uLnTx/>
                          <a:uFillTx/>
                          <a:latin typeface="Calibri" panose="020F0502020204030204" pitchFamily="34" charset="0"/>
                          <a:ea typeface="+mn-ea"/>
                          <a:cs typeface="+mn-cs"/>
                        </a:rPr>
                        <a:t>Excellent in service operation management through HD to L3 operation, transition and transformation. Familiar with ITIL methodologies and Daimler service delivery model. Good skills on </a:t>
                      </a:r>
                      <a:r>
                        <a:rPr kumimoji="0" lang="de-DE" altLang="zh-CN" sz="1200" b="0" i="0" u="none" strike="noStrike" kern="1200" cap="none" spc="0" normalizeH="0" baseline="0" noProof="0" dirty="0" smtClean="0">
                          <a:ln>
                            <a:noFill/>
                          </a:ln>
                          <a:solidFill>
                            <a:prstClr val="black"/>
                          </a:solidFill>
                          <a:effectLst/>
                          <a:uLnTx/>
                          <a:uFillTx/>
                          <a:latin typeface="+mn-lt"/>
                          <a:ea typeface="+mn-ea"/>
                          <a:cs typeface="Arial" charset="0"/>
                        </a:rPr>
                        <a:t>multilateral communications and project management.</a:t>
                      </a:r>
                      <a:endPar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8</a:t>
                      </a:r>
                      <a:endParaRPr lang="en-US" altLang="zh-CN"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246309">
                <a:tc>
                  <a:txBody>
                    <a:bodyPr/>
                    <a:lstStyle/>
                    <a:p>
                      <a:pPr algn="ctr" fontAlgn="b">
                        <a:lnSpc>
                          <a:spcPts val="1500"/>
                        </a:lnSpc>
                      </a:pPr>
                      <a:r>
                        <a:rPr lang="en-US"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Junior Support Engineer</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1" fontAlgn="b" latinLnBrk="0" hangingPunct="1">
                        <a:lnSpc>
                          <a:spcPts val="1500"/>
                        </a:lnSpc>
                        <a:spcBef>
                          <a:spcPts val="0"/>
                        </a:spcBef>
                        <a:spcAft>
                          <a:spcPts val="0"/>
                        </a:spcAft>
                        <a:buClrTx/>
                        <a:buSzTx/>
                        <a:buFontTx/>
                        <a:buNone/>
                        <a:tabLst/>
                        <a:defRPr/>
                      </a:pPr>
                      <a:r>
                        <a:rPr lang="en-US" altLang="zh-CN" sz="1200" b="0" i="0" u="none" strike="noStrike" dirty="0" smtClean="0">
                          <a:solidFill>
                            <a:schemeClr val="tx1"/>
                          </a:solidFill>
                          <a:effectLst/>
                          <a:latin typeface="Calibri" panose="020F0502020204030204" pitchFamily="34" charset="0"/>
                          <a:ea typeface="Arial Unicode MS" panose="020B0604020202020204" pitchFamily="34" charset="-122"/>
                          <a:cs typeface="Arial Unicode MS" panose="020B0604020202020204" pitchFamily="34" charset="-122"/>
                        </a:rPr>
                        <a:t>Jack Yuan</a:t>
                      </a: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l" defTabSz="914400" rtl="0" eaLnBrk="1" fontAlgn="b" latinLnBrk="0" hangingPunct="1">
                        <a:lnSpc>
                          <a:spcPts val="1500"/>
                        </a:lnSpc>
                        <a:spcBef>
                          <a:spcPts val="0"/>
                        </a:spcBef>
                        <a:spcAft>
                          <a:spcPts val="0"/>
                        </a:spcAft>
                        <a:buClrTx/>
                        <a:buSzTx/>
                        <a:buFontTx/>
                        <a:buNone/>
                        <a:tabLst/>
                        <a:defRPr/>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3 years+ application maintenance experiences in</a:t>
                      </a:r>
                      <a:r>
                        <a:rPr lang="en-US" altLang="zh-CN"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auto industry, f</a:t>
                      </a: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amiliar with operation</a:t>
                      </a:r>
                      <a:r>
                        <a:rPr lang="en-US" altLang="zh-CN"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processes, good skills on </a:t>
                      </a: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DB operation, familiar with Linux OS,</a:t>
                      </a:r>
                      <a:r>
                        <a:rPr lang="en-US" altLang="zh-CN" sz="1200" b="0" i="0" u="none" strike="noStrike" baseline="0"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 Java, </a:t>
                      </a:r>
                      <a:r>
                        <a:rPr lang="en-US" altLang="zh-CN" sz="1200" b="0" i="0" u="none" strike="noStrike" dirty="0" err="1"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Docker</a:t>
                      </a: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a:t>
                      </a:r>
                      <a:endParaRPr lang="en-US" altLang="zh-CN" sz="1200" b="0" i="0" u="none" strike="noStrike" dirty="0" smtClean="0">
                        <a:solidFill>
                          <a:schemeClr val="tx2"/>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lnSpc>
                          <a:spcPts val="1500"/>
                        </a:lnSpc>
                      </a:pPr>
                      <a:r>
                        <a:rPr lang="en-US" altLang="zh-CN" sz="1200" b="0" i="0" u="none" strike="noStrike" dirty="0" smtClean="0">
                          <a:solidFill>
                            <a:schemeClr val="tx2"/>
                          </a:solidFill>
                          <a:effectLst/>
                          <a:latin typeface="Calibri" panose="020F0502020204030204" pitchFamily="34" charset="0"/>
                          <a:ea typeface="Arial Unicode MS" panose="020B0604020202020204" pitchFamily="34" charset="-122"/>
                          <a:cs typeface="Arial Unicode MS" panose="020B0604020202020204" pitchFamily="34" charset="-122"/>
                        </a:rPr>
                        <a:t>5</a:t>
                      </a:r>
                      <a:endParaRPr lang="en-US" altLang="zh-CN" sz="1200" b="0" i="0" u="none" strike="noStrike" dirty="0">
                        <a:solidFill>
                          <a:schemeClr val="tx2"/>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246309">
                <a:tc>
                  <a:txBody>
                    <a:bodyPr/>
                    <a:lstStyle/>
                    <a:p>
                      <a:pPr algn="ctr" fontAlgn="b">
                        <a:lnSpc>
                          <a:spcPts val="1500"/>
                        </a:lnSpc>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Junior Support Engineer</a:t>
                      </a:r>
                      <a:endParaRPr lang="en-US" sz="1200" b="0" i="0" u="none" strike="noStrike" dirty="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1" fontAlgn="b" latinLnBrk="0" hangingPunct="1">
                        <a:lnSpc>
                          <a:spcPts val="1500"/>
                        </a:lnSpc>
                        <a:spcBef>
                          <a:spcPts val="0"/>
                        </a:spcBef>
                        <a:spcAft>
                          <a:spcPts val="0"/>
                        </a:spcAft>
                        <a:buClrTx/>
                        <a:buSzTx/>
                        <a:buFontTx/>
                        <a:buNone/>
                        <a:tabLst/>
                        <a:defRPr/>
                      </a:pPr>
                      <a:r>
                        <a:rPr lang="en-US" altLang="zh-CN" sz="1200" b="0" i="0" u="none" strike="noStrike" dirty="0" smtClean="0">
                          <a:solidFill>
                            <a:schemeClr val="tx1"/>
                          </a:solidFill>
                          <a:effectLst/>
                          <a:latin typeface="Calibri" panose="020F0502020204030204" pitchFamily="34" charset="0"/>
                          <a:ea typeface="Arial Unicode MS" panose="020B0604020202020204" pitchFamily="34" charset="-122"/>
                          <a:cs typeface="Arial Unicode MS" panose="020B0604020202020204" pitchFamily="34" charset="-122"/>
                        </a:rPr>
                        <a:t>Cliff Zhao</a:t>
                      </a: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l" defTabSz="914400" rtl="0" eaLnBrk="1" fontAlgn="b" latinLnBrk="0" hangingPunct="1">
                        <a:lnSpc>
                          <a:spcPts val="1500"/>
                        </a:lnSpc>
                        <a:spcBef>
                          <a:spcPts val="0"/>
                        </a:spcBef>
                        <a:spcAft>
                          <a:spcPts val="0"/>
                        </a:spcAft>
                        <a:buClrTx/>
                        <a:buSzTx/>
                        <a:buFontTx/>
                        <a:buNone/>
                        <a:tabLst/>
                        <a:defRPr/>
                      </a:pPr>
                      <a:r>
                        <a:rPr lang="en-US" altLang="zh-CN" sz="1200" b="0" i="0" u="none" strike="noStrike" dirty="0" smtClean="0">
                          <a:solidFill>
                            <a:schemeClr val="tx1"/>
                          </a:solidFill>
                          <a:effectLst/>
                          <a:latin typeface="Calibri" panose="020F0502020204030204" pitchFamily="34" charset="0"/>
                          <a:ea typeface="Arial Unicode MS" panose="020B0604020202020204" pitchFamily="34" charset="-122"/>
                          <a:cs typeface="Arial Unicode MS" panose="020B0604020202020204" pitchFamily="34" charset="-122"/>
                        </a:rPr>
                        <a:t>5 years+ application maintenance experiences in</a:t>
                      </a:r>
                      <a:r>
                        <a:rPr lang="en-US" altLang="zh-CN" sz="1200" b="0" i="0" u="none" strike="noStrike" baseline="0" dirty="0" smtClean="0">
                          <a:solidFill>
                            <a:schemeClr val="tx1"/>
                          </a:solidFill>
                          <a:effectLst/>
                          <a:latin typeface="Calibri" panose="020F0502020204030204" pitchFamily="34" charset="0"/>
                          <a:ea typeface="Arial Unicode MS" panose="020B0604020202020204" pitchFamily="34" charset="-122"/>
                          <a:cs typeface="Arial Unicode MS" panose="020B0604020202020204" pitchFamily="34" charset="-122"/>
                        </a:rPr>
                        <a:t> IT industry, familiar with web services, operation processes, ITIL foundation certificated.</a:t>
                      </a:r>
                      <a:endParaRPr lang="en-US" altLang="zh-CN" sz="1200" b="0" i="0" u="none" strike="noStrike" dirty="0" smtClean="0">
                        <a:solidFill>
                          <a:schemeClr val="tx1"/>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lnSpc>
                          <a:spcPts val="1500"/>
                        </a:lnSpc>
                      </a:pPr>
                      <a:r>
                        <a:rPr lang="en-US" altLang="zh-CN" sz="1200" b="0" i="0" u="none" strike="noStrike" dirty="0" smtClean="0">
                          <a:solidFill>
                            <a:schemeClr val="tx2"/>
                          </a:solidFill>
                          <a:effectLst/>
                          <a:latin typeface="Calibri" panose="020F0502020204030204" pitchFamily="34" charset="0"/>
                          <a:ea typeface="Arial Unicode MS" panose="020B0604020202020204" pitchFamily="34" charset="-122"/>
                          <a:cs typeface="Arial Unicode MS" panose="020B0604020202020204" pitchFamily="34" charset="-122"/>
                        </a:rPr>
                        <a:t>5</a:t>
                      </a:r>
                      <a:endParaRPr lang="en-US" altLang="zh-CN" sz="1200" b="0" i="0" u="none" strike="noStrike" dirty="0">
                        <a:solidFill>
                          <a:schemeClr val="tx2"/>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246309">
                <a:tc>
                  <a:txBody>
                    <a:bodyPr/>
                    <a:lstStyle/>
                    <a:p>
                      <a:pPr marL="0" marR="0" lvl="0" indent="0" algn="ctr" defTabSz="914400" rtl="0" eaLnBrk="1" fontAlgn="b" latinLnBrk="0" hangingPunct="1">
                        <a:lnSpc>
                          <a:spcPts val="1500"/>
                        </a:lnSpc>
                        <a:spcBef>
                          <a:spcPts val="0"/>
                        </a:spcBef>
                        <a:spcAft>
                          <a:spcPts val="0"/>
                        </a:spcAft>
                        <a:buClrTx/>
                        <a:buSzTx/>
                        <a:buFontTx/>
                        <a:buNone/>
                        <a:tabLst/>
                        <a:defRPr/>
                      </a:pPr>
                      <a:r>
                        <a:rPr lang="en-US" altLang="zh-CN" sz="1200" b="0" i="0" u="none" strike="noStrike" dirty="0" smtClean="0">
                          <a:solidFill>
                            <a:schemeClr val="tx1">
                              <a:lumMod val="85000"/>
                              <a:lumOff val="15000"/>
                            </a:schemeClr>
                          </a:solidFill>
                          <a:effectLst/>
                          <a:latin typeface="Calibri" panose="020F0502020204030204" pitchFamily="34" charset="0"/>
                          <a:ea typeface="Arial Unicode MS" panose="020B0604020202020204" pitchFamily="34" charset="-122"/>
                          <a:cs typeface="Arial Unicode MS" panose="020B0604020202020204" pitchFamily="34" charset="-122"/>
                        </a:rPr>
                        <a:t>Sr. Support Engineer</a:t>
                      </a:r>
                    </a:p>
                  </a:txBody>
                  <a:tcPr marL="9525" marR="9525" marT="9525" marB="0" anchor="ctr">
                    <a:lnL w="9525" cap="flat" cmpd="sng" algn="ctr">
                      <a:solidFill>
                        <a:srgbClr val="999999">
                          <a:shade val="95000"/>
                          <a:satMod val="105000"/>
                        </a:srgbClr>
                      </a:solidFill>
                      <a:prstDash val="soli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1" fontAlgn="b" latinLnBrk="0" hangingPunct="1">
                        <a:lnSpc>
                          <a:spcPts val="1500"/>
                        </a:lnSpc>
                        <a:spcBef>
                          <a:spcPts val="0"/>
                        </a:spcBef>
                        <a:spcAft>
                          <a:spcPts val="0"/>
                        </a:spcAft>
                        <a:buClrTx/>
                        <a:buSzTx/>
                        <a:buFontTx/>
                        <a:buNone/>
                        <a:tabLst/>
                        <a:defRPr/>
                      </a:pPr>
                      <a:r>
                        <a:rPr lang="en-US" altLang="zh-CN" sz="1200" b="0" i="0" u="none" strike="noStrike" dirty="0" smtClean="0">
                          <a:solidFill>
                            <a:schemeClr val="tx1"/>
                          </a:solidFill>
                          <a:effectLst/>
                          <a:latin typeface="Calibri" panose="020F0502020204030204" pitchFamily="34" charset="0"/>
                          <a:ea typeface="Arial Unicode MS" panose="020B0604020202020204" pitchFamily="34" charset="-122"/>
                          <a:cs typeface="Arial Unicode MS" panose="020B0604020202020204" pitchFamily="34" charset="-122"/>
                        </a:rPr>
                        <a:t>Wen Qi</a:t>
                      </a: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l" defTabSz="914400" rtl="0" eaLnBrk="1" fontAlgn="b" latinLnBrk="0" hangingPunct="1">
                        <a:lnSpc>
                          <a:spcPts val="1500"/>
                        </a:lnSpc>
                        <a:spcBef>
                          <a:spcPts val="0"/>
                        </a:spcBef>
                        <a:spcAft>
                          <a:spcPts val="0"/>
                        </a:spcAft>
                        <a:buClrTx/>
                        <a:buSzTx/>
                        <a:buFontTx/>
                        <a:buNone/>
                        <a:tabLst/>
                        <a:defRPr/>
                      </a:pPr>
                      <a:r>
                        <a:rPr lang="en-US" altLang="zh-CN" sz="1200" b="0" i="0" u="none" strike="noStrike" dirty="0" smtClean="0">
                          <a:solidFill>
                            <a:schemeClr val="tx1"/>
                          </a:solidFill>
                          <a:effectLst/>
                          <a:latin typeface="Calibri" panose="020F0502020204030204" pitchFamily="34" charset="0"/>
                          <a:ea typeface="Arial Unicode MS" panose="020B0604020202020204" pitchFamily="34" charset="-122"/>
                          <a:cs typeface="Arial Unicode MS" panose="020B0604020202020204" pitchFamily="34" charset="-122"/>
                        </a:rPr>
                        <a:t>Excellent in</a:t>
                      </a:r>
                      <a:r>
                        <a:rPr lang="en-US" altLang="zh-CN" sz="1200" b="0" i="0" u="none" strike="noStrike" baseline="0" dirty="0" smtClean="0">
                          <a:solidFill>
                            <a:schemeClr val="tx1"/>
                          </a:solidFill>
                          <a:effectLst/>
                          <a:latin typeface="Calibri" panose="020F0502020204030204" pitchFamily="34" charset="0"/>
                          <a:ea typeface="Arial Unicode MS" panose="020B0604020202020204" pitchFamily="34" charset="-122"/>
                          <a:cs typeface="Arial Unicode MS" panose="020B0604020202020204" pitchFamily="34" charset="-122"/>
                        </a:rPr>
                        <a:t> </a:t>
                      </a:r>
                      <a:r>
                        <a:rPr lang="en-US" altLang="zh-CN" sz="1200" b="0" i="0" u="none" strike="noStrike" baseline="0" dirty="0" err="1" smtClean="0">
                          <a:solidFill>
                            <a:schemeClr val="tx1"/>
                          </a:solidFill>
                          <a:effectLst/>
                          <a:latin typeface="Calibri" panose="020F0502020204030204" pitchFamily="34" charset="0"/>
                          <a:ea typeface="Arial Unicode MS" panose="020B0604020202020204" pitchFamily="34" charset="-122"/>
                          <a:cs typeface="Arial Unicode MS" panose="020B0604020202020204" pitchFamily="34" charset="-122"/>
                        </a:rPr>
                        <a:t>Jave</a:t>
                      </a:r>
                      <a:r>
                        <a:rPr lang="en-US" altLang="zh-CN" sz="1200" b="0" i="0" u="none" strike="noStrike" baseline="0" dirty="0" smtClean="0">
                          <a:solidFill>
                            <a:schemeClr val="tx1"/>
                          </a:solidFill>
                          <a:effectLst/>
                          <a:latin typeface="Calibri" panose="020F0502020204030204" pitchFamily="34" charset="0"/>
                          <a:ea typeface="Arial Unicode MS" panose="020B0604020202020204" pitchFamily="34" charset="-122"/>
                          <a:cs typeface="Arial Unicode MS" panose="020B0604020202020204" pitchFamily="34" charset="-122"/>
                        </a:rPr>
                        <a:t> and database programming, Linux OS, web programming, familiar with frontend framework,  good knowledge on GIT.</a:t>
                      </a:r>
                      <a:endParaRPr lang="en-US" altLang="zh-CN" sz="1200" b="0" i="0" u="none" strike="noStrike" dirty="0" smtClean="0">
                        <a:solidFill>
                          <a:schemeClr val="tx1"/>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lnSpc>
                          <a:spcPts val="1500"/>
                        </a:lnSpc>
                      </a:pPr>
                      <a:r>
                        <a:rPr lang="en-US" altLang="zh-CN" sz="1200" b="0" i="0" u="none" strike="noStrike" dirty="0" smtClean="0">
                          <a:solidFill>
                            <a:schemeClr val="tx2"/>
                          </a:solidFill>
                          <a:effectLst/>
                          <a:latin typeface="Calibri" panose="020F0502020204030204" pitchFamily="34" charset="0"/>
                          <a:ea typeface="Arial Unicode MS" panose="020B0604020202020204" pitchFamily="34" charset="-122"/>
                          <a:cs typeface="Arial Unicode MS" panose="020B0604020202020204" pitchFamily="34" charset="-122"/>
                        </a:rPr>
                        <a:t>6</a:t>
                      </a:r>
                      <a:endParaRPr lang="en-US" altLang="zh-CN" sz="1200" b="0" i="0" u="none" strike="noStrike" dirty="0">
                        <a:solidFill>
                          <a:schemeClr val="tx2"/>
                        </a:solidFill>
                        <a:effectLst/>
                        <a:latin typeface="Calibri" panose="020F0502020204030204" pitchFamily="34" charset="0"/>
                        <a:ea typeface="Arial Unicode MS" panose="020B0604020202020204" pitchFamily="34" charset="-122"/>
                        <a:cs typeface="Arial Unicode MS" panose="020B0604020202020204" pitchFamily="34" charset="-122"/>
                      </a:endParaRPr>
                    </a:p>
                  </a:txBody>
                  <a:tcPr marL="9525" marR="9525" marT="9525" marB="0" anchor="ctr">
                    <a:lnL w="9525" cap="flat" cmpd="sng" algn="ctr">
                      <a:solidFill>
                        <a:srgbClr val="999999">
                          <a:shade val="95000"/>
                          <a:satMod val="105000"/>
                        </a:srgbClr>
                      </a:solidFill>
                      <a:prstDash val="solid"/>
                      <a:round/>
                      <a:headEnd type="none" w="med" len="med"/>
                      <a:tailEnd type="none" w="med" len="med"/>
                    </a:lnL>
                    <a:lnR w="9525" cap="flat" cmpd="sng" algn="ctr">
                      <a:solidFill>
                        <a:srgbClr val="999999">
                          <a:shade val="95000"/>
                          <a:satMod val="105000"/>
                        </a:srgbClr>
                      </a:solidFill>
                      <a:prstDash val="solid"/>
                      <a:round/>
                      <a:headEnd type="none" w="med" len="med"/>
                      <a:tailEnd type="none" w="med" len="med"/>
                    </a:lnR>
                    <a:lnT w="9525" cap="flat" cmpd="sng" algn="ctr">
                      <a:solidFill>
                        <a:srgbClr val="999999">
                          <a:shade val="95000"/>
                          <a:satMod val="105000"/>
                        </a:srgbClr>
                      </a:solidFill>
                      <a:prstDash val="solid"/>
                    </a:lnT>
                    <a:lnB w="9525" cap="flat" cmpd="sng" algn="ctr">
                      <a:solidFill>
                        <a:srgbClr val="999999">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sp>
        <p:nvSpPr>
          <p:cNvPr id="9" name="文本框 8"/>
          <p:cNvSpPr txBox="1"/>
          <p:nvPr/>
        </p:nvSpPr>
        <p:spPr>
          <a:xfrm>
            <a:off x="748026" y="542266"/>
            <a:ext cx="2691859" cy="261610"/>
          </a:xfrm>
          <a:prstGeom prst="rect">
            <a:avLst/>
          </a:prstGeom>
          <a:noFill/>
        </p:spPr>
        <p:txBody>
          <a:bodyPr wrap="square" rtlCol="0">
            <a:spAutoFit/>
          </a:bodyPr>
          <a:lstStyle/>
          <a:p>
            <a:r>
              <a:rPr kumimoji="1" lang="de-DE" altLang="zh-CN" sz="1100" dirty="0" smtClean="0">
                <a:solidFill>
                  <a:prstClr val="white">
                    <a:lumMod val="50000"/>
                  </a:prstClr>
                </a:solidFill>
                <a:ea typeface="DengXian" panose="02010600030101010101" pitchFamily="2" charset="-122"/>
              </a:rPr>
              <a:t>Profiles of resources</a:t>
            </a:r>
            <a:endParaRPr kumimoji="1" lang="de-DE" altLang="zh-CN" sz="1100" dirty="0">
              <a:solidFill>
                <a:prstClr val="white">
                  <a:lumMod val="50000"/>
                </a:prstClr>
              </a:solidFill>
              <a:ea typeface="DengXian" panose="02010600030101010101" pitchFamily="2" charset="-122"/>
            </a:endParaRPr>
          </a:p>
        </p:txBody>
      </p:sp>
    </p:spTree>
    <p:extLst>
      <p:ext uri="{BB962C8B-B14F-4D97-AF65-F5344CB8AC3E}">
        <p14:creationId xmlns:p14="http://schemas.microsoft.com/office/powerpoint/2010/main" val="2926003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図 116"/>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8419454" y="9780"/>
            <a:ext cx="3772546" cy="5017634"/>
          </a:xfrm>
          <a:custGeom>
            <a:avLst/>
            <a:gdLst>
              <a:gd name="connsiteX0" fmla="*/ 0 w 3304801"/>
              <a:gd name="connsiteY0" fmla="*/ 0 h 4395515"/>
              <a:gd name="connsiteX1" fmla="*/ 3304801 w 3304801"/>
              <a:gd name="connsiteY1" fmla="*/ 0 h 4395515"/>
              <a:gd name="connsiteX2" fmla="*/ 3304801 w 3304801"/>
              <a:gd name="connsiteY2" fmla="*/ 4395515 h 4395515"/>
              <a:gd name="connsiteX3" fmla="*/ 0 w 3304801"/>
              <a:gd name="connsiteY3" fmla="*/ 0 h 4395515"/>
            </a:gdLst>
            <a:ahLst/>
            <a:cxnLst>
              <a:cxn ang="0">
                <a:pos x="connsiteX0" y="connsiteY0"/>
              </a:cxn>
              <a:cxn ang="0">
                <a:pos x="connsiteX1" y="connsiteY1"/>
              </a:cxn>
              <a:cxn ang="0">
                <a:pos x="connsiteX2" y="connsiteY2"/>
              </a:cxn>
              <a:cxn ang="0">
                <a:pos x="connsiteX3" y="connsiteY3"/>
              </a:cxn>
            </a:cxnLst>
            <a:rect l="l" t="t" r="r" b="b"/>
            <a:pathLst>
              <a:path w="3304801" h="4395515">
                <a:moveTo>
                  <a:pt x="0" y="0"/>
                </a:moveTo>
                <a:lnTo>
                  <a:pt x="3304801" y="0"/>
                </a:lnTo>
                <a:lnTo>
                  <a:pt x="3304801" y="4395515"/>
                </a:lnTo>
                <a:lnTo>
                  <a:pt x="0" y="0"/>
                </a:lnTo>
                <a:close/>
              </a:path>
            </a:pathLst>
          </a:custGeom>
        </p:spPr>
      </p:pic>
      <p:grpSp>
        <p:nvGrpSpPr>
          <p:cNvPr id="122" name="组合 121"/>
          <p:cNvGrpSpPr/>
          <p:nvPr/>
        </p:nvGrpSpPr>
        <p:grpSpPr>
          <a:xfrm>
            <a:off x="736876" y="201276"/>
            <a:ext cx="4379183" cy="698269"/>
            <a:chOff x="4708527" y="2896872"/>
            <a:chExt cx="4679126" cy="538030"/>
          </a:xfrm>
        </p:grpSpPr>
        <p:sp>
          <p:nvSpPr>
            <p:cNvPr id="157" name="TextBox 3"/>
            <p:cNvSpPr txBox="1"/>
            <p:nvPr>
              <p:custDataLst>
                <p:tags r:id="rId1"/>
              </p:custDataLst>
            </p:nvPr>
          </p:nvSpPr>
          <p:spPr>
            <a:xfrm>
              <a:off x="4708527" y="2896872"/>
              <a:ext cx="4094164" cy="341828"/>
            </a:xfrm>
            <a:prstGeom prst="rect">
              <a:avLst/>
            </a:prstGeom>
            <a:noFill/>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r>
                <a:rPr lang="en-US" altLang="zh-CN" sz="2400" dirty="0">
                  <a:solidFill>
                    <a:srgbClr val="4473C4"/>
                  </a:solidFill>
                  <a:latin typeface="Impact" charset="0"/>
                  <a:ea typeface="Impact" charset="0"/>
                  <a:cs typeface="Impact" charset="0"/>
                </a:rPr>
                <a:t>NTT DATA Group</a:t>
              </a:r>
              <a:endParaRPr lang="zh-CN" altLang="en-US" sz="2400" dirty="0">
                <a:solidFill>
                  <a:srgbClr val="4473C4"/>
                </a:solidFill>
                <a:latin typeface="Impact" charset="0"/>
                <a:ea typeface="Impact" charset="0"/>
                <a:cs typeface="Impact" charset="0"/>
              </a:endParaRPr>
            </a:p>
          </p:txBody>
        </p:sp>
        <p:sp>
          <p:nvSpPr>
            <p:cNvPr id="158" name="矩形 48"/>
            <p:cNvSpPr>
              <a:spLocks noChangeArrowheads="1"/>
            </p:cNvSpPr>
            <p:nvPr>
              <p:custDataLst>
                <p:tags r:id="rId2"/>
              </p:custDataLst>
            </p:nvPr>
          </p:nvSpPr>
          <p:spPr bwMode="auto">
            <a:xfrm>
              <a:off x="4708527" y="3174359"/>
              <a:ext cx="4679126" cy="260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kumimoji="1" lang="en-US" altLang="zh-CN" sz="1100" dirty="0">
                  <a:solidFill>
                    <a:prstClr val="white">
                      <a:lumMod val="50000"/>
                    </a:prstClr>
                  </a:solidFill>
                </a:rPr>
                <a:t>NTT DATA Global Competitiveness </a:t>
              </a:r>
            </a:p>
          </p:txBody>
        </p:sp>
      </p:grpSp>
      <p:grpSp>
        <p:nvGrpSpPr>
          <p:cNvPr id="160" name="组合 159"/>
          <p:cNvGrpSpPr/>
          <p:nvPr/>
        </p:nvGrpSpPr>
        <p:grpSpPr>
          <a:xfrm>
            <a:off x="1343112" y="1162048"/>
            <a:ext cx="9386410" cy="5181250"/>
            <a:chOff x="1458442" y="1049223"/>
            <a:chExt cx="9386410" cy="5181250"/>
          </a:xfrm>
        </p:grpSpPr>
        <p:sp>
          <p:nvSpPr>
            <p:cNvPr id="161" name="正方形/長方形 45"/>
            <p:cNvSpPr/>
            <p:nvPr/>
          </p:nvSpPr>
          <p:spPr>
            <a:xfrm>
              <a:off x="1460627" y="1050194"/>
              <a:ext cx="1695813" cy="243155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endParaRPr kumimoji="1" lang="ja-JP" altLang="en-US" sz="1600" dirty="0">
                <a:solidFill>
                  <a:srgbClr val="FFFFFF"/>
                </a:solidFill>
              </a:endParaRPr>
            </a:p>
          </p:txBody>
        </p:sp>
        <p:pic>
          <p:nvPicPr>
            <p:cNvPr id="162" name="図 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69164" y="3072813"/>
              <a:ext cx="483577" cy="295780"/>
            </a:xfrm>
            <a:prstGeom prst="rect">
              <a:avLst/>
            </a:prstGeom>
            <a:effectLst>
              <a:outerShdw blurRad="50800" dist="38100" dir="2700000" algn="tl" rotWithShape="0">
                <a:prstClr val="black">
                  <a:alpha val="40000"/>
                </a:prstClr>
              </a:outerShdw>
            </a:effectLst>
          </p:spPr>
        </p:pic>
        <p:sp>
          <p:nvSpPr>
            <p:cNvPr id="163" name="正方形/長方形 47"/>
            <p:cNvSpPr/>
            <p:nvPr/>
          </p:nvSpPr>
          <p:spPr>
            <a:xfrm>
              <a:off x="3357562" y="1050194"/>
              <a:ext cx="1695813" cy="243155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endParaRPr kumimoji="1" lang="ja-JP" altLang="en-US" sz="1600" dirty="0">
                <a:solidFill>
                  <a:srgbClr val="FFFFFF"/>
                </a:solidFill>
              </a:endParaRPr>
            </a:p>
          </p:txBody>
        </p:sp>
        <p:sp>
          <p:nvSpPr>
            <p:cNvPr id="164" name="正方形/長方形 50"/>
            <p:cNvSpPr/>
            <p:nvPr/>
          </p:nvSpPr>
          <p:spPr>
            <a:xfrm>
              <a:off x="5254497" y="1050194"/>
              <a:ext cx="1695813" cy="243155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endParaRPr kumimoji="1" lang="ja-JP" altLang="en-US" sz="1600" dirty="0">
                <a:solidFill>
                  <a:srgbClr val="FFFFFF"/>
                </a:solidFill>
              </a:endParaRPr>
            </a:p>
          </p:txBody>
        </p:sp>
        <p:sp>
          <p:nvSpPr>
            <p:cNvPr id="165" name="正方形/長方形 53"/>
            <p:cNvSpPr/>
            <p:nvPr/>
          </p:nvSpPr>
          <p:spPr>
            <a:xfrm>
              <a:off x="7151432" y="1050194"/>
              <a:ext cx="1695813" cy="243155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endParaRPr kumimoji="1" lang="ja-JP" altLang="en-US" sz="1600" dirty="0">
                <a:solidFill>
                  <a:srgbClr val="FFFFFF"/>
                </a:solidFill>
              </a:endParaRPr>
            </a:p>
          </p:txBody>
        </p:sp>
        <p:sp>
          <p:nvSpPr>
            <p:cNvPr id="166" name="正方形/長方形 56"/>
            <p:cNvSpPr/>
            <p:nvPr/>
          </p:nvSpPr>
          <p:spPr>
            <a:xfrm>
              <a:off x="9048367" y="1050194"/>
              <a:ext cx="1695813" cy="243155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endParaRPr kumimoji="1" lang="ja-JP" altLang="en-US" sz="1600" dirty="0">
                <a:solidFill>
                  <a:srgbClr val="FFFFFF"/>
                </a:solidFill>
              </a:endParaRPr>
            </a:p>
          </p:txBody>
        </p:sp>
        <p:sp>
          <p:nvSpPr>
            <p:cNvPr id="167" name="正方形/長方形 90"/>
            <p:cNvSpPr/>
            <p:nvPr/>
          </p:nvSpPr>
          <p:spPr>
            <a:xfrm>
              <a:off x="1764969" y="2023338"/>
              <a:ext cx="1404570" cy="2042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100" b="1" dirty="0">
                  <a:solidFill>
                    <a:srgbClr val="6785C1"/>
                  </a:solidFill>
                </a:rPr>
                <a:t>3500+</a:t>
              </a:r>
              <a:r>
                <a:rPr kumimoji="1" lang="en-US" altLang="ja-JP" sz="1000" dirty="0">
                  <a:solidFill>
                    <a:srgbClr val="525252"/>
                  </a:solidFill>
                </a:rPr>
                <a:t>global clients</a:t>
              </a:r>
              <a:endParaRPr kumimoji="1" lang="ja-JP" altLang="en-US" sz="1000" dirty="0">
                <a:solidFill>
                  <a:srgbClr val="525252"/>
                </a:solidFill>
              </a:endParaRPr>
            </a:p>
          </p:txBody>
        </p:sp>
        <p:sp>
          <p:nvSpPr>
            <p:cNvPr id="168" name="Freeform 23"/>
            <p:cNvSpPr>
              <a:spLocks noEditPoints="1"/>
            </p:cNvSpPr>
            <p:nvPr/>
          </p:nvSpPr>
          <p:spPr bwMode="auto">
            <a:xfrm>
              <a:off x="1513789" y="2363980"/>
              <a:ext cx="210613" cy="179159"/>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accent2"/>
            </a:solidFill>
            <a:ln>
              <a:noFill/>
            </a:ln>
            <a:effectLst/>
          </p:spPr>
          <p:txBody>
            <a:bodyPr lIns="38100" tIns="38100" rIns="38100" bIns="38100" anchor="ctr"/>
            <a:lstStyle/>
            <a:p>
              <a:pPr defTabSz="457200"/>
              <a:endParaRPr lang="zh-CN" altLang="zh-CN" sz="3000">
                <a:solidFill>
                  <a:srgbClr val="FFFFFF"/>
                </a:solidFill>
                <a:effectLst>
                  <a:outerShdw blurRad="38100" dist="38100" dir="2700000" algn="tl">
                    <a:srgbClr val="000000"/>
                  </a:outerShdw>
                </a:effectLst>
              </a:endParaRPr>
            </a:p>
          </p:txBody>
        </p:sp>
        <p:sp>
          <p:nvSpPr>
            <p:cNvPr id="169" name="正方形/長方形 94"/>
            <p:cNvSpPr/>
            <p:nvPr/>
          </p:nvSpPr>
          <p:spPr>
            <a:xfrm>
              <a:off x="1764969" y="2347498"/>
              <a:ext cx="1636328"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100" b="1" dirty="0">
                  <a:solidFill>
                    <a:srgbClr val="6785C1"/>
                  </a:solidFill>
                </a:rPr>
                <a:t>9000+</a:t>
              </a:r>
              <a:r>
                <a:rPr kumimoji="1" lang="en-US" altLang="zh-CN" sz="1000" dirty="0">
                  <a:solidFill>
                    <a:srgbClr val="474747"/>
                  </a:solidFill>
                </a:rPr>
                <a:t>SAP</a:t>
              </a:r>
              <a:r>
                <a:rPr lang="en-US" altLang="zh-CN" sz="1000" dirty="0">
                  <a:solidFill>
                    <a:srgbClr val="000000"/>
                  </a:solidFill>
                  <a:cs typeface="Arial"/>
                </a:rPr>
                <a:t> Prof.</a:t>
              </a:r>
              <a:endParaRPr kumimoji="1" lang="ja-JP" altLang="en-US" sz="1100" dirty="0">
                <a:solidFill>
                  <a:srgbClr val="474747"/>
                </a:solidFill>
              </a:endParaRPr>
            </a:p>
          </p:txBody>
        </p:sp>
        <p:sp>
          <p:nvSpPr>
            <p:cNvPr id="170" name="正方形/長方形 98"/>
            <p:cNvSpPr/>
            <p:nvPr/>
          </p:nvSpPr>
          <p:spPr>
            <a:xfrm>
              <a:off x="1764969" y="2688289"/>
              <a:ext cx="1416414"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100" b="1" dirty="0">
                  <a:solidFill>
                    <a:srgbClr val="6785C1"/>
                  </a:solidFill>
                </a:rPr>
                <a:t>60</a:t>
              </a:r>
              <a:r>
                <a:rPr kumimoji="1" lang="en-US" altLang="zh-CN" sz="1100" b="1" dirty="0">
                  <a:solidFill>
                    <a:srgbClr val="6785C1"/>
                  </a:solidFill>
                </a:rPr>
                <a:t>+</a:t>
              </a:r>
              <a:r>
                <a:rPr lang="en-US" altLang="zh-CN" sz="1000" dirty="0">
                  <a:solidFill>
                    <a:srgbClr val="000000"/>
                  </a:solidFill>
                  <a:cs typeface="Arial"/>
                </a:rPr>
                <a:t>RDS Solutions</a:t>
              </a:r>
            </a:p>
          </p:txBody>
        </p:sp>
        <p:sp>
          <p:nvSpPr>
            <p:cNvPr id="171" name="AutoShape 37"/>
            <p:cNvSpPr>
              <a:spLocks/>
            </p:cNvSpPr>
            <p:nvPr/>
          </p:nvSpPr>
          <p:spPr bwMode="auto">
            <a:xfrm>
              <a:off x="1514062" y="2679145"/>
              <a:ext cx="196852" cy="223915"/>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accent2"/>
            </a:solidFill>
            <a:ln>
              <a:noFill/>
            </a:ln>
            <a:effectLst/>
            <a:extLst/>
          </p:spPr>
          <p:txBody>
            <a:bodyPr lIns="38100" tIns="38100" rIns="38100" bIns="38100" anchor="ct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endParaRPr lang="zh-CN" altLang="zh-CN" sz="3000">
                <a:solidFill>
                  <a:prstClr val="white"/>
                </a:solidFill>
                <a:effectLst>
                  <a:outerShdw blurRad="38100" dist="38100" dir="2700000" algn="tl">
                    <a:srgbClr val="000000"/>
                  </a:outerShdw>
                </a:effectLst>
                <a:latin typeface="Arial"/>
              </a:endParaRPr>
            </a:p>
          </p:txBody>
        </p:sp>
        <p:sp>
          <p:nvSpPr>
            <p:cNvPr id="172" name="正方形/長方形 44"/>
            <p:cNvSpPr/>
            <p:nvPr/>
          </p:nvSpPr>
          <p:spPr>
            <a:xfrm>
              <a:off x="3580077" y="1916598"/>
              <a:ext cx="1482106" cy="3020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100" b="1" dirty="0">
                  <a:solidFill>
                    <a:srgbClr val="6785C1"/>
                  </a:solidFill>
                </a:rPr>
                <a:t>10+</a:t>
              </a:r>
              <a:r>
                <a:rPr kumimoji="1" lang="en-US" altLang="ja-JP" sz="1000" dirty="0">
                  <a:solidFill>
                    <a:srgbClr val="404040">
                      <a:lumMod val="75000"/>
                    </a:srgbClr>
                  </a:solidFill>
                </a:rPr>
                <a:t>years</a:t>
              </a:r>
              <a:r>
                <a:rPr kumimoji="1" lang="en-US" altLang="ja-JP" sz="1000" dirty="0">
                  <a:solidFill>
                    <a:srgbClr val="525252"/>
                  </a:solidFill>
                </a:rPr>
                <a:t> experiences</a:t>
              </a:r>
              <a:endParaRPr kumimoji="1" lang="ja-JP" altLang="en-US" sz="1000" dirty="0">
                <a:solidFill>
                  <a:srgbClr val="525252"/>
                </a:solidFill>
              </a:endParaRPr>
            </a:p>
          </p:txBody>
        </p:sp>
        <p:sp>
          <p:nvSpPr>
            <p:cNvPr id="173" name="AutoShape 113"/>
            <p:cNvSpPr>
              <a:spLocks/>
            </p:cNvSpPr>
            <p:nvPr/>
          </p:nvSpPr>
          <p:spPr bwMode="auto">
            <a:xfrm>
              <a:off x="3446761" y="1991140"/>
              <a:ext cx="127254" cy="2127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accent2"/>
            </a:solidFill>
            <a:ln>
              <a:noFill/>
            </a:ln>
            <a:effectLst/>
            <a:extLst/>
          </p:spPr>
          <p:txBody>
            <a:bodyPr lIns="38100" tIns="38100" rIns="38100" bIns="38100" anchor="ctr"/>
            <a:lstStyle/>
            <a:p>
              <a:pPr defTabSz="457200">
                <a:defRPr/>
              </a:pPr>
              <a:endParaRPr lang="en-US" sz="3000">
                <a:solidFill>
                  <a:srgbClr val="FFFFFF"/>
                </a:solidFill>
                <a:effectLst>
                  <a:outerShdw blurRad="38100" dist="38100" dir="2700000" algn="tl">
                    <a:srgbClr val="000000"/>
                  </a:outerShdw>
                </a:effectLst>
              </a:endParaRPr>
            </a:p>
          </p:txBody>
        </p:sp>
        <p:sp>
          <p:nvSpPr>
            <p:cNvPr id="174" name="正方形/長方形 59"/>
            <p:cNvSpPr/>
            <p:nvPr/>
          </p:nvSpPr>
          <p:spPr>
            <a:xfrm>
              <a:off x="3621279" y="2343070"/>
              <a:ext cx="1487692"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spcBef>
                  <a:spcPts val="600"/>
                </a:spcBef>
                <a:buSzPct val="80000"/>
              </a:pPr>
              <a:r>
                <a:rPr kumimoji="1" lang="en-US" altLang="ja-JP" sz="1000" dirty="0">
                  <a:solidFill>
                    <a:srgbClr val="525252"/>
                  </a:solidFill>
                </a:rPr>
                <a:t>Multichannel </a:t>
              </a:r>
              <a:r>
                <a:rPr kumimoji="1" lang="en-US" altLang="zh-CN" sz="1000" dirty="0">
                  <a:solidFill>
                    <a:srgbClr val="525252"/>
                  </a:solidFill>
                </a:rPr>
                <a:t>c</a:t>
              </a:r>
              <a:r>
                <a:rPr kumimoji="1" lang="en-US" altLang="ja-JP" sz="1000" dirty="0">
                  <a:solidFill>
                    <a:srgbClr val="525252"/>
                  </a:solidFill>
                </a:rPr>
                <a:t>ustomer experience</a:t>
              </a:r>
            </a:p>
          </p:txBody>
        </p:sp>
        <p:sp>
          <p:nvSpPr>
            <p:cNvPr id="175" name="正方形/長方形 60"/>
            <p:cNvSpPr/>
            <p:nvPr/>
          </p:nvSpPr>
          <p:spPr>
            <a:xfrm>
              <a:off x="3555584" y="2703638"/>
              <a:ext cx="1594977"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zh-CN" sz="1000" dirty="0">
                  <a:solidFill>
                    <a:srgbClr val="525252"/>
                  </a:solidFill>
                </a:rPr>
                <a:t>S</a:t>
              </a:r>
              <a:r>
                <a:rPr kumimoji="1" lang="en-US" altLang="ja-JP" sz="1000" dirty="0">
                  <a:solidFill>
                    <a:srgbClr val="525252"/>
                  </a:solidFill>
                </a:rPr>
                <a:t>pecialized methodology</a:t>
              </a:r>
              <a:endParaRPr kumimoji="1" lang="ja-JP" altLang="en-US" sz="1000" dirty="0">
                <a:solidFill>
                  <a:srgbClr val="525252"/>
                </a:solidFill>
              </a:endParaRPr>
            </a:p>
          </p:txBody>
        </p:sp>
        <p:pic>
          <p:nvPicPr>
            <p:cNvPr id="176" name="図 2"/>
            <p:cNvPicPr>
              <a:picLocks noChangeAspect="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536942" y="3056566"/>
              <a:ext cx="367075" cy="316249"/>
            </a:xfrm>
            <a:prstGeom prst="rect">
              <a:avLst/>
            </a:prstGeom>
            <a:effectLst>
              <a:outerShdw blurRad="50800" dist="38100" dir="2700000" algn="tl" rotWithShape="0">
                <a:prstClr val="black">
                  <a:alpha val="40000"/>
                </a:prstClr>
              </a:outerShdw>
            </a:effectLst>
          </p:spPr>
        </p:pic>
        <p:sp>
          <p:nvSpPr>
            <p:cNvPr id="177" name="正方形/長方形 62"/>
            <p:cNvSpPr/>
            <p:nvPr/>
          </p:nvSpPr>
          <p:spPr>
            <a:xfrm>
              <a:off x="5486999" y="1794055"/>
              <a:ext cx="1947890" cy="6224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zh-CN" sz="1100" b="1" dirty="0">
                  <a:solidFill>
                    <a:srgbClr val="6785C1"/>
                  </a:solidFill>
                  <a:sym typeface="Arial" charset="0"/>
                </a:rPr>
                <a:t>400+</a:t>
              </a:r>
              <a:r>
                <a:rPr kumimoji="1" lang="en-US" altLang="zh-CN" sz="1200" dirty="0">
                  <a:solidFill>
                    <a:srgbClr val="6785C1"/>
                  </a:solidFill>
                  <a:sym typeface="Arial" charset="0"/>
                </a:rPr>
                <a:t> </a:t>
              </a:r>
              <a:r>
                <a:rPr kumimoji="1" lang="en-US" altLang="zh-CN" sz="1000" dirty="0">
                  <a:solidFill>
                    <a:srgbClr val="404040"/>
                  </a:solidFill>
                  <a:sym typeface="Arial" charset="0"/>
                </a:rPr>
                <a:t>skilled </a:t>
              </a:r>
            </a:p>
            <a:p>
              <a:pPr defTabSz="457133"/>
              <a:r>
                <a:rPr lang="en-US" altLang="zh-CN" sz="1000" kern="0" dirty="0">
                  <a:solidFill>
                    <a:srgbClr val="404040"/>
                  </a:solidFill>
                  <a:cs typeface="Arial" pitchFamily="34" charset="0"/>
                  <a:sym typeface="Arial" charset="0"/>
                </a:rPr>
                <a:t>consultants</a:t>
              </a:r>
              <a:endParaRPr kumimoji="1" lang="ja-JP" altLang="en-US" sz="1000" dirty="0">
                <a:solidFill>
                  <a:srgbClr val="404040"/>
                </a:solidFill>
              </a:endParaRPr>
            </a:p>
          </p:txBody>
        </p:sp>
        <p:grpSp>
          <p:nvGrpSpPr>
            <p:cNvPr id="178" name="グループ化 3"/>
            <p:cNvGrpSpPr/>
            <p:nvPr/>
          </p:nvGrpSpPr>
          <p:grpSpPr>
            <a:xfrm>
              <a:off x="1513788" y="2010670"/>
              <a:ext cx="259727" cy="237003"/>
              <a:chOff x="335897" y="1703245"/>
              <a:chExt cx="412295" cy="282629"/>
            </a:xfrm>
          </p:grpSpPr>
          <p:sp>
            <p:nvSpPr>
              <p:cNvPr id="264" name="Freeform 47"/>
              <p:cNvSpPr>
                <a:spLocks/>
              </p:cNvSpPr>
              <p:nvPr/>
            </p:nvSpPr>
            <p:spPr bwMode="gray">
              <a:xfrm>
                <a:off x="622961" y="1703245"/>
                <a:ext cx="125231" cy="106533"/>
              </a:xfrm>
              <a:custGeom>
                <a:avLst/>
                <a:gdLst>
                  <a:gd name="T0" fmla="*/ 2147483647 w 459"/>
                  <a:gd name="T1" fmla="*/ 2147483647 h 459"/>
                  <a:gd name="T2" fmla="*/ 2147483647 w 459"/>
                  <a:gd name="T3" fmla="*/ 2147483647 h 459"/>
                  <a:gd name="T4" fmla="*/ 2147483647 w 459"/>
                  <a:gd name="T5" fmla="*/ 2147483647 h 459"/>
                  <a:gd name="T6" fmla="*/ 2147483647 w 459"/>
                  <a:gd name="T7" fmla="*/ 2147483647 h 459"/>
                  <a:gd name="T8" fmla="*/ 2147483647 w 459"/>
                  <a:gd name="T9" fmla="*/ 2147483647 h 459"/>
                  <a:gd name="T10" fmla="*/ 2147483647 w 459"/>
                  <a:gd name="T11" fmla="*/ 2147483647 h 459"/>
                  <a:gd name="T12" fmla="*/ 2147483647 w 459"/>
                  <a:gd name="T13" fmla="*/ 2147483647 h 459"/>
                  <a:gd name="T14" fmla="*/ 2147483647 w 459"/>
                  <a:gd name="T15" fmla="*/ 2147483647 h 459"/>
                  <a:gd name="T16" fmla="*/ 2147483647 w 459"/>
                  <a:gd name="T17" fmla="*/ 2147483647 h 4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9"/>
                  <a:gd name="T28" fmla="*/ 0 h 459"/>
                  <a:gd name="T29" fmla="*/ 459 w 459"/>
                  <a:gd name="T30" fmla="*/ 459 h 4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9" h="459">
                    <a:moveTo>
                      <a:pt x="443" y="314"/>
                    </a:moveTo>
                    <a:cubicBezTo>
                      <a:pt x="145" y="16"/>
                      <a:pt x="145" y="16"/>
                      <a:pt x="145" y="16"/>
                    </a:cubicBezTo>
                    <a:cubicBezTo>
                      <a:pt x="129" y="0"/>
                      <a:pt x="103" y="0"/>
                      <a:pt x="88" y="16"/>
                    </a:cubicBezTo>
                    <a:cubicBezTo>
                      <a:pt x="16" y="88"/>
                      <a:pt x="16" y="88"/>
                      <a:pt x="16" y="88"/>
                    </a:cubicBezTo>
                    <a:cubicBezTo>
                      <a:pt x="0" y="104"/>
                      <a:pt x="0" y="129"/>
                      <a:pt x="16" y="145"/>
                    </a:cubicBezTo>
                    <a:cubicBezTo>
                      <a:pt x="314" y="443"/>
                      <a:pt x="314" y="443"/>
                      <a:pt x="314" y="443"/>
                    </a:cubicBezTo>
                    <a:cubicBezTo>
                      <a:pt x="330" y="459"/>
                      <a:pt x="356" y="459"/>
                      <a:pt x="371" y="443"/>
                    </a:cubicBezTo>
                    <a:cubicBezTo>
                      <a:pt x="443" y="371"/>
                      <a:pt x="443" y="371"/>
                      <a:pt x="443" y="371"/>
                    </a:cubicBezTo>
                    <a:cubicBezTo>
                      <a:pt x="459" y="356"/>
                      <a:pt x="459" y="330"/>
                      <a:pt x="443" y="31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133">
                  <a:defRPr/>
                </a:pPr>
                <a:endParaRPr lang="en-US" kern="0">
                  <a:solidFill>
                    <a:sysClr val="windowText" lastClr="000000"/>
                  </a:solidFill>
                  <a:cs typeface="Arial" pitchFamily="34" charset="0"/>
                </a:endParaRPr>
              </a:p>
            </p:txBody>
          </p:sp>
          <p:sp>
            <p:nvSpPr>
              <p:cNvPr id="265" name="Freeform 48"/>
              <p:cNvSpPr>
                <a:spLocks/>
              </p:cNvSpPr>
              <p:nvPr/>
            </p:nvSpPr>
            <p:spPr bwMode="gray">
              <a:xfrm>
                <a:off x="513742" y="1861828"/>
                <a:ext cx="142958" cy="122100"/>
              </a:xfrm>
              <a:custGeom>
                <a:avLst/>
                <a:gdLst>
                  <a:gd name="T0" fmla="*/ 2147483647 w 525"/>
                  <a:gd name="T1" fmla="*/ 2147483647 h 527"/>
                  <a:gd name="T2" fmla="*/ 2147483647 w 525"/>
                  <a:gd name="T3" fmla="*/ 2147483647 h 527"/>
                  <a:gd name="T4" fmla="*/ 2147483647 w 525"/>
                  <a:gd name="T5" fmla="*/ 2147483647 h 527"/>
                  <a:gd name="T6" fmla="*/ 2147483647 w 525"/>
                  <a:gd name="T7" fmla="*/ 2147483647 h 527"/>
                  <a:gd name="T8" fmla="*/ 2147483647 w 525"/>
                  <a:gd name="T9" fmla="*/ 2147483647 h 527"/>
                  <a:gd name="T10" fmla="*/ 2147483647 w 525"/>
                  <a:gd name="T11" fmla="*/ 2147483647 h 527"/>
                  <a:gd name="T12" fmla="*/ 2147483647 w 525"/>
                  <a:gd name="T13" fmla="*/ 2147483647 h 527"/>
                  <a:gd name="T14" fmla="*/ 2147483647 w 525"/>
                  <a:gd name="T15" fmla="*/ 2147483647 h 527"/>
                  <a:gd name="T16" fmla="*/ 2147483647 w 525"/>
                  <a:gd name="T17" fmla="*/ 2147483647 h 527"/>
                  <a:gd name="T18" fmla="*/ 2147483647 w 525"/>
                  <a:gd name="T19" fmla="*/ 2147483647 h 527"/>
                  <a:gd name="T20" fmla="*/ 2147483647 w 525"/>
                  <a:gd name="T21" fmla="*/ 2147483647 h 527"/>
                  <a:gd name="T22" fmla="*/ 2147483647 w 525"/>
                  <a:gd name="T23" fmla="*/ 2147483647 h 527"/>
                  <a:gd name="T24" fmla="*/ 2147483647 w 525"/>
                  <a:gd name="T25" fmla="*/ 2147483647 h 527"/>
                  <a:gd name="T26" fmla="*/ 2147483647 w 525"/>
                  <a:gd name="T27" fmla="*/ 2147483647 h 527"/>
                  <a:gd name="T28" fmla="*/ 2147483647 w 525"/>
                  <a:gd name="T29" fmla="*/ 2147483647 h 527"/>
                  <a:gd name="T30" fmla="*/ 2147483647 w 525"/>
                  <a:gd name="T31" fmla="*/ 2147483647 h 527"/>
                  <a:gd name="T32" fmla="*/ 2147483647 w 525"/>
                  <a:gd name="T33" fmla="*/ 2147483647 h 527"/>
                  <a:gd name="T34" fmla="*/ 2147483647 w 525"/>
                  <a:gd name="T35" fmla="*/ 2147483647 h 527"/>
                  <a:gd name="T36" fmla="*/ 2147483647 w 525"/>
                  <a:gd name="T37" fmla="*/ 2147483647 h 527"/>
                  <a:gd name="T38" fmla="*/ 2147483647 w 525"/>
                  <a:gd name="T39" fmla="*/ 2147483647 h 527"/>
                  <a:gd name="T40" fmla="*/ 2147483647 w 525"/>
                  <a:gd name="T41" fmla="*/ 2147483647 h 527"/>
                  <a:gd name="T42" fmla="*/ 2147483647 w 525"/>
                  <a:gd name="T43" fmla="*/ 2147483647 h 527"/>
                  <a:gd name="T44" fmla="*/ 2147483647 w 525"/>
                  <a:gd name="T45" fmla="*/ 2147483647 h 527"/>
                  <a:gd name="T46" fmla="*/ 2147483647 w 525"/>
                  <a:gd name="T47" fmla="*/ 2147483647 h 527"/>
                  <a:gd name="T48" fmla="*/ 0 w 525"/>
                  <a:gd name="T49" fmla="*/ 2147483647 h 527"/>
                  <a:gd name="T50" fmla="*/ 2147483647 w 525"/>
                  <a:gd name="T51" fmla="*/ 2147483647 h 527"/>
                  <a:gd name="T52" fmla="*/ 2147483647 w 525"/>
                  <a:gd name="T53" fmla="*/ 2147483647 h 527"/>
                  <a:gd name="T54" fmla="*/ 2147483647 w 525"/>
                  <a:gd name="T55" fmla="*/ 2147483647 h 527"/>
                  <a:gd name="T56" fmla="*/ 2147483647 w 525"/>
                  <a:gd name="T57" fmla="*/ 2147483647 h 527"/>
                  <a:gd name="T58" fmla="*/ 2147483647 w 525"/>
                  <a:gd name="T59" fmla="*/ 2147483647 h 527"/>
                  <a:gd name="T60" fmla="*/ 2147483647 w 525"/>
                  <a:gd name="T61" fmla="*/ 2147483647 h 527"/>
                  <a:gd name="T62" fmla="*/ 2147483647 w 525"/>
                  <a:gd name="T63" fmla="*/ 2147483647 h 527"/>
                  <a:gd name="T64" fmla="*/ 2147483647 w 525"/>
                  <a:gd name="T65" fmla="*/ 2147483647 h 527"/>
                  <a:gd name="T66" fmla="*/ 2147483647 w 525"/>
                  <a:gd name="T67" fmla="*/ 2147483647 h 527"/>
                  <a:gd name="T68" fmla="*/ 2147483647 w 525"/>
                  <a:gd name="T69" fmla="*/ 2147483647 h 527"/>
                  <a:gd name="T70" fmla="*/ 2147483647 w 525"/>
                  <a:gd name="T71" fmla="*/ 2147483647 h 527"/>
                  <a:gd name="T72" fmla="*/ 2147483647 w 525"/>
                  <a:gd name="T73" fmla="*/ 2147483647 h 527"/>
                  <a:gd name="T74" fmla="*/ 2147483647 w 525"/>
                  <a:gd name="T75" fmla="*/ 2147483647 h 527"/>
                  <a:gd name="T76" fmla="*/ 2147483647 w 525"/>
                  <a:gd name="T77" fmla="*/ 2147483647 h 527"/>
                  <a:gd name="T78" fmla="*/ 2147483647 w 525"/>
                  <a:gd name="T79" fmla="*/ 2147483647 h 527"/>
                  <a:gd name="T80" fmla="*/ 2147483647 w 525"/>
                  <a:gd name="T81" fmla="*/ 2147483647 h 527"/>
                  <a:gd name="T82" fmla="*/ 2147483647 w 525"/>
                  <a:gd name="T83" fmla="*/ 2147483647 h 527"/>
                  <a:gd name="T84" fmla="*/ 2147483647 w 525"/>
                  <a:gd name="T85" fmla="*/ 2147483647 h 527"/>
                  <a:gd name="T86" fmla="*/ 2147483647 w 525"/>
                  <a:gd name="T87" fmla="*/ 2147483647 h 527"/>
                  <a:gd name="T88" fmla="*/ 2147483647 w 525"/>
                  <a:gd name="T89" fmla="*/ 2147483647 h 527"/>
                  <a:gd name="T90" fmla="*/ 2147483647 w 525"/>
                  <a:gd name="T91" fmla="*/ 2147483647 h 527"/>
                  <a:gd name="T92" fmla="*/ 2147483647 w 525"/>
                  <a:gd name="T93" fmla="*/ 2147483647 h 527"/>
                  <a:gd name="T94" fmla="*/ 2147483647 w 525"/>
                  <a:gd name="T95" fmla="*/ 2147483647 h 527"/>
                  <a:gd name="T96" fmla="*/ 2147483647 w 525"/>
                  <a:gd name="T97" fmla="*/ 2147483647 h 527"/>
                  <a:gd name="T98" fmla="*/ 2147483647 w 525"/>
                  <a:gd name="T99" fmla="*/ 2147483647 h 527"/>
                  <a:gd name="T100" fmla="*/ 2147483647 w 525"/>
                  <a:gd name="T101" fmla="*/ 2147483647 h 52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5"/>
                  <a:gd name="T154" fmla="*/ 0 h 527"/>
                  <a:gd name="T155" fmla="*/ 525 w 525"/>
                  <a:gd name="T156" fmla="*/ 527 h 52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5" h="527">
                    <a:moveTo>
                      <a:pt x="470" y="81"/>
                    </a:moveTo>
                    <a:cubicBezTo>
                      <a:pt x="480" y="92"/>
                      <a:pt x="486" y="105"/>
                      <a:pt x="486" y="120"/>
                    </a:cubicBezTo>
                    <a:cubicBezTo>
                      <a:pt x="486" y="134"/>
                      <a:pt x="480" y="148"/>
                      <a:pt x="470" y="158"/>
                    </a:cubicBezTo>
                    <a:cubicBezTo>
                      <a:pt x="459" y="168"/>
                      <a:pt x="446" y="174"/>
                      <a:pt x="432" y="174"/>
                    </a:cubicBezTo>
                    <a:cubicBezTo>
                      <a:pt x="417" y="174"/>
                      <a:pt x="403" y="168"/>
                      <a:pt x="393" y="158"/>
                    </a:cubicBezTo>
                    <a:cubicBezTo>
                      <a:pt x="243" y="8"/>
                      <a:pt x="243" y="8"/>
                      <a:pt x="243" y="8"/>
                    </a:cubicBezTo>
                    <a:cubicBezTo>
                      <a:pt x="236" y="0"/>
                      <a:pt x="223" y="0"/>
                      <a:pt x="215" y="8"/>
                    </a:cubicBezTo>
                    <a:cubicBezTo>
                      <a:pt x="211" y="12"/>
                      <a:pt x="209" y="17"/>
                      <a:pt x="209" y="22"/>
                    </a:cubicBezTo>
                    <a:cubicBezTo>
                      <a:pt x="209" y="27"/>
                      <a:pt x="211" y="32"/>
                      <a:pt x="215" y="36"/>
                    </a:cubicBezTo>
                    <a:cubicBezTo>
                      <a:pt x="365" y="186"/>
                      <a:pt x="365" y="186"/>
                      <a:pt x="365" y="186"/>
                    </a:cubicBezTo>
                    <a:cubicBezTo>
                      <a:pt x="375" y="196"/>
                      <a:pt x="381" y="210"/>
                      <a:pt x="381" y="224"/>
                    </a:cubicBezTo>
                    <a:cubicBezTo>
                      <a:pt x="381" y="239"/>
                      <a:pt x="375" y="252"/>
                      <a:pt x="365" y="262"/>
                    </a:cubicBezTo>
                    <a:cubicBezTo>
                      <a:pt x="344" y="283"/>
                      <a:pt x="310" y="283"/>
                      <a:pt x="289" y="262"/>
                    </a:cubicBezTo>
                    <a:cubicBezTo>
                      <a:pt x="289" y="262"/>
                      <a:pt x="157" y="131"/>
                      <a:pt x="140" y="114"/>
                    </a:cubicBezTo>
                    <a:cubicBezTo>
                      <a:pt x="139" y="113"/>
                      <a:pt x="139" y="112"/>
                      <a:pt x="139" y="112"/>
                    </a:cubicBezTo>
                    <a:cubicBezTo>
                      <a:pt x="131" y="105"/>
                      <a:pt x="119" y="105"/>
                      <a:pt x="111" y="112"/>
                    </a:cubicBezTo>
                    <a:cubicBezTo>
                      <a:pt x="103" y="120"/>
                      <a:pt x="103" y="133"/>
                      <a:pt x="111" y="140"/>
                    </a:cubicBezTo>
                    <a:cubicBezTo>
                      <a:pt x="261" y="290"/>
                      <a:pt x="261" y="290"/>
                      <a:pt x="261" y="290"/>
                    </a:cubicBezTo>
                    <a:cubicBezTo>
                      <a:pt x="271" y="301"/>
                      <a:pt x="277" y="314"/>
                      <a:pt x="277" y="329"/>
                    </a:cubicBezTo>
                    <a:cubicBezTo>
                      <a:pt x="277" y="343"/>
                      <a:pt x="271" y="357"/>
                      <a:pt x="261" y="367"/>
                    </a:cubicBezTo>
                    <a:cubicBezTo>
                      <a:pt x="240" y="388"/>
                      <a:pt x="205" y="388"/>
                      <a:pt x="184" y="367"/>
                    </a:cubicBezTo>
                    <a:cubicBezTo>
                      <a:pt x="184" y="367"/>
                      <a:pt x="52" y="235"/>
                      <a:pt x="36" y="219"/>
                    </a:cubicBezTo>
                    <a:cubicBezTo>
                      <a:pt x="35" y="217"/>
                      <a:pt x="34" y="217"/>
                      <a:pt x="34" y="217"/>
                    </a:cubicBezTo>
                    <a:cubicBezTo>
                      <a:pt x="27" y="209"/>
                      <a:pt x="14" y="209"/>
                      <a:pt x="6" y="217"/>
                    </a:cubicBezTo>
                    <a:cubicBezTo>
                      <a:pt x="2" y="221"/>
                      <a:pt x="0" y="226"/>
                      <a:pt x="0" y="231"/>
                    </a:cubicBezTo>
                    <a:cubicBezTo>
                      <a:pt x="0" y="236"/>
                      <a:pt x="2" y="241"/>
                      <a:pt x="6" y="245"/>
                    </a:cubicBezTo>
                    <a:cubicBezTo>
                      <a:pt x="156" y="395"/>
                      <a:pt x="156" y="395"/>
                      <a:pt x="156" y="395"/>
                    </a:cubicBezTo>
                    <a:cubicBezTo>
                      <a:pt x="166" y="405"/>
                      <a:pt x="172" y="419"/>
                      <a:pt x="172" y="433"/>
                    </a:cubicBezTo>
                    <a:cubicBezTo>
                      <a:pt x="172" y="447"/>
                      <a:pt x="166" y="461"/>
                      <a:pt x="156" y="471"/>
                    </a:cubicBezTo>
                    <a:cubicBezTo>
                      <a:pt x="146" y="481"/>
                      <a:pt x="132" y="487"/>
                      <a:pt x="118" y="487"/>
                    </a:cubicBezTo>
                    <a:cubicBezTo>
                      <a:pt x="104" y="487"/>
                      <a:pt x="90" y="482"/>
                      <a:pt x="80" y="471"/>
                    </a:cubicBezTo>
                    <a:cubicBezTo>
                      <a:pt x="46" y="437"/>
                      <a:pt x="46" y="437"/>
                      <a:pt x="46" y="437"/>
                    </a:cubicBezTo>
                    <a:cubicBezTo>
                      <a:pt x="18" y="465"/>
                      <a:pt x="18" y="465"/>
                      <a:pt x="18" y="465"/>
                    </a:cubicBezTo>
                    <a:cubicBezTo>
                      <a:pt x="52" y="499"/>
                      <a:pt x="52" y="499"/>
                      <a:pt x="52" y="499"/>
                    </a:cubicBezTo>
                    <a:cubicBezTo>
                      <a:pt x="69" y="517"/>
                      <a:pt x="93" y="527"/>
                      <a:pt x="118" y="527"/>
                    </a:cubicBezTo>
                    <a:cubicBezTo>
                      <a:pt x="143" y="527"/>
                      <a:pt x="166" y="517"/>
                      <a:pt x="184" y="499"/>
                    </a:cubicBezTo>
                    <a:cubicBezTo>
                      <a:pt x="202" y="482"/>
                      <a:pt x="212" y="458"/>
                      <a:pt x="212" y="433"/>
                    </a:cubicBezTo>
                    <a:cubicBezTo>
                      <a:pt x="212" y="429"/>
                      <a:pt x="211" y="425"/>
                      <a:pt x="211" y="421"/>
                    </a:cubicBezTo>
                    <a:cubicBezTo>
                      <a:pt x="238" y="425"/>
                      <a:pt x="267" y="416"/>
                      <a:pt x="289" y="395"/>
                    </a:cubicBezTo>
                    <a:cubicBezTo>
                      <a:pt x="306" y="377"/>
                      <a:pt x="316" y="354"/>
                      <a:pt x="316" y="329"/>
                    </a:cubicBezTo>
                    <a:cubicBezTo>
                      <a:pt x="316" y="324"/>
                      <a:pt x="316" y="321"/>
                      <a:pt x="315" y="317"/>
                    </a:cubicBezTo>
                    <a:cubicBezTo>
                      <a:pt x="343" y="320"/>
                      <a:pt x="372" y="312"/>
                      <a:pt x="393" y="290"/>
                    </a:cubicBezTo>
                    <a:cubicBezTo>
                      <a:pt x="411" y="273"/>
                      <a:pt x="421" y="249"/>
                      <a:pt x="421" y="224"/>
                    </a:cubicBezTo>
                    <a:cubicBezTo>
                      <a:pt x="421" y="220"/>
                      <a:pt x="420" y="216"/>
                      <a:pt x="420" y="212"/>
                    </a:cubicBezTo>
                    <a:cubicBezTo>
                      <a:pt x="423" y="213"/>
                      <a:pt x="427" y="213"/>
                      <a:pt x="432" y="213"/>
                    </a:cubicBezTo>
                    <a:cubicBezTo>
                      <a:pt x="457" y="213"/>
                      <a:pt x="480" y="203"/>
                      <a:pt x="498" y="186"/>
                    </a:cubicBezTo>
                    <a:cubicBezTo>
                      <a:pt x="515" y="168"/>
                      <a:pt x="525" y="145"/>
                      <a:pt x="525" y="120"/>
                    </a:cubicBezTo>
                    <a:cubicBezTo>
                      <a:pt x="525" y="95"/>
                      <a:pt x="515" y="71"/>
                      <a:pt x="498" y="53"/>
                    </a:cubicBezTo>
                    <a:cubicBezTo>
                      <a:pt x="484" y="40"/>
                      <a:pt x="484" y="40"/>
                      <a:pt x="484" y="40"/>
                    </a:cubicBezTo>
                    <a:cubicBezTo>
                      <a:pt x="456" y="68"/>
                      <a:pt x="456" y="68"/>
                      <a:pt x="456" y="68"/>
                    </a:cubicBezTo>
                    <a:lnTo>
                      <a:pt x="470" y="8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133">
                  <a:defRPr/>
                </a:pPr>
                <a:endParaRPr lang="en-US" kern="0">
                  <a:solidFill>
                    <a:sysClr val="windowText" lastClr="000000"/>
                  </a:solidFill>
                  <a:cs typeface="Arial" pitchFamily="34" charset="0"/>
                </a:endParaRPr>
              </a:p>
            </p:txBody>
          </p:sp>
          <p:sp>
            <p:nvSpPr>
              <p:cNvPr id="266" name="Freeform 49"/>
              <p:cNvSpPr>
                <a:spLocks/>
              </p:cNvSpPr>
              <p:nvPr/>
            </p:nvSpPr>
            <p:spPr bwMode="gray">
              <a:xfrm>
                <a:off x="370259" y="1855225"/>
                <a:ext cx="153047" cy="130649"/>
              </a:xfrm>
              <a:custGeom>
                <a:avLst/>
                <a:gdLst/>
                <a:ahLst/>
                <a:cxnLst>
                  <a:cxn ang="0">
                    <a:pos x="515" y="466"/>
                  </a:cxn>
                  <a:cxn ang="0">
                    <a:pos x="543" y="438"/>
                  </a:cxn>
                  <a:cxn ang="0">
                    <a:pos x="542" y="437"/>
                  </a:cxn>
                  <a:cxn ang="0">
                    <a:pos x="534" y="342"/>
                  </a:cxn>
                  <a:cxn ang="0">
                    <a:pos x="435" y="336"/>
                  </a:cxn>
                  <a:cxn ang="0">
                    <a:pos x="430" y="238"/>
                  </a:cxn>
                  <a:cxn ang="0">
                    <a:pos x="336" y="229"/>
                  </a:cxn>
                  <a:cxn ang="0">
                    <a:pos x="334" y="227"/>
                  </a:cxn>
                  <a:cxn ang="0">
                    <a:pos x="325" y="133"/>
                  </a:cxn>
                  <a:cxn ang="0">
                    <a:pos x="231" y="125"/>
                  </a:cxn>
                  <a:cxn ang="0">
                    <a:pos x="229" y="123"/>
                  </a:cxn>
                  <a:cxn ang="0">
                    <a:pos x="221" y="29"/>
                  </a:cxn>
                  <a:cxn ang="0">
                    <a:pos x="127" y="20"/>
                  </a:cxn>
                  <a:cxn ang="0">
                    <a:pos x="126" y="19"/>
                  </a:cxn>
                  <a:cxn ang="0">
                    <a:pos x="29" y="116"/>
                  </a:cxn>
                  <a:cxn ang="0">
                    <a:pos x="29" y="221"/>
                  </a:cxn>
                  <a:cxn ang="0">
                    <a:pos x="133" y="221"/>
                  </a:cxn>
                  <a:cxn ang="0">
                    <a:pos x="133" y="221"/>
                  </a:cxn>
                  <a:cxn ang="0">
                    <a:pos x="133" y="325"/>
                  </a:cxn>
                  <a:cxn ang="0">
                    <a:pos x="238" y="325"/>
                  </a:cxn>
                  <a:cxn ang="0">
                    <a:pos x="238" y="430"/>
                  </a:cxn>
                  <a:cxn ang="0">
                    <a:pos x="337" y="434"/>
                  </a:cxn>
                  <a:cxn ang="0">
                    <a:pos x="342" y="534"/>
                  </a:cxn>
                  <a:cxn ang="0">
                    <a:pos x="447" y="534"/>
                  </a:cxn>
                  <a:cxn ang="0">
                    <a:pos x="491" y="490"/>
                  </a:cxn>
                  <a:cxn ang="0">
                    <a:pos x="515" y="466"/>
                  </a:cxn>
                </a:cxnLst>
                <a:rect l="0" t="0" r="r" b="b"/>
                <a:pathLst>
                  <a:path w="563" h="563">
                    <a:moveTo>
                      <a:pt x="515" y="466"/>
                    </a:moveTo>
                    <a:cubicBezTo>
                      <a:pt x="543" y="438"/>
                      <a:pt x="543" y="438"/>
                      <a:pt x="543" y="438"/>
                    </a:cubicBezTo>
                    <a:cubicBezTo>
                      <a:pt x="542" y="437"/>
                      <a:pt x="542" y="437"/>
                      <a:pt x="542" y="437"/>
                    </a:cubicBezTo>
                    <a:cubicBezTo>
                      <a:pt x="563" y="408"/>
                      <a:pt x="560" y="368"/>
                      <a:pt x="534" y="342"/>
                    </a:cubicBezTo>
                    <a:cubicBezTo>
                      <a:pt x="507" y="315"/>
                      <a:pt x="464" y="313"/>
                      <a:pt x="435" y="336"/>
                    </a:cubicBezTo>
                    <a:cubicBezTo>
                      <a:pt x="458" y="307"/>
                      <a:pt x="457" y="265"/>
                      <a:pt x="430" y="238"/>
                    </a:cubicBezTo>
                    <a:cubicBezTo>
                      <a:pt x="404" y="212"/>
                      <a:pt x="365" y="209"/>
                      <a:pt x="336" y="229"/>
                    </a:cubicBezTo>
                    <a:cubicBezTo>
                      <a:pt x="334" y="227"/>
                      <a:pt x="334" y="227"/>
                      <a:pt x="334" y="227"/>
                    </a:cubicBezTo>
                    <a:cubicBezTo>
                      <a:pt x="354" y="199"/>
                      <a:pt x="351" y="159"/>
                      <a:pt x="325" y="133"/>
                    </a:cubicBezTo>
                    <a:cubicBezTo>
                      <a:pt x="300" y="108"/>
                      <a:pt x="260" y="105"/>
                      <a:pt x="231" y="125"/>
                    </a:cubicBezTo>
                    <a:cubicBezTo>
                      <a:pt x="229" y="123"/>
                      <a:pt x="229" y="123"/>
                      <a:pt x="229" y="123"/>
                    </a:cubicBezTo>
                    <a:cubicBezTo>
                      <a:pt x="249" y="94"/>
                      <a:pt x="247" y="54"/>
                      <a:pt x="221" y="29"/>
                    </a:cubicBezTo>
                    <a:cubicBezTo>
                      <a:pt x="195" y="3"/>
                      <a:pt x="155" y="0"/>
                      <a:pt x="127" y="20"/>
                    </a:cubicBezTo>
                    <a:cubicBezTo>
                      <a:pt x="126" y="19"/>
                      <a:pt x="126" y="19"/>
                      <a:pt x="126" y="19"/>
                    </a:cubicBezTo>
                    <a:cubicBezTo>
                      <a:pt x="29" y="116"/>
                      <a:pt x="29" y="116"/>
                      <a:pt x="29" y="116"/>
                    </a:cubicBezTo>
                    <a:cubicBezTo>
                      <a:pt x="0" y="145"/>
                      <a:pt x="0" y="192"/>
                      <a:pt x="29" y="221"/>
                    </a:cubicBezTo>
                    <a:cubicBezTo>
                      <a:pt x="58" y="249"/>
                      <a:pt x="105" y="249"/>
                      <a:pt x="133" y="221"/>
                    </a:cubicBezTo>
                    <a:cubicBezTo>
                      <a:pt x="133" y="221"/>
                      <a:pt x="133" y="221"/>
                      <a:pt x="133" y="221"/>
                    </a:cubicBezTo>
                    <a:cubicBezTo>
                      <a:pt x="105" y="250"/>
                      <a:pt x="105" y="296"/>
                      <a:pt x="133" y="325"/>
                    </a:cubicBezTo>
                    <a:cubicBezTo>
                      <a:pt x="162" y="354"/>
                      <a:pt x="209" y="354"/>
                      <a:pt x="238" y="325"/>
                    </a:cubicBezTo>
                    <a:cubicBezTo>
                      <a:pt x="209" y="354"/>
                      <a:pt x="209" y="401"/>
                      <a:pt x="238" y="430"/>
                    </a:cubicBezTo>
                    <a:cubicBezTo>
                      <a:pt x="265" y="457"/>
                      <a:pt x="308" y="458"/>
                      <a:pt x="337" y="434"/>
                    </a:cubicBezTo>
                    <a:cubicBezTo>
                      <a:pt x="313" y="464"/>
                      <a:pt x="316" y="507"/>
                      <a:pt x="342" y="534"/>
                    </a:cubicBezTo>
                    <a:cubicBezTo>
                      <a:pt x="371" y="563"/>
                      <a:pt x="418" y="563"/>
                      <a:pt x="447" y="534"/>
                    </a:cubicBezTo>
                    <a:cubicBezTo>
                      <a:pt x="491" y="490"/>
                      <a:pt x="491" y="490"/>
                      <a:pt x="491" y="490"/>
                    </a:cubicBezTo>
                    <a:lnTo>
                      <a:pt x="515" y="466"/>
                    </a:lnTo>
                    <a:close/>
                  </a:path>
                </a:pathLst>
              </a:custGeom>
              <a:solidFill>
                <a:srgbClr val="6785C1"/>
              </a:solidFill>
              <a:ln w="9525">
                <a:noFill/>
                <a:round/>
                <a:headEnd/>
                <a:tailEnd/>
              </a:ln>
            </p:spPr>
            <p:txBody>
              <a:bodyPr/>
              <a:lstStyle/>
              <a:p>
                <a:pPr defTabSz="457133">
                  <a:defRPr/>
                </a:pPr>
                <a:endParaRPr lang="en-US" kern="0">
                  <a:solidFill>
                    <a:sysClr val="windowText" lastClr="000000"/>
                  </a:solidFill>
                  <a:cs typeface="Arial" pitchFamily="34" charset="0"/>
                </a:endParaRPr>
              </a:p>
            </p:txBody>
          </p:sp>
          <p:sp>
            <p:nvSpPr>
              <p:cNvPr id="267" name="Freeform 50"/>
              <p:cNvSpPr>
                <a:spLocks/>
              </p:cNvSpPr>
              <p:nvPr/>
            </p:nvSpPr>
            <p:spPr bwMode="gray">
              <a:xfrm>
                <a:off x="438975" y="1721909"/>
                <a:ext cx="252996" cy="149313"/>
              </a:xfrm>
              <a:custGeom>
                <a:avLst/>
                <a:gdLst/>
                <a:ahLst/>
                <a:cxnLst>
                  <a:cxn ang="0">
                    <a:pos x="626" y="121"/>
                  </a:cxn>
                  <a:cxn ang="0">
                    <a:pos x="330" y="34"/>
                  </a:cxn>
                  <a:cxn ang="0">
                    <a:pos x="125" y="115"/>
                  </a:cxn>
                  <a:cxn ang="0">
                    <a:pos x="11" y="377"/>
                  </a:cxn>
                  <a:cxn ang="0">
                    <a:pos x="3" y="408"/>
                  </a:cxn>
                  <a:cxn ang="0">
                    <a:pos x="87" y="504"/>
                  </a:cxn>
                  <a:cxn ang="0">
                    <a:pos x="174" y="454"/>
                  </a:cxn>
                  <a:cxn ang="0">
                    <a:pos x="220" y="345"/>
                  </a:cxn>
                  <a:cxn ang="0">
                    <a:pos x="309" y="285"/>
                  </a:cxn>
                  <a:cxn ang="0">
                    <a:pos x="357" y="303"/>
                  </a:cxn>
                  <a:cxn ang="0">
                    <a:pos x="700" y="646"/>
                  </a:cxn>
                  <a:cxn ang="0">
                    <a:pos x="700" y="645"/>
                  </a:cxn>
                  <a:cxn ang="0">
                    <a:pos x="700" y="646"/>
                  </a:cxn>
                  <a:cxn ang="0">
                    <a:pos x="728" y="618"/>
                  </a:cxn>
                  <a:cxn ang="0">
                    <a:pos x="728" y="618"/>
                  </a:cxn>
                  <a:cxn ang="0">
                    <a:pos x="750" y="596"/>
                  </a:cxn>
                  <a:cxn ang="0">
                    <a:pos x="836" y="510"/>
                  </a:cxn>
                  <a:cxn ang="0">
                    <a:pos x="836" y="510"/>
                  </a:cxn>
                  <a:cxn ang="0">
                    <a:pos x="928" y="419"/>
                  </a:cxn>
                  <a:cxn ang="0">
                    <a:pos x="626" y="121"/>
                  </a:cxn>
                </a:cxnLst>
                <a:rect l="0" t="0" r="r" b="b"/>
                <a:pathLst>
                  <a:path w="928" h="646">
                    <a:moveTo>
                      <a:pt x="626" y="121"/>
                    </a:moveTo>
                    <a:cubicBezTo>
                      <a:pt x="330" y="34"/>
                      <a:pt x="330" y="34"/>
                      <a:pt x="330" y="34"/>
                    </a:cubicBezTo>
                    <a:cubicBezTo>
                      <a:pt x="251" y="0"/>
                      <a:pt x="159" y="36"/>
                      <a:pt x="125" y="115"/>
                    </a:cubicBezTo>
                    <a:cubicBezTo>
                      <a:pt x="11" y="377"/>
                      <a:pt x="11" y="377"/>
                      <a:pt x="11" y="377"/>
                    </a:cubicBezTo>
                    <a:cubicBezTo>
                      <a:pt x="7" y="387"/>
                      <a:pt x="4" y="397"/>
                      <a:pt x="3" y="408"/>
                    </a:cubicBezTo>
                    <a:cubicBezTo>
                      <a:pt x="0" y="458"/>
                      <a:pt x="38" y="501"/>
                      <a:pt x="87" y="504"/>
                    </a:cubicBezTo>
                    <a:cubicBezTo>
                      <a:pt x="125" y="506"/>
                      <a:pt x="158" y="485"/>
                      <a:pt x="174" y="454"/>
                    </a:cubicBezTo>
                    <a:cubicBezTo>
                      <a:pt x="220" y="345"/>
                      <a:pt x="220" y="345"/>
                      <a:pt x="220" y="345"/>
                    </a:cubicBezTo>
                    <a:cubicBezTo>
                      <a:pt x="235" y="311"/>
                      <a:pt x="270" y="283"/>
                      <a:pt x="309" y="285"/>
                    </a:cubicBezTo>
                    <a:cubicBezTo>
                      <a:pt x="327" y="287"/>
                      <a:pt x="344" y="293"/>
                      <a:pt x="357" y="303"/>
                    </a:cubicBezTo>
                    <a:cubicBezTo>
                      <a:pt x="700" y="646"/>
                      <a:pt x="700" y="646"/>
                      <a:pt x="700" y="646"/>
                    </a:cubicBezTo>
                    <a:cubicBezTo>
                      <a:pt x="700" y="645"/>
                      <a:pt x="700" y="645"/>
                      <a:pt x="700" y="645"/>
                    </a:cubicBezTo>
                    <a:cubicBezTo>
                      <a:pt x="700" y="646"/>
                      <a:pt x="700" y="646"/>
                      <a:pt x="700" y="646"/>
                    </a:cubicBezTo>
                    <a:cubicBezTo>
                      <a:pt x="728" y="618"/>
                      <a:pt x="728" y="618"/>
                      <a:pt x="728" y="618"/>
                    </a:cubicBezTo>
                    <a:cubicBezTo>
                      <a:pt x="728" y="618"/>
                      <a:pt x="728" y="618"/>
                      <a:pt x="728" y="618"/>
                    </a:cubicBezTo>
                    <a:cubicBezTo>
                      <a:pt x="750" y="596"/>
                      <a:pt x="750" y="596"/>
                      <a:pt x="750" y="596"/>
                    </a:cubicBezTo>
                    <a:cubicBezTo>
                      <a:pt x="836" y="510"/>
                      <a:pt x="836" y="510"/>
                      <a:pt x="836" y="510"/>
                    </a:cubicBezTo>
                    <a:cubicBezTo>
                      <a:pt x="836" y="510"/>
                      <a:pt x="836" y="510"/>
                      <a:pt x="836" y="510"/>
                    </a:cubicBezTo>
                    <a:cubicBezTo>
                      <a:pt x="928" y="419"/>
                      <a:pt x="928" y="419"/>
                      <a:pt x="928" y="419"/>
                    </a:cubicBezTo>
                    <a:lnTo>
                      <a:pt x="626" y="121"/>
                    </a:lnTo>
                    <a:close/>
                  </a:path>
                </a:pathLst>
              </a:custGeom>
              <a:solidFill>
                <a:srgbClr val="6785C1"/>
              </a:solidFill>
              <a:ln w="9525">
                <a:noFill/>
                <a:round/>
                <a:headEnd/>
                <a:tailEnd/>
              </a:ln>
            </p:spPr>
            <p:txBody>
              <a:bodyPr/>
              <a:lstStyle/>
              <a:p>
                <a:pPr defTabSz="457133">
                  <a:defRPr/>
                </a:pPr>
                <a:endParaRPr lang="en-US" kern="0">
                  <a:solidFill>
                    <a:sysClr val="windowText" lastClr="000000"/>
                  </a:solidFill>
                  <a:cs typeface="Arial" pitchFamily="34" charset="0"/>
                </a:endParaRPr>
              </a:p>
            </p:txBody>
          </p:sp>
          <p:sp>
            <p:nvSpPr>
              <p:cNvPr id="268" name="Freeform 51"/>
              <p:cNvSpPr>
                <a:spLocks/>
              </p:cNvSpPr>
              <p:nvPr/>
            </p:nvSpPr>
            <p:spPr bwMode="gray">
              <a:xfrm>
                <a:off x="335897" y="1807832"/>
                <a:ext cx="61186" cy="52051"/>
              </a:xfrm>
              <a:custGeom>
                <a:avLst/>
                <a:gdLst>
                  <a:gd name="T0" fmla="*/ 2147483647 w 224"/>
                  <a:gd name="T1" fmla="*/ 2147483647 h 224"/>
                  <a:gd name="T2" fmla="*/ 2147483647 w 224"/>
                  <a:gd name="T3" fmla="*/ 2147483647 h 224"/>
                  <a:gd name="T4" fmla="*/ 2147483647 w 224"/>
                  <a:gd name="T5" fmla="*/ 2147483647 h 224"/>
                  <a:gd name="T6" fmla="*/ 2147483647 w 224"/>
                  <a:gd name="T7" fmla="*/ 2147483647 h 224"/>
                  <a:gd name="T8" fmla="*/ 2147483647 w 224"/>
                  <a:gd name="T9" fmla="*/ 2147483647 h 224"/>
                  <a:gd name="T10" fmla="*/ 2147483647 w 224"/>
                  <a:gd name="T11" fmla="*/ 2147483647 h 224"/>
                  <a:gd name="T12" fmla="*/ 0 60000 65536"/>
                  <a:gd name="T13" fmla="*/ 0 60000 65536"/>
                  <a:gd name="T14" fmla="*/ 0 60000 65536"/>
                  <a:gd name="T15" fmla="*/ 0 60000 65536"/>
                  <a:gd name="T16" fmla="*/ 0 60000 65536"/>
                  <a:gd name="T17" fmla="*/ 0 60000 65536"/>
                  <a:gd name="T18" fmla="*/ 0 w 224"/>
                  <a:gd name="T19" fmla="*/ 0 h 224"/>
                  <a:gd name="T20" fmla="*/ 224 w 224"/>
                  <a:gd name="T21" fmla="*/ 224 h 224"/>
                </a:gdLst>
                <a:ahLst/>
                <a:cxnLst>
                  <a:cxn ang="T12">
                    <a:pos x="T0" y="T1"/>
                  </a:cxn>
                  <a:cxn ang="T13">
                    <a:pos x="T2" y="T3"/>
                  </a:cxn>
                  <a:cxn ang="T14">
                    <a:pos x="T4" y="T5"/>
                  </a:cxn>
                  <a:cxn ang="T15">
                    <a:pos x="T6" y="T7"/>
                  </a:cxn>
                  <a:cxn ang="T16">
                    <a:pos x="T8" y="T9"/>
                  </a:cxn>
                  <a:cxn ang="T17">
                    <a:pos x="T10" y="T11"/>
                  </a:cxn>
                </a:cxnLst>
                <a:rect l="T18" t="T19" r="T20" b="T21"/>
                <a:pathLst>
                  <a:path w="224" h="224">
                    <a:moveTo>
                      <a:pt x="35" y="8"/>
                    </a:moveTo>
                    <a:cubicBezTo>
                      <a:pt x="28" y="0"/>
                      <a:pt x="15" y="0"/>
                      <a:pt x="7" y="8"/>
                    </a:cubicBezTo>
                    <a:cubicBezTo>
                      <a:pt x="0" y="16"/>
                      <a:pt x="0" y="28"/>
                      <a:pt x="7" y="36"/>
                    </a:cubicBezTo>
                    <a:cubicBezTo>
                      <a:pt x="196" y="224"/>
                      <a:pt x="196" y="224"/>
                      <a:pt x="196" y="224"/>
                    </a:cubicBezTo>
                    <a:cubicBezTo>
                      <a:pt x="224" y="196"/>
                      <a:pt x="224" y="196"/>
                      <a:pt x="224" y="196"/>
                    </a:cubicBezTo>
                    <a:lnTo>
                      <a:pt x="35" y="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133">
                  <a:defRPr/>
                </a:pPr>
                <a:endParaRPr lang="en-US" kern="0">
                  <a:solidFill>
                    <a:sysClr val="windowText" lastClr="000000"/>
                  </a:solidFill>
                  <a:cs typeface="Arial" pitchFamily="34" charset="0"/>
                </a:endParaRPr>
              </a:p>
            </p:txBody>
          </p:sp>
        </p:grpSp>
        <p:sp>
          <p:nvSpPr>
            <p:cNvPr id="179" name="正方形/長方形 68"/>
            <p:cNvSpPr/>
            <p:nvPr/>
          </p:nvSpPr>
          <p:spPr>
            <a:xfrm>
              <a:off x="5520586" y="2334372"/>
              <a:ext cx="1523092"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zh-CN" sz="1100" b="1" dirty="0">
                  <a:solidFill>
                    <a:srgbClr val="6785C1"/>
                  </a:solidFill>
                </a:rPr>
                <a:t>220</a:t>
              </a:r>
              <a:r>
                <a:rPr kumimoji="1" lang="en-US" altLang="ja-JP" sz="1100" b="1" dirty="0">
                  <a:solidFill>
                    <a:srgbClr val="6785C1"/>
                  </a:solidFill>
                </a:rPr>
                <a:t>0+</a:t>
              </a:r>
              <a:r>
                <a:rPr kumimoji="1" lang="en-US" altLang="zh-CN" sz="1000" dirty="0">
                  <a:solidFill>
                    <a:srgbClr val="525252"/>
                  </a:solidFill>
                </a:rPr>
                <a:t>projects</a:t>
              </a:r>
              <a:endParaRPr kumimoji="1" lang="ja-JP" altLang="en-US" sz="1000" dirty="0">
                <a:solidFill>
                  <a:srgbClr val="525252"/>
                </a:solidFill>
              </a:endParaRPr>
            </a:p>
          </p:txBody>
        </p:sp>
        <p:sp>
          <p:nvSpPr>
            <p:cNvPr id="180" name="正方形/長方形 69"/>
            <p:cNvSpPr/>
            <p:nvPr/>
          </p:nvSpPr>
          <p:spPr>
            <a:xfrm>
              <a:off x="5538720" y="2731687"/>
              <a:ext cx="1487692"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000" dirty="0">
                  <a:solidFill>
                    <a:srgbClr val="525252"/>
                  </a:solidFill>
                  <a:sym typeface="Arial" charset="0"/>
                </a:rPr>
                <a:t>Balanced Global Delivery</a:t>
              </a:r>
            </a:p>
          </p:txBody>
        </p:sp>
        <p:pic>
          <p:nvPicPr>
            <p:cNvPr id="181" name="図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09592" y="3093726"/>
              <a:ext cx="416242" cy="301776"/>
            </a:xfrm>
            <a:prstGeom prst="rect">
              <a:avLst/>
            </a:prstGeom>
          </p:spPr>
        </p:pic>
        <p:pic>
          <p:nvPicPr>
            <p:cNvPr id="182" name="Picture 4" descr="http://www.emergenow.com/images/oracleplatinumw.gif"/>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649308" y="3117060"/>
              <a:ext cx="1092346" cy="278442"/>
            </a:xfrm>
            <a:prstGeom prst="rect">
              <a:avLst/>
            </a:prstGeom>
            <a:noFill/>
            <a:ln w="9525">
              <a:noFill/>
              <a:miter lim="800000"/>
              <a:headEnd/>
              <a:tailEnd/>
            </a:ln>
          </p:spPr>
        </p:pic>
        <p:sp>
          <p:nvSpPr>
            <p:cNvPr id="183" name="正方形/長方形 72"/>
            <p:cNvSpPr/>
            <p:nvPr/>
          </p:nvSpPr>
          <p:spPr>
            <a:xfrm>
              <a:off x="7522762" y="1989154"/>
              <a:ext cx="1524099" cy="1857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100" b="1" dirty="0">
                  <a:solidFill>
                    <a:srgbClr val="6785C1"/>
                  </a:solidFill>
                </a:rPr>
                <a:t>3000+</a:t>
              </a:r>
              <a:r>
                <a:rPr kumimoji="1" lang="en-US" altLang="ja-JP" sz="1000" dirty="0">
                  <a:solidFill>
                    <a:srgbClr val="525252"/>
                  </a:solidFill>
                </a:rPr>
                <a:t>counltants</a:t>
              </a:r>
              <a:endParaRPr kumimoji="1" lang="ja-JP" altLang="en-US" sz="1000" dirty="0">
                <a:solidFill>
                  <a:srgbClr val="525252"/>
                </a:solidFill>
              </a:endParaRPr>
            </a:p>
          </p:txBody>
        </p:sp>
        <p:sp>
          <p:nvSpPr>
            <p:cNvPr id="184" name="正方形/長方形 73"/>
            <p:cNvSpPr/>
            <p:nvPr/>
          </p:nvSpPr>
          <p:spPr>
            <a:xfrm>
              <a:off x="7531308" y="2251739"/>
              <a:ext cx="1317970" cy="4452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100" b="1" dirty="0">
                  <a:solidFill>
                    <a:srgbClr val="6785C1"/>
                  </a:solidFill>
                </a:rPr>
                <a:t>50</a:t>
              </a:r>
              <a:r>
                <a:rPr kumimoji="1" lang="en-US" altLang="ja-JP" sz="1000" dirty="0">
                  <a:solidFill>
                    <a:srgbClr val="000000"/>
                  </a:solidFill>
                  <a:cs typeface="Arial" pitchFamily="34" charset="0"/>
                </a:rPr>
                <a:t> </a:t>
              </a:r>
              <a:r>
                <a:rPr kumimoji="1" lang="en-US" altLang="ja-JP" sz="1000" dirty="0">
                  <a:solidFill>
                    <a:srgbClr val="525252"/>
                  </a:solidFill>
                </a:rPr>
                <a:t>certified specializations</a:t>
              </a:r>
              <a:endParaRPr kumimoji="1" lang="ja-JP" altLang="en-US" sz="1000" dirty="0">
                <a:solidFill>
                  <a:srgbClr val="525252"/>
                </a:solidFill>
              </a:endParaRPr>
            </a:p>
          </p:txBody>
        </p:sp>
        <p:sp>
          <p:nvSpPr>
            <p:cNvPr id="185" name="正方形/長方形 89"/>
            <p:cNvSpPr/>
            <p:nvPr/>
          </p:nvSpPr>
          <p:spPr>
            <a:xfrm>
              <a:off x="7531308" y="2725021"/>
              <a:ext cx="1317970"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100" b="1" dirty="0">
                  <a:solidFill>
                    <a:srgbClr val="6785C1"/>
                  </a:solidFill>
                </a:rPr>
                <a:t>6</a:t>
              </a:r>
              <a:r>
                <a:rPr kumimoji="1" lang="zh-CN" altLang="en-US" sz="1100" dirty="0">
                  <a:solidFill>
                    <a:srgbClr val="474747"/>
                  </a:solidFill>
                </a:rPr>
                <a:t> </a:t>
              </a:r>
              <a:r>
                <a:rPr kumimoji="1" lang="en-US" altLang="ja-JP" sz="1000" dirty="0">
                  <a:solidFill>
                    <a:srgbClr val="525252"/>
                  </a:solidFill>
                </a:rPr>
                <a:t>advanced specializations</a:t>
              </a:r>
              <a:endParaRPr kumimoji="1" lang="ja-JP" altLang="en-US" sz="1000" dirty="0">
                <a:solidFill>
                  <a:srgbClr val="525252"/>
                </a:solidFill>
              </a:endParaRPr>
            </a:p>
          </p:txBody>
        </p:sp>
        <p:sp>
          <p:nvSpPr>
            <p:cNvPr id="186" name="正方形/長方形 92"/>
            <p:cNvSpPr/>
            <p:nvPr/>
          </p:nvSpPr>
          <p:spPr>
            <a:xfrm>
              <a:off x="9341751" y="1993311"/>
              <a:ext cx="1500446"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zh-CN" sz="1100" b="1" dirty="0">
                  <a:solidFill>
                    <a:srgbClr val="6785C1"/>
                  </a:solidFill>
                </a:rPr>
                <a:t>8</a:t>
              </a:r>
              <a:r>
                <a:rPr kumimoji="1" lang="zh-CN" altLang="en-US" sz="1050" dirty="0">
                  <a:solidFill>
                    <a:srgbClr val="525252"/>
                  </a:solidFill>
                </a:rPr>
                <a:t>  </a:t>
              </a:r>
              <a:r>
                <a:rPr kumimoji="1" lang="en-US" altLang="zh-CN" sz="1000" dirty="0">
                  <a:solidFill>
                    <a:srgbClr val="525252"/>
                  </a:solidFill>
                </a:rPr>
                <a:t>global BI centers</a:t>
              </a:r>
              <a:endParaRPr kumimoji="1" lang="ja-JP" altLang="en-US" sz="1000" dirty="0">
                <a:solidFill>
                  <a:srgbClr val="525252"/>
                </a:solidFill>
              </a:endParaRPr>
            </a:p>
          </p:txBody>
        </p:sp>
        <p:sp>
          <p:nvSpPr>
            <p:cNvPr id="187" name="正方形/長方形 95"/>
            <p:cNvSpPr/>
            <p:nvPr/>
          </p:nvSpPr>
          <p:spPr>
            <a:xfrm>
              <a:off x="1460627" y="3798915"/>
              <a:ext cx="1695813" cy="243155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endParaRPr kumimoji="1" lang="ja-JP" altLang="en-US" sz="1600" dirty="0">
                <a:solidFill>
                  <a:srgbClr val="FFFFFF"/>
                </a:solidFill>
              </a:endParaRPr>
            </a:p>
          </p:txBody>
        </p:sp>
        <p:sp>
          <p:nvSpPr>
            <p:cNvPr id="188" name="正方形/長方形 99"/>
            <p:cNvSpPr/>
            <p:nvPr/>
          </p:nvSpPr>
          <p:spPr>
            <a:xfrm>
              <a:off x="3357562" y="3798915"/>
              <a:ext cx="1695813" cy="243155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endParaRPr kumimoji="1" lang="ja-JP" altLang="en-US" sz="1600" dirty="0">
                <a:solidFill>
                  <a:srgbClr val="FFFFFF"/>
                </a:solidFill>
              </a:endParaRPr>
            </a:p>
          </p:txBody>
        </p:sp>
        <p:sp>
          <p:nvSpPr>
            <p:cNvPr id="189" name="正方形/長方形 100"/>
            <p:cNvSpPr/>
            <p:nvPr/>
          </p:nvSpPr>
          <p:spPr>
            <a:xfrm>
              <a:off x="5254497" y="3798915"/>
              <a:ext cx="1695813" cy="243155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endParaRPr kumimoji="1" lang="ja-JP" altLang="en-US" sz="1600" dirty="0">
                <a:solidFill>
                  <a:srgbClr val="FFFFFF"/>
                </a:solidFill>
              </a:endParaRPr>
            </a:p>
          </p:txBody>
        </p:sp>
        <p:sp>
          <p:nvSpPr>
            <p:cNvPr id="190" name="正方形/長方形 101"/>
            <p:cNvSpPr/>
            <p:nvPr/>
          </p:nvSpPr>
          <p:spPr>
            <a:xfrm>
              <a:off x="7151432" y="3798915"/>
              <a:ext cx="1695813" cy="243155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endParaRPr kumimoji="1" lang="ja-JP" altLang="en-US" sz="1600" dirty="0">
                <a:solidFill>
                  <a:srgbClr val="FFFFFF"/>
                </a:solidFill>
              </a:endParaRPr>
            </a:p>
          </p:txBody>
        </p:sp>
        <p:sp>
          <p:nvSpPr>
            <p:cNvPr id="191" name="正方形/長方形 102"/>
            <p:cNvSpPr/>
            <p:nvPr/>
          </p:nvSpPr>
          <p:spPr>
            <a:xfrm>
              <a:off x="9048367" y="3798915"/>
              <a:ext cx="1695813" cy="243155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endParaRPr kumimoji="1" lang="ja-JP" altLang="en-US" sz="1600" dirty="0">
                <a:solidFill>
                  <a:srgbClr val="FFFFFF"/>
                </a:solidFill>
              </a:endParaRPr>
            </a:p>
          </p:txBody>
        </p:sp>
        <p:sp>
          <p:nvSpPr>
            <p:cNvPr id="192" name="正方形/長方形 103"/>
            <p:cNvSpPr/>
            <p:nvPr/>
          </p:nvSpPr>
          <p:spPr>
            <a:xfrm>
              <a:off x="1777909" y="4726175"/>
              <a:ext cx="1317970"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lang="en-AU" altLang="ja-JP" sz="1000" dirty="0">
                  <a:solidFill>
                    <a:srgbClr val="404040"/>
                  </a:solidFill>
                </a:rPr>
                <a:t>Strategic offerings</a:t>
              </a:r>
              <a:r>
                <a:rPr lang="en-US" altLang="zh-CN" sz="1000" dirty="0">
                  <a:solidFill>
                    <a:srgbClr val="404040"/>
                  </a:solidFill>
                </a:rPr>
                <a:t> </a:t>
              </a:r>
              <a:endParaRPr kumimoji="1" lang="ja-JP" altLang="en-US" sz="1000" dirty="0">
                <a:solidFill>
                  <a:srgbClr val="404040"/>
                </a:solidFill>
              </a:endParaRPr>
            </a:p>
          </p:txBody>
        </p:sp>
        <p:sp>
          <p:nvSpPr>
            <p:cNvPr id="193" name="正方形/長方形 105"/>
            <p:cNvSpPr/>
            <p:nvPr/>
          </p:nvSpPr>
          <p:spPr>
            <a:xfrm>
              <a:off x="1786455" y="5112779"/>
              <a:ext cx="1317970"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zh-CN" sz="1000" dirty="0">
                  <a:solidFill>
                    <a:srgbClr val="474747"/>
                  </a:solidFill>
                </a:rPr>
                <a:t>APP </a:t>
              </a:r>
              <a:r>
                <a:rPr lang="en-US" altLang="zh-CN" sz="1000" dirty="0">
                  <a:solidFill>
                    <a:srgbClr val="404040"/>
                  </a:solidFill>
                </a:rPr>
                <a:t>development </a:t>
              </a:r>
              <a:endParaRPr kumimoji="1" lang="ja-JP" altLang="en-US" sz="1000" dirty="0">
                <a:solidFill>
                  <a:srgbClr val="404040"/>
                </a:solidFill>
              </a:endParaRPr>
            </a:p>
          </p:txBody>
        </p:sp>
        <p:sp>
          <p:nvSpPr>
            <p:cNvPr id="194" name="正方形/長方形 106"/>
            <p:cNvSpPr/>
            <p:nvPr/>
          </p:nvSpPr>
          <p:spPr>
            <a:xfrm>
              <a:off x="1786455" y="5470662"/>
              <a:ext cx="1416414"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spcBef>
                  <a:spcPts val="600"/>
                </a:spcBef>
                <a:buSzPct val="80000"/>
              </a:pPr>
              <a:r>
                <a:rPr lang="en-AU" altLang="ja-JP" sz="1000" dirty="0">
                  <a:solidFill>
                    <a:srgbClr val="404040"/>
                  </a:solidFill>
                </a:rPr>
                <a:t>Mobile Infrastructure</a:t>
              </a:r>
            </a:p>
          </p:txBody>
        </p:sp>
        <p:sp>
          <p:nvSpPr>
            <p:cNvPr id="195" name="正方形/長方形 109"/>
            <p:cNvSpPr/>
            <p:nvPr/>
          </p:nvSpPr>
          <p:spPr>
            <a:xfrm>
              <a:off x="3612135" y="4783839"/>
              <a:ext cx="1317970"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lang="en-US" altLang="zh-CN" sz="1000" dirty="0">
                  <a:solidFill>
                    <a:srgbClr val="404040"/>
                  </a:solidFill>
                </a:rPr>
                <a:t>Private clouds </a:t>
              </a:r>
              <a:endParaRPr kumimoji="1" lang="ja-JP" altLang="en-US" sz="1000" dirty="0">
                <a:solidFill>
                  <a:srgbClr val="404040"/>
                </a:solidFill>
              </a:endParaRPr>
            </a:p>
          </p:txBody>
        </p:sp>
        <p:sp>
          <p:nvSpPr>
            <p:cNvPr id="196" name="AutoShape 113"/>
            <p:cNvSpPr>
              <a:spLocks/>
            </p:cNvSpPr>
            <p:nvPr/>
          </p:nvSpPr>
          <p:spPr bwMode="auto">
            <a:xfrm>
              <a:off x="3444568" y="4788752"/>
              <a:ext cx="127254" cy="2127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accent2"/>
            </a:solidFill>
            <a:ln>
              <a:noFill/>
            </a:ln>
            <a:effectLst/>
            <a:extLst/>
          </p:spPr>
          <p:txBody>
            <a:bodyPr lIns="38100" tIns="38100" rIns="38100" bIns="38100" anchor="ctr"/>
            <a:lstStyle/>
            <a:p>
              <a:pPr defTabSz="457200">
                <a:defRPr/>
              </a:pPr>
              <a:endParaRPr lang="en-US" sz="3000">
                <a:solidFill>
                  <a:srgbClr val="FFFFFF"/>
                </a:solidFill>
                <a:effectLst>
                  <a:outerShdw blurRad="38100" dist="38100" dir="2700000" algn="tl">
                    <a:srgbClr val="000000"/>
                  </a:outerShdw>
                </a:effectLst>
              </a:endParaRPr>
            </a:p>
          </p:txBody>
        </p:sp>
        <p:sp>
          <p:nvSpPr>
            <p:cNvPr id="197" name="正方形/長方形 111"/>
            <p:cNvSpPr/>
            <p:nvPr/>
          </p:nvSpPr>
          <p:spPr>
            <a:xfrm>
              <a:off x="3625703" y="5510182"/>
              <a:ext cx="1487692"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zh-CN" sz="1000" dirty="0">
                  <a:solidFill>
                    <a:srgbClr val="525252"/>
                  </a:solidFill>
                </a:rPr>
                <a:t>Cloud SOC</a:t>
              </a:r>
              <a:endParaRPr kumimoji="1" lang="ja-JP" altLang="en-US" sz="1000" dirty="0">
                <a:solidFill>
                  <a:srgbClr val="525252"/>
                </a:solidFill>
              </a:endParaRPr>
            </a:p>
          </p:txBody>
        </p:sp>
        <p:sp>
          <p:nvSpPr>
            <p:cNvPr id="198" name="正方形/長方形 112"/>
            <p:cNvSpPr/>
            <p:nvPr/>
          </p:nvSpPr>
          <p:spPr>
            <a:xfrm>
              <a:off x="3632345" y="5130051"/>
              <a:ext cx="1487692"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lang="en-US" altLang="zh-CN" sz="1000" dirty="0">
                  <a:solidFill>
                    <a:srgbClr val="404040"/>
                  </a:solidFill>
                </a:rPr>
                <a:t>hybrid clouds</a:t>
              </a:r>
              <a:endParaRPr kumimoji="1" lang="ja-JP" altLang="en-US" sz="1000" dirty="0">
                <a:solidFill>
                  <a:srgbClr val="404040"/>
                </a:solidFill>
              </a:endParaRPr>
            </a:p>
          </p:txBody>
        </p:sp>
        <p:sp>
          <p:nvSpPr>
            <p:cNvPr id="199" name="正方形/長方形 115"/>
            <p:cNvSpPr/>
            <p:nvPr/>
          </p:nvSpPr>
          <p:spPr>
            <a:xfrm>
              <a:off x="5549050" y="4758126"/>
              <a:ext cx="1549256"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zh-CN" sz="1050" b="1" dirty="0">
                  <a:solidFill>
                    <a:srgbClr val="6785C1"/>
                  </a:solidFill>
                </a:rPr>
                <a:t>45+ </a:t>
              </a:r>
              <a:r>
                <a:rPr kumimoji="1" lang="en-US" altLang="zh-CN" sz="1000" dirty="0">
                  <a:solidFill>
                    <a:srgbClr val="525252"/>
                  </a:solidFill>
                </a:rPr>
                <a:t>years</a:t>
              </a:r>
              <a:r>
                <a:rPr kumimoji="1" lang="en-US" altLang="ja-JP" sz="1000" dirty="0">
                  <a:solidFill>
                    <a:srgbClr val="525252"/>
                  </a:solidFill>
                </a:rPr>
                <a:t> of knowledge</a:t>
              </a:r>
              <a:endParaRPr kumimoji="1" lang="ja-JP" altLang="en-US" sz="1000" dirty="0">
                <a:solidFill>
                  <a:srgbClr val="525252"/>
                </a:solidFill>
              </a:endParaRPr>
            </a:p>
          </p:txBody>
        </p:sp>
        <p:sp>
          <p:nvSpPr>
            <p:cNvPr id="200" name="正方形/長方形 122"/>
            <p:cNvSpPr/>
            <p:nvPr/>
          </p:nvSpPr>
          <p:spPr>
            <a:xfrm>
              <a:off x="5549050" y="5152092"/>
              <a:ext cx="1523092"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000" dirty="0">
                  <a:solidFill>
                    <a:srgbClr val="525252"/>
                  </a:solidFill>
                </a:rPr>
                <a:t>End-to-end  test management expertise</a:t>
              </a:r>
              <a:endParaRPr kumimoji="1" lang="ja-JP" altLang="en-US" sz="1000" dirty="0">
                <a:solidFill>
                  <a:srgbClr val="525252"/>
                </a:solidFill>
              </a:endParaRPr>
            </a:p>
          </p:txBody>
        </p:sp>
        <p:sp>
          <p:nvSpPr>
            <p:cNvPr id="201" name="正方形/長方形 123"/>
            <p:cNvSpPr/>
            <p:nvPr/>
          </p:nvSpPr>
          <p:spPr>
            <a:xfrm>
              <a:off x="5517541" y="5493018"/>
              <a:ext cx="1487692"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000" dirty="0">
                  <a:solidFill>
                    <a:srgbClr val="525252"/>
                  </a:solidFill>
                </a:rPr>
                <a:t>Test automation tools</a:t>
              </a:r>
              <a:endParaRPr kumimoji="1" lang="ja-JP" altLang="en-US" sz="1000" dirty="0">
                <a:solidFill>
                  <a:srgbClr val="525252"/>
                </a:solidFill>
              </a:endParaRPr>
            </a:p>
          </p:txBody>
        </p:sp>
        <p:sp>
          <p:nvSpPr>
            <p:cNvPr id="202" name="正方形/長方形 127"/>
            <p:cNvSpPr/>
            <p:nvPr/>
          </p:nvSpPr>
          <p:spPr>
            <a:xfrm>
              <a:off x="7448954" y="4716450"/>
              <a:ext cx="1504001" cy="4219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000" dirty="0">
                  <a:solidFill>
                    <a:srgbClr val="474747"/>
                  </a:solidFill>
                </a:rPr>
                <a:t>Constitutes </a:t>
              </a:r>
              <a:r>
                <a:rPr kumimoji="1" lang="en-US" altLang="ja-JP" sz="1100" b="1" dirty="0">
                  <a:solidFill>
                    <a:srgbClr val="6785C1"/>
                  </a:solidFill>
                </a:rPr>
                <a:t>30%  </a:t>
              </a:r>
              <a:r>
                <a:rPr kumimoji="1" lang="en-US" altLang="ja-JP" sz="1000" dirty="0">
                  <a:solidFill>
                    <a:srgbClr val="474747"/>
                  </a:solidFill>
                </a:rPr>
                <a:t>NTT DATA </a:t>
              </a:r>
              <a:r>
                <a:rPr kumimoji="1" lang="en-US" altLang="ja-JP" sz="1000" dirty="0">
                  <a:solidFill>
                    <a:srgbClr val="525252"/>
                  </a:solidFill>
                </a:rPr>
                <a:t>overall revenue</a:t>
              </a:r>
              <a:endParaRPr kumimoji="1" lang="ja-JP" altLang="en-US" sz="1000" dirty="0">
                <a:solidFill>
                  <a:srgbClr val="525252"/>
                </a:solidFill>
              </a:endParaRPr>
            </a:p>
          </p:txBody>
        </p:sp>
        <p:sp>
          <p:nvSpPr>
            <p:cNvPr id="203" name="正方形/長方形 128"/>
            <p:cNvSpPr/>
            <p:nvPr/>
          </p:nvSpPr>
          <p:spPr>
            <a:xfrm>
              <a:off x="7455258" y="5363022"/>
              <a:ext cx="1386691"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100" b="1" dirty="0">
                  <a:solidFill>
                    <a:srgbClr val="6785C1"/>
                  </a:solidFill>
                </a:rPr>
                <a:t>40</a:t>
              </a:r>
              <a:r>
                <a:rPr kumimoji="1" lang="en-US" altLang="ja-JP" sz="1050" dirty="0">
                  <a:solidFill>
                    <a:srgbClr val="474747"/>
                  </a:solidFill>
                </a:rPr>
                <a:t> </a:t>
              </a:r>
              <a:r>
                <a:rPr kumimoji="1" lang="en-US" altLang="ja-JP" sz="1000" dirty="0">
                  <a:solidFill>
                    <a:srgbClr val="474747"/>
                  </a:solidFill>
                </a:rPr>
                <a:t>global service</a:t>
              </a:r>
            </a:p>
            <a:p>
              <a:pPr defTabSz="457133"/>
              <a:r>
                <a:rPr kumimoji="1" lang="en-US" altLang="ja-JP" sz="1000" dirty="0">
                  <a:solidFill>
                    <a:srgbClr val="474747"/>
                  </a:solidFill>
                </a:rPr>
                <a:t>centers</a:t>
              </a:r>
              <a:endParaRPr kumimoji="1" lang="ja-JP" altLang="en-US" sz="1100" dirty="0">
                <a:solidFill>
                  <a:srgbClr val="474747"/>
                </a:solidFill>
              </a:endParaRPr>
            </a:p>
          </p:txBody>
        </p:sp>
        <p:sp>
          <p:nvSpPr>
            <p:cNvPr id="204" name="正方形/長方形 131"/>
            <p:cNvSpPr/>
            <p:nvPr/>
          </p:nvSpPr>
          <p:spPr>
            <a:xfrm>
              <a:off x="9384237" y="5551515"/>
              <a:ext cx="1436305" cy="2467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spcBef>
                  <a:spcPts val="600"/>
                </a:spcBef>
                <a:buSzPct val="80000"/>
              </a:pPr>
              <a:r>
                <a:rPr kumimoji="1" lang="en-US" altLang="ja-JP" sz="1100" b="1" dirty="0">
                  <a:solidFill>
                    <a:srgbClr val="6785C1"/>
                  </a:solidFill>
                </a:rPr>
                <a:t>7000+</a:t>
              </a:r>
              <a:r>
                <a:rPr kumimoji="1" lang="en-US" altLang="ja-JP" sz="1000" dirty="0">
                  <a:solidFill>
                    <a:srgbClr val="404040"/>
                  </a:solidFill>
                </a:rPr>
                <a:t>professionals</a:t>
              </a:r>
              <a:endParaRPr kumimoji="1" lang="en-US" altLang="ja-JP" sz="800" dirty="0">
                <a:solidFill>
                  <a:srgbClr val="404040"/>
                </a:solidFill>
              </a:endParaRPr>
            </a:p>
          </p:txBody>
        </p:sp>
        <p:pic>
          <p:nvPicPr>
            <p:cNvPr id="205" name="図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58442" y="3801366"/>
              <a:ext cx="1695654" cy="803539"/>
            </a:xfrm>
            <a:prstGeom prst="rect">
              <a:avLst/>
            </a:prstGeom>
          </p:spPr>
        </p:pic>
        <p:sp>
          <p:nvSpPr>
            <p:cNvPr id="206" name="正方形/長方形 97"/>
            <p:cNvSpPr/>
            <p:nvPr/>
          </p:nvSpPr>
          <p:spPr>
            <a:xfrm>
              <a:off x="1460627" y="3797944"/>
              <a:ext cx="1695813" cy="8069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ja-JP" b="1" dirty="0">
                  <a:ln w="6600">
                    <a:solidFill>
                      <a:srgbClr val="6785C1"/>
                    </a:solidFill>
                    <a:prstDash val="solid"/>
                  </a:ln>
                  <a:solidFill>
                    <a:srgbClr val="FFFFFF"/>
                  </a:solidFill>
                  <a:effectLst>
                    <a:outerShdw dist="38100" dir="2700000" algn="tl" rotWithShape="0">
                      <a:srgbClr val="6785C1"/>
                    </a:outerShdw>
                  </a:effectLst>
                </a:rPr>
                <a:t>Mobility</a:t>
              </a:r>
              <a:endParaRPr kumimoji="1" lang="ja-JP" altLang="en-US" dirty="0">
                <a:solidFill>
                  <a:srgbClr val="FFFFFF"/>
                </a:solidFill>
              </a:endParaRPr>
            </a:p>
          </p:txBody>
        </p:sp>
        <p:pic>
          <p:nvPicPr>
            <p:cNvPr id="207" name="図 1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65620" y="1049821"/>
              <a:ext cx="1692555" cy="813127"/>
            </a:xfrm>
            <a:prstGeom prst="rect">
              <a:avLst/>
            </a:prstGeom>
          </p:spPr>
        </p:pic>
        <p:sp>
          <p:nvSpPr>
            <p:cNvPr id="208" name="正方形/長方形 43"/>
            <p:cNvSpPr/>
            <p:nvPr/>
          </p:nvSpPr>
          <p:spPr>
            <a:xfrm>
              <a:off x="3356829" y="1053418"/>
              <a:ext cx="1695813" cy="796345"/>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ja-JP" b="1" dirty="0">
                  <a:ln w="6600">
                    <a:solidFill>
                      <a:srgbClr val="6785C1"/>
                    </a:solidFill>
                    <a:prstDash val="solid"/>
                  </a:ln>
                  <a:solidFill>
                    <a:srgbClr val="FFFFFF"/>
                  </a:solidFill>
                  <a:effectLst>
                    <a:outerShdw dist="38100" dir="2700000" algn="tl" rotWithShape="0">
                      <a:srgbClr val="6785C1"/>
                    </a:outerShdw>
                  </a:effectLst>
                </a:rPr>
                <a:t>CRM</a:t>
              </a:r>
              <a:endParaRPr kumimoji="1" lang="ja-JP" altLang="en-US" b="1" dirty="0">
                <a:ln w="6600">
                  <a:solidFill>
                    <a:srgbClr val="6785C1"/>
                  </a:solidFill>
                  <a:prstDash val="solid"/>
                </a:ln>
                <a:solidFill>
                  <a:srgbClr val="FFFFFF"/>
                </a:solidFill>
                <a:effectLst>
                  <a:outerShdw dist="38100" dir="2700000" algn="tl" rotWithShape="0">
                    <a:srgbClr val="6785C1"/>
                  </a:outerShdw>
                </a:effectLst>
              </a:endParaRPr>
            </a:p>
          </p:txBody>
        </p:sp>
        <p:pic>
          <p:nvPicPr>
            <p:cNvPr id="209" name="図 1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68502" y="1052045"/>
              <a:ext cx="1690358" cy="804031"/>
            </a:xfrm>
            <a:prstGeom prst="rect">
              <a:avLst/>
            </a:prstGeom>
          </p:spPr>
        </p:pic>
        <p:sp>
          <p:nvSpPr>
            <p:cNvPr id="210" name="正方形/長方形 42"/>
            <p:cNvSpPr/>
            <p:nvPr/>
          </p:nvSpPr>
          <p:spPr>
            <a:xfrm>
              <a:off x="1469032" y="1113345"/>
              <a:ext cx="1695813" cy="7158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ja-JP" b="1" dirty="0">
                  <a:ln w="6600">
                    <a:solidFill>
                      <a:srgbClr val="6785C1"/>
                    </a:solidFill>
                    <a:prstDash val="solid"/>
                  </a:ln>
                  <a:solidFill>
                    <a:srgbClr val="FFFFFF"/>
                  </a:solidFill>
                  <a:effectLst>
                    <a:outerShdw dist="38100" dir="2700000" algn="tl" rotWithShape="0">
                      <a:srgbClr val="6785C1"/>
                    </a:outerShdw>
                  </a:effectLst>
                </a:rPr>
                <a:t>SAP</a:t>
              </a:r>
              <a:endParaRPr kumimoji="1" lang="ja-JP" altLang="en-US" b="1" dirty="0">
                <a:ln w="6600">
                  <a:solidFill>
                    <a:srgbClr val="6785C1"/>
                  </a:solidFill>
                  <a:prstDash val="solid"/>
                </a:ln>
                <a:solidFill>
                  <a:srgbClr val="FFFFFF"/>
                </a:solidFill>
                <a:effectLst>
                  <a:outerShdw dist="38100" dir="2700000" algn="tl" rotWithShape="0">
                    <a:srgbClr val="6785C1"/>
                  </a:outerShdw>
                </a:effectLst>
              </a:endParaRPr>
            </a:p>
          </p:txBody>
        </p:sp>
        <p:pic>
          <p:nvPicPr>
            <p:cNvPr id="211" name="図 1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61957" y="3811947"/>
              <a:ext cx="1690685" cy="798233"/>
            </a:xfrm>
            <a:prstGeom prst="rect">
              <a:avLst/>
            </a:prstGeom>
          </p:spPr>
        </p:pic>
        <p:sp>
          <p:nvSpPr>
            <p:cNvPr id="212" name="正方形/長方形 108"/>
            <p:cNvSpPr/>
            <p:nvPr/>
          </p:nvSpPr>
          <p:spPr>
            <a:xfrm>
              <a:off x="3363990" y="3812810"/>
              <a:ext cx="1688652" cy="792095"/>
            </a:xfrm>
            <a:prstGeom prst="rect">
              <a:avLst/>
            </a:prstGeom>
            <a:solidFill>
              <a:schemeClr val="bg1">
                <a:alpha val="2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ja-JP" b="1" dirty="0">
                  <a:ln w="6600">
                    <a:solidFill>
                      <a:srgbClr val="6785C1"/>
                    </a:solidFill>
                    <a:prstDash val="solid"/>
                  </a:ln>
                  <a:solidFill>
                    <a:srgbClr val="FFFFFF"/>
                  </a:solidFill>
                  <a:effectLst>
                    <a:outerShdw dist="38100" dir="2700000" algn="tl" rotWithShape="0">
                      <a:srgbClr val="6785C1"/>
                    </a:outerShdw>
                  </a:effectLst>
                </a:rPr>
                <a:t>Cloud</a:t>
              </a:r>
              <a:endParaRPr kumimoji="1" lang="ja-JP" altLang="en-US" b="1" dirty="0">
                <a:ln w="6600">
                  <a:solidFill>
                    <a:srgbClr val="6785C1"/>
                  </a:solidFill>
                  <a:prstDash val="solid"/>
                </a:ln>
                <a:solidFill>
                  <a:srgbClr val="FFFFFF"/>
                </a:solidFill>
                <a:effectLst>
                  <a:outerShdw dist="38100" dir="2700000" algn="tl" rotWithShape="0">
                    <a:srgbClr val="6785C1"/>
                  </a:outerShdw>
                </a:effectLst>
              </a:endParaRPr>
            </a:p>
          </p:txBody>
        </p:sp>
        <p:pic>
          <p:nvPicPr>
            <p:cNvPr id="213" name="図 2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245172" y="1051591"/>
              <a:ext cx="1710162" cy="811356"/>
            </a:xfrm>
            <a:prstGeom prst="rect">
              <a:avLst/>
            </a:prstGeom>
          </p:spPr>
        </p:pic>
        <p:sp>
          <p:nvSpPr>
            <p:cNvPr id="214" name="正方形/長方形 61"/>
            <p:cNvSpPr/>
            <p:nvPr/>
          </p:nvSpPr>
          <p:spPr>
            <a:xfrm>
              <a:off x="5259332" y="1097038"/>
              <a:ext cx="1695813" cy="7294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ja-JP" sz="1600" b="1" dirty="0">
                  <a:ln w="6600">
                    <a:solidFill>
                      <a:srgbClr val="6785C1"/>
                    </a:solidFill>
                    <a:prstDash val="solid"/>
                  </a:ln>
                  <a:solidFill>
                    <a:srgbClr val="FFFFFF"/>
                  </a:solidFill>
                  <a:effectLst>
                    <a:outerShdw dist="38100" dir="2700000" algn="tl" rotWithShape="0">
                      <a:srgbClr val="6785C1"/>
                    </a:outerShdw>
                  </a:effectLst>
                </a:rPr>
                <a:t>Salesforce.com</a:t>
              </a:r>
              <a:endParaRPr kumimoji="1" lang="ja-JP" altLang="en-US" sz="1600" b="1" dirty="0">
                <a:ln w="6600">
                  <a:solidFill>
                    <a:srgbClr val="6785C1"/>
                  </a:solidFill>
                  <a:prstDash val="solid"/>
                </a:ln>
                <a:solidFill>
                  <a:srgbClr val="FFFFFF"/>
                </a:solidFill>
                <a:effectLst>
                  <a:outerShdw dist="38100" dir="2700000" algn="tl" rotWithShape="0">
                    <a:srgbClr val="6785C1"/>
                  </a:outerShdw>
                </a:effectLst>
              </a:endParaRPr>
            </a:p>
          </p:txBody>
        </p:sp>
        <p:pic>
          <p:nvPicPr>
            <p:cNvPr id="215" name="図 2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254568" y="3807534"/>
              <a:ext cx="1705339" cy="797370"/>
            </a:xfrm>
            <a:prstGeom prst="rect">
              <a:avLst/>
            </a:prstGeom>
          </p:spPr>
        </p:pic>
        <p:sp>
          <p:nvSpPr>
            <p:cNvPr id="216" name="正方形/長方形 114"/>
            <p:cNvSpPr/>
            <p:nvPr/>
          </p:nvSpPr>
          <p:spPr>
            <a:xfrm>
              <a:off x="5250490" y="3816870"/>
              <a:ext cx="1695813" cy="7880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ja-JP" b="1" dirty="0">
                  <a:ln w="6600">
                    <a:solidFill>
                      <a:srgbClr val="6785C1"/>
                    </a:solidFill>
                    <a:prstDash val="solid"/>
                  </a:ln>
                  <a:solidFill>
                    <a:srgbClr val="FFFFFF"/>
                  </a:solidFill>
                  <a:effectLst>
                    <a:outerShdw dist="38100" dir="2700000" algn="tl" rotWithShape="0">
                      <a:srgbClr val="6785C1"/>
                    </a:outerShdw>
                  </a:effectLst>
                </a:rPr>
                <a:t>QA &amp; QT</a:t>
              </a:r>
              <a:endParaRPr kumimoji="1" lang="ja-JP" altLang="en-US" b="1" dirty="0">
                <a:ln w="6600">
                  <a:solidFill>
                    <a:srgbClr val="6785C1"/>
                  </a:solidFill>
                  <a:prstDash val="solid"/>
                </a:ln>
                <a:solidFill>
                  <a:srgbClr val="FFFFFF"/>
                </a:solidFill>
                <a:effectLst>
                  <a:outerShdw dist="38100" dir="2700000" algn="tl" rotWithShape="0">
                    <a:srgbClr val="6785C1"/>
                  </a:outerShdw>
                </a:effectLst>
              </a:endParaRPr>
            </a:p>
          </p:txBody>
        </p:sp>
        <p:pic>
          <p:nvPicPr>
            <p:cNvPr id="217" name="図 2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146592" y="3813355"/>
              <a:ext cx="1703095" cy="796824"/>
            </a:xfrm>
            <a:prstGeom prst="rect">
              <a:avLst/>
            </a:prstGeom>
          </p:spPr>
        </p:pic>
        <p:pic>
          <p:nvPicPr>
            <p:cNvPr id="218" name="図 2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157223" y="1049223"/>
              <a:ext cx="1689289" cy="813724"/>
            </a:xfrm>
            <a:prstGeom prst="rect">
              <a:avLst/>
            </a:prstGeom>
          </p:spPr>
        </p:pic>
        <p:sp>
          <p:nvSpPr>
            <p:cNvPr id="219" name="正方形/長方形 70"/>
            <p:cNvSpPr/>
            <p:nvPr/>
          </p:nvSpPr>
          <p:spPr>
            <a:xfrm>
              <a:off x="7156267" y="1049224"/>
              <a:ext cx="1695813" cy="81372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ja-JP" b="1" dirty="0">
                  <a:ln w="6600">
                    <a:solidFill>
                      <a:srgbClr val="6785C1"/>
                    </a:solidFill>
                    <a:prstDash val="solid"/>
                  </a:ln>
                  <a:solidFill>
                    <a:srgbClr val="FFFFFF"/>
                  </a:solidFill>
                  <a:effectLst>
                    <a:outerShdw dist="38100" dir="2700000" algn="tl" rotWithShape="0">
                      <a:srgbClr val="6785C1"/>
                    </a:outerShdw>
                  </a:effectLst>
                </a:rPr>
                <a:t>Oracle</a:t>
              </a:r>
              <a:endParaRPr kumimoji="1" lang="ja-JP" altLang="en-US" b="1" dirty="0">
                <a:ln w="6600">
                  <a:solidFill>
                    <a:srgbClr val="6785C1"/>
                  </a:solidFill>
                  <a:prstDash val="solid"/>
                </a:ln>
                <a:solidFill>
                  <a:srgbClr val="FFFFFF"/>
                </a:solidFill>
                <a:effectLst>
                  <a:outerShdw dist="38100" dir="2700000" algn="tl" rotWithShape="0">
                    <a:srgbClr val="6785C1"/>
                  </a:outerShdw>
                </a:effectLst>
              </a:endParaRPr>
            </a:p>
          </p:txBody>
        </p:sp>
        <p:sp>
          <p:nvSpPr>
            <p:cNvPr id="220" name="正方形/長方形 125"/>
            <p:cNvSpPr/>
            <p:nvPr/>
          </p:nvSpPr>
          <p:spPr>
            <a:xfrm>
              <a:off x="7151597" y="3813884"/>
              <a:ext cx="1695813" cy="8069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zh-CN" b="1" dirty="0">
                  <a:ln w="6600">
                    <a:solidFill>
                      <a:srgbClr val="6785C1"/>
                    </a:solidFill>
                    <a:prstDash val="solid"/>
                  </a:ln>
                  <a:solidFill>
                    <a:srgbClr val="FFFFFF"/>
                  </a:solidFill>
                  <a:effectLst>
                    <a:outerShdw dist="38100" dir="2700000" algn="tl" rotWithShape="0">
                      <a:srgbClr val="6785C1"/>
                    </a:outerShdw>
                  </a:effectLst>
                </a:rPr>
                <a:t>AMO</a:t>
              </a:r>
              <a:endParaRPr kumimoji="1" lang="ja-JP" altLang="en-US" b="1" dirty="0">
                <a:ln w="6600">
                  <a:solidFill>
                    <a:srgbClr val="6785C1"/>
                  </a:solidFill>
                  <a:prstDash val="solid"/>
                </a:ln>
                <a:solidFill>
                  <a:srgbClr val="FFFFFF"/>
                </a:solidFill>
                <a:effectLst>
                  <a:outerShdw dist="38100" dir="2700000" algn="tl" rotWithShape="0">
                    <a:srgbClr val="6785C1"/>
                  </a:outerShdw>
                </a:effectLst>
              </a:endParaRPr>
            </a:p>
          </p:txBody>
        </p:sp>
        <p:pic>
          <p:nvPicPr>
            <p:cNvPr id="221" name="図 31"/>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048721" y="1052844"/>
              <a:ext cx="1695459" cy="812488"/>
            </a:xfrm>
            <a:prstGeom prst="rect">
              <a:avLst/>
            </a:prstGeom>
          </p:spPr>
        </p:pic>
        <p:sp>
          <p:nvSpPr>
            <p:cNvPr id="222" name="正方形/長方形 91"/>
            <p:cNvSpPr/>
            <p:nvPr/>
          </p:nvSpPr>
          <p:spPr>
            <a:xfrm>
              <a:off x="9042799" y="1056763"/>
              <a:ext cx="1695813" cy="807158"/>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ja-JP" b="1" dirty="0">
                  <a:ln w="6600">
                    <a:solidFill>
                      <a:srgbClr val="6785C1"/>
                    </a:solidFill>
                    <a:prstDash val="solid"/>
                  </a:ln>
                  <a:solidFill>
                    <a:srgbClr val="FFFFFF"/>
                  </a:solidFill>
                  <a:effectLst>
                    <a:outerShdw dist="38100" dir="2700000" algn="tl" rotWithShape="0">
                      <a:srgbClr val="6785C1"/>
                    </a:outerShdw>
                  </a:effectLst>
                </a:rPr>
                <a:t>BI &amp; </a:t>
              </a:r>
              <a:r>
                <a:rPr kumimoji="1" lang="en-US" altLang="zh-CN" b="1" dirty="0">
                  <a:ln w="6600">
                    <a:solidFill>
                      <a:srgbClr val="6785C1"/>
                    </a:solidFill>
                    <a:prstDash val="solid"/>
                  </a:ln>
                  <a:solidFill>
                    <a:srgbClr val="FFFFFF"/>
                  </a:solidFill>
                  <a:effectLst>
                    <a:outerShdw dist="38100" dir="2700000" algn="tl" rotWithShape="0">
                      <a:srgbClr val="6785C1"/>
                    </a:outerShdw>
                  </a:effectLst>
                </a:rPr>
                <a:t>BA</a:t>
              </a:r>
              <a:endParaRPr kumimoji="1" lang="ja-JP" altLang="en-US" b="1" dirty="0">
                <a:ln w="6600">
                  <a:solidFill>
                    <a:srgbClr val="6785C1"/>
                  </a:solidFill>
                  <a:prstDash val="solid"/>
                </a:ln>
                <a:solidFill>
                  <a:srgbClr val="FFFFFF"/>
                </a:solidFill>
                <a:effectLst>
                  <a:outerShdw dist="38100" dir="2700000" algn="tl" rotWithShape="0">
                    <a:srgbClr val="6785C1"/>
                  </a:outerShdw>
                </a:effectLst>
              </a:endParaRPr>
            </a:p>
          </p:txBody>
        </p:sp>
        <p:pic>
          <p:nvPicPr>
            <p:cNvPr id="223" name="図 3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055407" y="3802548"/>
              <a:ext cx="1687968" cy="802357"/>
            </a:xfrm>
            <a:prstGeom prst="rect">
              <a:avLst/>
            </a:prstGeom>
          </p:spPr>
        </p:pic>
        <p:sp>
          <p:nvSpPr>
            <p:cNvPr id="224" name="正方形/長方形 133"/>
            <p:cNvSpPr/>
            <p:nvPr/>
          </p:nvSpPr>
          <p:spPr>
            <a:xfrm>
              <a:off x="9067445" y="3817925"/>
              <a:ext cx="1695813" cy="8069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zh-CN" b="1" dirty="0">
                  <a:ln w="6600">
                    <a:solidFill>
                      <a:srgbClr val="6785C1"/>
                    </a:solidFill>
                    <a:prstDash val="solid"/>
                  </a:ln>
                  <a:solidFill>
                    <a:srgbClr val="FFFFFF"/>
                  </a:solidFill>
                  <a:effectLst>
                    <a:outerShdw dist="38100" dir="2700000" algn="tl" rotWithShape="0">
                      <a:srgbClr val="6785C1"/>
                    </a:outerShdw>
                  </a:effectLst>
                </a:rPr>
                <a:t>BPO</a:t>
              </a:r>
              <a:endParaRPr kumimoji="1" lang="ja-JP" altLang="en-US" b="1" dirty="0">
                <a:ln w="6600">
                  <a:solidFill>
                    <a:srgbClr val="6785C1"/>
                  </a:solidFill>
                  <a:prstDash val="solid"/>
                </a:ln>
                <a:solidFill>
                  <a:srgbClr val="FFFFFF"/>
                </a:solidFill>
                <a:effectLst>
                  <a:outerShdw dist="38100" dir="2700000" algn="tl" rotWithShape="0">
                    <a:srgbClr val="6785C1"/>
                  </a:outerShdw>
                </a:effectLst>
              </a:endParaRPr>
            </a:p>
          </p:txBody>
        </p:sp>
        <p:pic>
          <p:nvPicPr>
            <p:cNvPr id="225" name="図 134"/>
            <p:cNvPicPr/>
            <p:nvPr/>
          </p:nvPicPr>
          <p:blipFill>
            <a:blip r:embed="rId19" cstate="email">
              <a:duotone>
                <a:prstClr val="black"/>
                <a:schemeClr val="accent2">
                  <a:lumMod val="75000"/>
                  <a:tint val="45000"/>
                  <a:satMod val="400000"/>
                </a:schemeClr>
              </a:duotone>
              <a:extLst>
                <a:ext uri="{28A0092B-C50C-407E-A947-70E740481C1C}">
                  <a14:useLocalDpi xmlns:a14="http://schemas.microsoft.com/office/drawing/2010/main"/>
                </a:ext>
              </a:extLst>
            </a:blip>
            <a:stretch>
              <a:fillRect/>
            </a:stretch>
          </p:blipFill>
          <p:spPr>
            <a:xfrm>
              <a:off x="2709391" y="5811452"/>
              <a:ext cx="229444" cy="343242"/>
            </a:xfrm>
            <a:prstGeom prst="rect">
              <a:avLst/>
            </a:prstGeom>
            <a:effectLst>
              <a:outerShdw blurRad="50800" dist="38100" dir="2700000" algn="tl" rotWithShape="0">
                <a:prstClr val="black">
                  <a:alpha val="40000"/>
                </a:prstClr>
              </a:outerShdw>
            </a:effectLst>
          </p:spPr>
        </p:pic>
        <p:pic>
          <p:nvPicPr>
            <p:cNvPr id="226" name="図 135"/>
            <p:cNvPicPr>
              <a:picLocks noChangeAspect="1"/>
            </p:cNvPicPr>
            <p:nvPr/>
          </p:nvPicPr>
          <p:blipFill>
            <a:blip r:embed="rId20"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554416" y="5801689"/>
              <a:ext cx="389327" cy="389327"/>
            </a:xfrm>
            <a:prstGeom prst="rect">
              <a:avLst/>
            </a:prstGeom>
            <a:effectLst>
              <a:outerShdw blurRad="50800" dist="38100" dir="2700000" algn="tl" rotWithShape="0">
                <a:prstClr val="black">
                  <a:alpha val="40000"/>
                </a:prstClr>
              </a:outerShdw>
            </a:effectLst>
          </p:spPr>
        </p:pic>
        <p:sp>
          <p:nvSpPr>
            <p:cNvPr id="227" name="正方形/長方形 136"/>
            <p:cNvSpPr/>
            <p:nvPr/>
          </p:nvSpPr>
          <p:spPr>
            <a:xfrm>
              <a:off x="9410614" y="5215959"/>
              <a:ext cx="1386691"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100" b="1" dirty="0">
                  <a:solidFill>
                    <a:srgbClr val="6785C1"/>
                  </a:solidFill>
                </a:rPr>
                <a:t>50</a:t>
              </a:r>
              <a:r>
                <a:rPr kumimoji="1" lang="en-US" altLang="zh-CN" sz="1100" b="1" dirty="0">
                  <a:solidFill>
                    <a:srgbClr val="6785C1"/>
                  </a:solidFill>
                </a:rPr>
                <a:t>+</a:t>
              </a:r>
              <a:r>
                <a:rPr kumimoji="1" lang="en-US" altLang="zh-CN" sz="1100" dirty="0">
                  <a:solidFill>
                    <a:srgbClr val="6785C1"/>
                  </a:solidFill>
                </a:rPr>
                <a:t> </a:t>
              </a:r>
              <a:r>
                <a:rPr kumimoji="1" lang="en-US" altLang="zh-CN" sz="1000" dirty="0">
                  <a:solidFill>
                    <a:srgbClr val="525252"/>
                  </a:solidFill>
                </a:rPr>
                <a:t>clients</a:t>
              </a:r>
              <a:endParaRPr kumimoji="1" lang="ja-JP" altLang="en-US" sz="1100" dirty="0">
                <a:solidFill>
                  <a:srgbClr val="525252"/>
                </a:solidFill>
              </a:endParaRPr>
            </a:p>
          </p:txBody>
        </p:sp>
        <p:sp>
          <p:nvSpPr>
            <p:cNvPr id="228" name="正方形/長方形 137"/>
            <p:cNvSpPr/>
            <p:nvPr/>
          </p:nvSpPr>
          <p:spPr>
            <a:xfrm>
              <a:off x="9360820" y="4717030"/>
              <a:ext cx="1377792" cy="406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spcBef>
                  <a:spcPts val="600"/>
                </a:spcBef>
                <a:buSzPct val="80000"/>
              </a:pPr>
              <a:r>
                <a:rPr kumimoji="1" lang="en-US" altLang="zh-CN" sz="1100" b="1" dirty="0">
                  <a:solidFill>
                    <a:srgbClr val="6785C1"/>
                  </a:solidFill>
                </a:rPr>
                <a:t>25</a:t>
              </a:r>
              <a:r>
                <a:rPr kumimoji="1" lang="en-US" altLang="zh-CN" sz="1200" dirty="0">
                  <a:solidFill>
                    <a:srgbClr val="6785C1"/>
                  </a:solidFill>
                </a:rPr>
                <a:t> </a:t>
              </a:r>
              <a:r>
                <a:rPr kumimoji="1" lang="en-US" altLang="zh-CN" sz="1000" dirty="0">
                  <a:solidFill>
                    <a:srgbClr val="525252"/>
                  </a:solidFill>
                </a:rPr>
                <a:t>delivery centers in</a:t>
              </a:r>
              <a:r>
                <a:rPr kumimoji="1" lang="en-US" altLang="zh-CN" sz="1200" dirty="0">
                  <a:solidFill>
                    <a:srgbClr val="6785C1"/>
                  </a:solidFill>
                </a:rPr>
                <a:t> </a:t>
              </a:r>
              <a:r>
                <a:rPr kumimoji="1" lang="en-US" altLang="zh-CN" sz="1100" b="1" dirty="0">
                  <a:solidFill>
                    <a:srgbClr val="6785C1"/>
                  </a:solidFill>
                </a:rPr>
                <a:t>13</a:t>
              </a:r>
              <a:r>
                <a:rPr kumimoji="1" lang="en-US" altLang="zh-CN" sz="1200" dirty="0">
                  <a:solidFill>
                    <a:srgbClr val="6785C1"/>
                  </a:solidFill>
                </a:rPr>
                <a:t> </a:t>
              </a:r>
              <a:r>
                <a:rPr kumimoji="1" lang="en-US" altLang="zh-CN" sz="1050" dirty="0">
                  <a:solidFill>
                    <a:srgbClr val="525252"/>
                  </a:solidFill>
                </a:rPr>
                <a:t>countries</a:t>
              </a:r>
              <a:endParaRPr kumimoji="1" lang="en-US" altLang="ja-JP" sz="1050" dirty="0">
                <a:solidFill>
                  <a:srgbClr val="525252"/>
                </a:solidFill>
              </a:endParaRPr>
            </a:p>
          </p:txBody>
        </p:sp>
        <p:sp>
          <p:nvSpPr>
            <p:cNvPr id="229" name="正方形/長方形 138"/>
            <p:cNvSpPr/>
            <p:nvPr/>
          </p:nvSpPr>
          <p:spPr>
            <a:xfrm>
              <a:off x="9263476" y="2369749"/>
              <a:ext cx="1581376"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ja-JP" sz="1100" b="1" dirty="0">
                  <a:solidFill>
                    <a:srgbClr val="6785C1"/>
                  </a:solidFill>
                </a:rPr>
                <a:t>3000+</a:t>
              </a:r>
              <a:r>
                <a:rPr lang="en-US" altLang="ja-JP" sz="1000" dirty="0">
                  <a:solidFill>
                    <a:srgbClr val="404040"/>
                  </a:solidFill>
                </a:rPr>
                <a:t>professionals</a:t>
              </a:r>
              <a:endParaRPr kumimoji="1" lang="ja-JP" altLang="en-US" sz="1000" dirty="0">
                <a:solidFill>
                  <a:srgbClr val="525252"/>
                </a:solidFill>
              </a:endParaRPr>
            </a:p>
          </p:txBody>
        </p:sp>
        <p:sp>
          <p:nvSpPr>
            <p:cNvPr id="230" name="正方形/長方形 139"/>
            <p:cNvSpPr/>
            <p:nvPr/>
          </p:nvSpPr>
          <p:spPr>
            <a:xfrm>
              <a:off x="9277587" y="2723831"/>
              <a:ext cx="1500446" cy="2239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133"/>
              <a:r>
                <a:rPr kumimoji="1" lang="en-US" altLang="zh-CN" sz="1100" b="1" dirty="0">
                  <a:solidFill>
                    <a:srgbClr val="6785C1"/>
                  </a:solidFill>
                </a:rPr>
                <a:t>130</a:t>
              </a:r>
              <a:r>
                <a:rPr kumimoji="1" lang="en-US" altLang="zh-CN" sz="1200" b="1" dirty="0">
                  <a:solidFill>
                    <a:srgbClr val="6785C1"/>
                  </a:solidFill>
                </a:rPr>
                <a:t>+</a:t>
              </a:r>
              <a:r>
                <a:rPr lang="en-US" altLang="zh-CN" sz="1000" dirty="0">
                  <a:solidFill>
                    <a:srgbClr val="404040"/>
                  </a:solidFill>
                </a:rPr>
                <a:t>scientists</a:t>
              </a:r>
              <a:r>
                <a:rPr lang="en-US" altLang="zh-CN" sz="1050" dirty="0">
                  <a:solidFill>
                    <a:srgbClr val="FFFFFF"/>
                  </a:solidFill>
                </a:rPr>
                <a:t>s </a:t>
              </a:r>
              <a:endParaRPr kumimoji="1" lang="ja-JP" altLang="en-US" sz="1050" dirty="0">
                <a:solidFill>
                  <a:srgbClr val="525252"/>
                </a:solidFill>
              </a:endParaRPr>
            </a:p>
          </p:txBody>
        </p:sp>
        <p:pic>
          <p:nvPicPr>
            <p:cNvPr id="231" name="図 35"/>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0262028" y="3117061"/>
              <a:ext cx="341504" cy="301327"/>
            </a:xfrm>
            <a:prstGeom prst="rect">
              <a:avLst/>
            </a:prstGeom>
          </p:spPr>
        </p:pic>
        <p:pic>
          <p:nvPicPr>
            <p:cNvPr id="232" name="図 37"/>
            <p:cNvPicPr>
              <a:picLocks noChangeAspect="1"/>
            </p:cNvPicPr>
            <p:nvPr/>
          </p:nvPicPr>
          <p:blipFill>
            <a:blip r:embed="rId22"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506387" y="5824828"/>
              <a:ext cx="344420" cy="329867"/>
            </a:xfrm>
            <a:prstGeom prst="rect">
              <a:avLst/>
            </a:prstGeom>
          </p:spPr>
        </p:pic>
        <p:sp>
          <p:nvSpPr>
            <p:cNvPr id="233" name="正方形/長方形 6"/>
            <p:cNvSpPr/>
            <p:nvPr/>
          </p:nvSpPr>
          <p:spPr>
            <a:xfrm>
              <a:off x="8102698" y="5811560"/>
              <a:ext cx="754085" cy="3298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zh-CN" dirty="0">
                  <a:ln w="0"/>
                  <a:gradFill>
                    <a:gsLst>
                      <a:gs pos="21000">
                        <a:srgbClr val="53575C"/>
                      </a:gs>
                      <a:gs pos="88000">
                        <a:srgbClr val="C5C7CA"/>
                      </a:gs>
                    </a:gsLst>
                    <a:lin ang="5400000"/>
                  </a:gradFill>
                </a:rPr>
                <a:t>AMO</a:t>
              </a:r>
              <a:endParaRPr kumimoji="1" lang="ja-JP" altLang="en-US" dirty="0">
                <a:ln w="0"/>
                <a:gradFill>
                  <a:gsLst>
                    <a:gs pos="21000">
                      <a:srgbClr val="53575C"/>
                    </a:gs>
                    <a:gs pos="88000">
                      <a:srgbClr val="C5C7CA"/>
                    </a:gs>
                  </a:gsLst>
                  <a:lin ang="5400000"/>
                </a:gradFill>
              </a:endParaRPr>
            </a:p>
          </p:txBody>
        </p:sp>
        <p:pic>
          <p:nvPicPr>
            <p:cNvPr id="234" name="図 8"/>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306029" y="5832668"/>
              <a:ext cx="339468" cy="339468"/>
            </a:xfrm>
            <a:prstGeom prst="rect">
              <a:avLst/>
            </a:prstGeom>
          </p:spPr>
        </p:pic>
        <p:sp>
          <p:nvSpPr>
            <p:cNvPr id="235" name="AutoShape 113"/>
            <p:cNvSpPr>
              <a:spLocks/>
            </p:cNvSpPr>
            <p:nvPr/>
          </p:nvSpPr>
          <p:spPr bwMode="auto">
            <a:xfrm>
              <a:off x="5366820" y="4766752"/>
              <a:ext cx="127254" cy="2127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accent2"/>
            </a:solidFill>
            <a:ln>
              <a:noFill/>
            </a:ln>
            <a:effectLst/>
            <a:extLst/>
          </p:spPr>
          <p:txBody>
            <a:bodyPr lIns="38100" tIns="38100" rIns="38100" bIns="38100" anchor="ctr"/>
            <a:lstStyle/>
            <a:p>
              <a:pPr defTabSz="457200">
                <a:defRPr/>
              </a:pPr>
              <a:endParaRPr lang="en-US" sz="3000">
                <a:solidFill>
                  <a:srgbClr val="FFFFFF"/>
                </a:solidFill>
                <a:effectLst>
                  <a:outerShdw blurRad="38100" dist="38100" dir="2700000" algn="tl">
                    <a:srgbClr val="000000"/>
                  </a:outerShdw>
                </a:effectLst>
              </a:endParaRPr>
            </a:p>
          </p:txBody>
        </p:sp>
        <p:sp>
          <p:nvSpPr>
            <p:cNvPr id="236" name="Freeform 23"/>
            <p:cNvSpPr>
              <a:spLocks noEditPoints="1"/>
            </p:cNvSpPr>
            <p:nvPr/>
          </p:nvSpPr>
          <p:spPr bwMode="auto">
            <a:xfrm>
              <a:off x="5316913" y="1991945"/>
              <a:ext cx="210613" cy="179159"/>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accent2"/>
            </a:solidFill>
            <a:ln>
              <a:noFill/>
            </a:ln>
            <a:effectLst/>
          </p:spPr>
          <p:txBody>
            <a:bodyPr lIns="38100" tIns="38100" rIns="38100" bIns="38100" anchor="ctr"/>
            <a:lstStyle/>
            <a:p>
              <a:pPr defTabSz="457200"/>
              <a:endParaRPr lang="zh-CN" altLang="zh-CN" sz="3000">
                <a:solidFill>
                  <a:srgbClr val="FFFFFF"/>
                </a:solidFill>
                <a:effectLst>
                  <a:outerShdw blurRad="38100" dist="38100" dir="2700000" algn="tl">
                    <a:srgbClr val="000000"/>
                  </a:outerShdw>
                </a:effectLst>
              </a:endParaRPr>
            </a:p>
          </p:txBody>
        </p:sp>
        <p:sp>
          <p:nvSpPr>
            <p:cNvPr id="237" name="Freeform 23"/>
            <p:cNvSpPr>
              <a:spLocks noEditPoints="1"/>
            </p:cNvSpPr>
            <p:nvPr/>
          </p:nvSpPr>
          <p:spPr bwMode="auto">
            <a:xfrm>
              <a:off x="9104563" y="2405772"/>
              <a:ext cx="180492" cy="148439"/>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accent2"/>
            </a:solidFill>
            <a:ln>
              <a:noFill/>
            </a:ln>
            <a:effectLst/>
          </p:spPr>
          <p:txBody>
            <a:bodyPr lIns="38100" tIns="38100" rIns="38100" bIns="38100" anchor="ctr"/>
            <a:lstStyle/>
            <a:p>
              <a:pPr defTabSz="457200"/>
              <a:endParaRPr lang="zh-CN" altLang="zh-CN" sz="3000">
                <a:solidFill>
                  <a:srgbClr val="FFFFFF"/>
                </a:solidFill>
                <a:effectLst>
                  <a:outerShdw blurRad="38100" dist="38100" dir="2700000" algn="tl">
                    <a:srgbClr val="000000"/>
                  </a:outerShdw>
                </a:effectLst>
              </a:endParaRPr>
            </a:p>
          </p:txBody>
        </p:sp>
        <p:pic>
          <p:nvPicPr>
            <p:cNvPr id="238" name="図 9"/>
            <p:cNvPicPr>
              <a:picLocks noChangeAspect="1"/>
            </p:cNvPicPr>
            <p:nvPr/>
          </p:nvPicPr>
          <p:blipFill>
            <a:blip r:embed="rId24"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3393434" y="5163168"/>
              <a:ext cx="289552" cy="200459"/>
            </a:xfrm>
            <a:prstGeom prst="rect">
              <a:avLst/>
            </a:prstGeom>
          </p:spPr>
        </p:pic>
        <p:sp>
          <p:nvSpPr>
            <p:cNvPr id="239" name="Freeform 23"/>
            <p:cNvSpPr>
              <a:spLocks noEditPoints="1"/>
            </p:cNvSpPr>
            <p:nvPr/>
          </p:nvSpPr>
          <p:spPr bwMode="auto">
            <a:xfrm>
              <a:off x="9138726" y="5585603"/>
              <a:ext cx="210613" cy="179159"/>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accent2"/>
            </a:solidFill>
            <a:ln>
              <a:noFill/>
            </a:ln>
            <a:effectLst/>
          </p:spPr>
          <p:txBody>
            <a:bodyPr lIns="38100" tIns="38100" rIns="38100" bIns="38100" anchor="ctr"/>
            <a:lstStyle/>
            <a:p>
              <a:pPr defTabSz="457200"/>
              <a:endParaRPr lang="zh-CN" altLang="zh-CN" sz="3000">
                <a:solidFill>
                  <a:srgbClr val="FFFFFF"/>
                </a:solidFill>
                <a:effectLst>
                  <a:outerShdw blurRad="38100" dist="38100" dir="2700000" algn="tl">
                    <a:srgbClr val="000000"/>
                  </a:outerShdw>
                </a:effectLst>
              </a:endParaRPr>
            </a:p>
          </p:txBody>
        </p:sp>
        <p:grpSp>
          <p:nvGrpSpPr>
            <p:cNvPr id="240" name="グループ化 140"/>
            <p:cNvGrpSpPr/>
            <p:nvPr/>
          </p:nvGrpSpPr>
          <p:grpSpPr>
            <a:xfrm>
              <a:off x="9121470" y="5221970"/>
              <a:ext cx="259727" cy="237003"/>
              <a:chOff x="335897" y="1703245"/>
              <a:chExt cx="412295" cy="282629"/>
            </a:xfrm>
          </p:grpSpPr>
          <p:sp>
            <p:nvSpPr>
              <p:cNvPr id="259" name="Freeform 47"/>
              <p:cNvSpPr>
                <a:spLocks/>
              </p:cNvSpPr>
              <p:nvPr/>
            </p:nvSpPr>
            <p:spPr bwMode="gray">
              <a:xfrm>
                <a:off x="622961" y="1703245"/>
                <a:ext cx="125231" cy="106533"/>
              </a:xfrm>
              <a:custGeom>
                <a:avLst/>
                <a:gdLst>
                  <a:gd name="T0" fmla="*/ 2147483647 w 459"/>
                  <a:gd name="T1" fmla="*/ 2147483647 h 459"/>
                  <a:gd name="T2" fmla="*/ 2147483647 w 459"/>
                  <a:gd name="T3" fmla="*/ 2147483647 h 459"/>
                  <a:gd name="T4" fmla="*/ 2147483647 w 459"/>
                  <a:gd name="T5" fmla="*/ 2147483647 h 459"/>
                  <a:gd name="T6" fmla="*/ 2147483647 w 459"/>
                  <a:gd name="T7" fmla="*/ 2147483647 h 459"/>
                  <a:gd name="T8" fmla="*/ 2147483647 w 459"/>
                  <a:gd name="T9" fmla="*/ 2147483647 h 459"/>
                  <a:gd name="T10" fmla="*/ 2147483647 w 459"/>
                  <a:gd name="T11" fmla="*/ 2147483647 h 459"/>
                  <a:gd name="T12" fmla="*/ 2147483647 w 459"/>
                  <a:gd name="T13" fmla="*/ 2147483647 h 459"/>
                  <a:gd name="T14" fmla="*/ 2147483647 w 459"/>
                  <a:gd name="T15" fmla="*/ 2147483647 h 459"/>
                  <a:gd name="T16" fmla="*/ 2147483647 w 459"/>
                  <a:gd name="T17" fmla="*/ 2147483647 h 4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9"/>
                  <a:gd name="T28" fmla="*/ 0 h 459"/>
                  <a:gd name="T29" fmla="*/ 459 w 459"/>
                  <a:gd name="T30" fmla="*/ 459 h 4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9" h="459">
                    <a:moveTo>
                      <a:pt x="443" y="314"/>
                    </a:moveTo>
                    <a:cubicBezTo>
                      <a:pt x="145" y="16"/>
                      <a:pt x="145" y="16"/>
                      <a:pt x="145" y="16"/>
                    </a:cubicBezTo>
                    <a:cubicBezTo>
                      <a:pt x="129" y="0"/>
                      <a:pt x="103" y="0"/>
                      <a:pt x="88" y="16"/>
                    </a:cubicBezTo>
                    <a:cubicBezTo>
                      <a:pt x="16" y="88"/>
                      <a:pt x="16" y="88"/>
                      <a:pt x="16" y="88"/>
                    </a:cubicBezTo>
                    <a:cubicBezTo>
                      <a:pt x="0" y="104"/>
                      <a:pt x="0" y="129"/>
                      <a:pt x="16" y="145"/>
                    </a:cubicBezTo>
                    <a:cubicBezTo>
                      <a:pt x="314" y="443"/>
                      <a:pt x="314" y="443"/>
                      <a:pt x="314" y="443"/>
                    </a:cubicBezTo>
                    <a:cubicBezTo>
                      <a:pt x="330" y="459"/>
                      <a:pt x="356" y="459"/>
                      <a:pt x="371" y="443"/>
                    </a:cubicBezTo>
                    <a:cubicBezTo>
                      <a:pt x="443" y="371"/>
                      <a:pt x="443" y="371"/>
                      <a:pt x="443" y="371"/>
                    </a:cubicBezTo>
                    <a:cubicBezTo>
                      <a:pt x="459" y="356"/>
                      <a:pt x="459" y="330"/>
                      <a:pt x="443" y="31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133">
                  <a:defRPr/>
                </a:pPr>
                <a:endParaRPr lang="en-US" kern="0">
                  <a:solidFill>
                    <a:sysClr val="windowText" lastClr="000000"/>
                  </a:solidFill>
                  <a:cs typeface="Arial" pitchFamily="34" charset="0"/>
                </a:endParaRPr>
              </a:p>
            </p:txBody>
          </p:sp>
          <p:sp>
            <p:nvSpPr>
              <p:cNvPr id="260" name="Freeform 48"/>
              <p:cNvSpPr>
                <a:spLocks/>
              </p:cNvSpPr>
              <p:nvPr/>
            </p:nvSpPr>
            <p:spPr bwMode="gray">
              <a:xfrm>
                <a:off x="513742" y="1861828"/>
                <a:ext cx="142958" cy="122100"/>
              </a:xfrm>
              <a:custGeom>
                <a:avLst/>
                <a:gdLst>
                  <a:gd name="T0" fmla="*/ 2147483647 w 525"/>
                  <a:gd name="T1" fmla="*/ 2147483647 h 527"/>
                  <a:gd name="T2" fmla="*/ 2147483647 w 525"/>
                  <a:gd name="T3" fmla="*/ 2147483647 h 527"/>
                  <a:gd name="T4" fmla="*/ 2147483647 w 525"/>
                  <a:gd name="T5" fmla="*/ 2147483647 h 527"/>
                  <a:gd name="T6" fmla="*/ 2147483647 w 525"/>
                  <a:gd name="T7" fmla="*/ 2147483647 h 527"/>
                  <a:gd name="T8" fmla="*/ 2147483647 w 525"/>
                  <a:gd name="T9" fmla="*/ 2147483647 h 527"/>
                  <a:gd name="T10" fmla="*/ 2147483647 w 525"/>
                  <a:gd name="T11" fmla="*/ 2147483647 h 527"/>
                  <a:gd name="T12" fmla="*/ 2147483647 w 525"/>
                  <a:gd name="T13" fmla="*/ 2147483647 h 527"/>
                  <a:gd name="T14" fmla="*/ 2147483647 w 525"/>
                  <a:gd name="T15" fmla="*/ 2147483647 h 527"/>
                  <a:gd name="T16" fmla="*/ 2147483647 w 525"/>
                  <a:gd name="T17" fmla="*/ 2147483647 h 527"/>
                  <a:gd name="T18" fmla="*/ 2147483647 w 525"/>
                  <a:gd name="T19" fmla="*/ 2147483647 h 527"/>
                  <a:gd name="T20" fmla="*/ 2147483647 w 525"/>
                  <a:gd name="T21" fmla="*/ 2147483647 h 527"/>
                  <a:gd name="T22" fmla="*/ 2147483647 w 525"/>
                  <a:gd name="T23" fmla="*/ 2147483647 h 527"/>
                  <a:gd name="T24" fmla="*/ 2147483647 w 525"/>
                  <a:gd name="T25" fmla="*/ 2147483647 h 527"/>
                  <a:gd name="T26" fmla="*/ 2147483647 w 525"/>
                  <a:gd name="T27" fmla="*/ 2147483647 h 527"/>
                  <a:gd name="T28" fmla="*/ 2147483647 w 525"/>
                  <a:gd name="T29" fmla="*/ 2147483647 h 527"/>
                  <a:gd name="T30" fmla="*/ 2147483647 w 525"/>
                  <a:gd name="T31" fmla="*/ 2147483647 h 527"/>
                  <a:gd name="T32" fmla="*/ 2147483647 w 525"/>
                  <a:gd name="T33" fmla="*/ 2147483647 h 527"/>
                  <a:gd name="T34" fmla="*/ 2147483647 w 525"/>
                  <a:gd name="T35" fmla="*/ 2147483647 h 527"/>
                  <a:gd name="T36" fmla="*/ 2147483647 w 525"/>
                  <a:gd name="T37" fmla="*/ 2147483647 h 527"/>
                  <a:gd name="T38" fmla="*/ 2147483647 w 525"/>
                  <a:gd name="T39" fmla="*/ 2147483647 h 527"/>
                  <a:gd name="T40" fmla="*/ 2147483647 w 525"/>
                  <a:gd name="T41" fmla="*/ 2147483647 h 527"/>
                  <a:gd name="T42" fmla="*/ 2147483647 w 525"/>
                  <a:gd name="T43" fmla="*/ 2147483647 h 527"/>
                  <a:gd name="T44" fmla="*/ 2147483647 w 525"/>
                  <a:gd name="T45" fmla="*/ 2147483647 h 527"/>
                  <a:gd name="T46" fmla="*/ 2147483647 w 525"/>
                  <a:gd name="T47" fmla="*/ 2147483647 h 527"/>
                  <a:gd name="T48" fmla="*/ 0 w 525"/>
                  <a:gd name="T49" fmla="*/ 2147483647 h 527"/>
                  <a:gd name="T50" fmla="*/ 2147483647 w 525"/>
                  <a:gd name="T51" fmla="*/ 2147483647 h 527"/>
                  <a:gd name="T52" fmla="*/ 2147483647 w 525"/>
                  <a:gd name="T53" fmla="*/ 2147483647 h 527"/>
                  <a:gd name="T54" fmla="*/ 2147483647 w 525"/>
                  <a:gd name="T55" fmla="*/ 2147483647 h 527"/>
                  <a:gd name="T56" fmla="*/ 2147483647 w 525"/>
                  <a:gd name="T57" fmla="*/ 2147483647 h 527"/>
                  <a:gd name="T58" fmla="*/ 2147483647 w 525"/>
                  <a:gd name="T59" fmla="*/ 2147483647 h 527"/>
                  <a:gd name="T60" fmla="*/ 2147483647 w 525"/>
                  <a:gd name="T61" fmla="*/ 2147483647 h 527"/>
                  <a:gd name="T62" fmla="*/ 2147483647 w 525"/>
                  <a:gd name="T63" fmla="*/ 2147483647 h 527"/>
                  <a:gd name="T64" fmla="*/ 2147483647 w 525"/>
                  <a:gd name="T65" fmla="*/ 2147483647 h 527"/>
                  <a:gd name="T66" fmla="*/ 2147483647 w 525"/>
                  <a:gd name="T67" fmla="*/ 2147483647 h 527"/>
                  <a:gd name="T68" fmla="*/ 2147483647 w 525"/>
                  <a:gd name="T69" fmla="*/ 2147483647 h 527"/>
                  <a:gd name="T70" fmla="*/ 2147483647 w 525"/>
                  <a:gd name="T71" fmla="*/ 2147483647 h 527"/>
                  <a:gd name="T72" fmla="*/ 2147483647 w 525"/>
                  <a:gd name="T73" fmla="*/ 2147483647 h 527"/>
                  <a:gd name="T74" fmla="*/ 2147483647 w 525"/>
                  <a:gd name="T75" fmla="*/ 2147483647 h 527"/>
                  <a:gd name="T76" fmla="*/ 2147483647 w 525"/>
                  <a:gd name="T77" fmla="*/ 2147483647 h 527"/>
                  <a:gd name="T78" fmla="*/ 2147483647 w 525"/>
                  <a:gd name="T79" fmla="*/ 2147483647 h 527"/>
                  <a:gd name="T80" fmla="*/ 2147483647 w 525"/>
                  <a:gd name="T81" fmla="*/ 2147483647 h 527"/>
                  <a:gd name="T82" fmla="*/ 2147483647 w 525"/>
                  <a:gd name="T83" fmla="*/ 2147483647 h 527"/>
                  <a:gd name="T84" fmla="*/ 2147483647 w 525"/>
                  <a:gd name="T85" fmla="*/ 2147483647 h 527"/>
                  <a:gd name="T86" fmla="*/ 2147483647 w 525"/>
                  <a:gd name="T87" fmla="*/ 2147483647 h 527"/>
                  <a:gd name="T88" fmla="*/ 2147483647 w 525"/>
                  <a:gd name="T89" fmla="*/ 2147483647 h 527"/>
                  <a:gd name="T90" fmla="*/ 2147483647 w 525"/>
                  <a:gd name="T91" fmla="*/ 2147483647 h 527"/>
                  <a:gd name="T92" fmla="*/ 2147483647 w 525"/>
                  <a:gd name="T93" fmla="*/ 2147483647 h 527"/>
                  <a:gd name="T94" fmla="*/ 2147483647 w 525"/>
                  <a:gd name="T95" fmla="*/ 2147483647 h 527"/>
                  <a:gd name="T96" fmla="*/ 2147483647 w 525"/>
                  <a:gd name="T97" fmla="*/ 2147483647 h 527"/>
                  <a:gd name="T98" fmla="*/ 2147483647 w 525"/>
                  <a:gd name="T99" fmla="*/ 2147483647 h 527"/>
                  <a:gd name="T100" fmla="*/ 2147483647 w 525"/>
                  <a:gd name="T101" fmla="*/ 2147483647 h 52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5"/>
                  <a:gd name="T154" fmla="*/ 0 h 527"/>
                  <a:gd name="T155" fmla="*/ 525 w 525"/>
                  <a:gd name="T156" fmla="*/ 527 h 52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5" h="527">
                    <a:moveTo>
                      <a:pt x="470" y="81"/>
                    </a:moveTo>
                    <a:cubicBezTo>
                      <a:pt x="480" y="92"/>
                      <a:pt x="486" y="105"/>
                      <a:pt x="486" y="120"/>
                    </a:cubicBezTo>
                    <a:cubicBezTo>
                      <a:pt x="486" y="134"/>
                      <a:pt x="480" y="148"/>
                      <a:pt x="470" y="158"/>
                    </a:cubicBezTo>
                    <a:cubicBezTo>
                      <a:pt x="459" y="168"/>
                      <a:pt x="446" y="174"/>
                      <a:pt x="432" y="174"/>
                    </a:cubicBezTo>
                    <a:cubicBezTo>
                      <a:pt x="417" y="174"/>
                      <a:pt x="403" y="168"/>
                      <a:pt x="393" y="158"/>
                    </a:cubicBezTo>
                    <a:cubicBezTo>
                      <a:pt x="243" y="8"/>
                      <a:pt x="243" y="8"/>
                      <a:pt x="243" y="8"/>
                    </a:cubicBezTo>
                    <a:cubicBezTo>
                      <a:pt x="236" y="0"/>
                      <a:pt x="223" y="0"/>
                      <a:pt x="215" y="8"/>
                    </a:cubicBezTo>
                    <a:cubicBezTo>
                      <a:pt x="211" y="12"/>
                      <a:pt x="209" y="17"/>
                      <a:pt x="209" y="22"/>
                    </a:cubicBezTo>
                    <a:cubicBezTo>
                      <a:pt x="209" y="27"/>
                      <a:pt x="211" y="32"/>
                      <a:pt x="215" y="36"/>
                    </a:cubicBezTo>
                    <a:cubicBezTo>
                      <a:pt x="365" y="186"/>
                      <a:pt x="365" y="186"/>
                      <a:pt x="365" y="186"/>
                    </a:cubicBezTo>
                    <a:cubicBezTo>
                      <a:pt x="375" y="196"/>
                      <a:pt x="381" y="210"/>
                      <a:pt x="381" y="224"/>
                    </a:cubicBezTo>
                    <a:cubicBezTo>
                      <a:pt x="381" y="239"/>
                      <a:pt x="375" y="252"/>
                      <a:pt x="365" y="262"/>
                    </a:cubicBezTo>
                    <a:cubicBezTo>
                      <a:pt x="344" y="283"/>
                      <a:pt x="310" y="283"/>
                      <a:pt x="289" y="262"/>
                    </a:cubicBezTo>
                    <a:cubicBezTo>
                      <a:pt x="289" y="262"/>
                      <a:pt x="157" y="131"/>
                      <a:pt x="140" y="114"/>
                    </a:cubicBezTo>
                    <a:cubicBezTo>
                      <a:pt x="139" y="113"/>
                      <a:pt x="139" y="112"/>
                      <a:pt x="139" y="112"/>
                    </a:cubicBezTo>
                    <a:cubicBezTo>
                      <a:pt x="131" y="105"/>
                      <a:pt x="119" y="105"/>
                      <a:pt x="111" y="112"/>
                    </a:cubicBezTo>
                    <a:cubicBezTo>
                      <a:pt x="103" y="120"/>
                      <a:pt x="103" y="133"/>
                      <a:pt x="111" y="140"/>
                    </a:cubicBezTo>
                    <a:cubicBezTo>
                      <a:pt x="261" y="290"/>
                      <a:pt x="261" y="290"/>
                      <a:pt x="261" y="290"/>
                    </a:cubicBezTo>
                    <a:cubicBezTo>
                      <a:pt x="271" y="301"/>
                      <a:pt x="277" y="314"/>
                      <a:pt x="277" y="329"/>
                    </a:cubicBezTo>
                    <a:cubicBezTo>
                      <a:pt x="277" y="343"/>
                      <a:pt x="271" y="357"/>
                      <a:pt x="261" y="367"/>
                    </a:cubicBezTo>
                    <a:cubicBezTo>
                      <a:pt x="240" y="388"/>
                      <a:pt x="205" y="388"/>
                      <a:pt x="184" y="367"/>
                    </a:cubicBezTo>
                    <a:cubicBezTo>
                      <a:pt x="184" y="367"/>
                      <a:pt x="52" y="235"/>
                      <a:pt x="36" y="219"/>
                    </a:cubicBezTo>
                    <a:cubicBezTo>
                      <a:pt x="35" y="217"/>
                      <a:pt x="34" y="217"/>
                      <a:pt x="34" y="217"/>
                    </a:cubicBezTo>
                    <a:cubicBezTo>
                      <a:pt x="27" y="209"/>
                      <a:pt x="14" y="209"/>
                      <a:pt x="6" y="217"/>
                    </a:cubicBezTo>
                    <a:cubicBezTo>
                      <a:pt x="2" y="221"/>
                      <a:pt x="0" y="226"/>
                      <a:pt x="0" y="231"/>
                    </a:cubicBezTo>
                    <a:cubicBezTo>
                      <a:pt x="0" y="236"/>
                      <a:pt x="2" y="241"/>
                      <a:pt x="6" y="245"/>
                    </a:cubicBezTo>
                    <a:cubicBezTo>
                      <a:pt x="156" y="395"/>
                      <a:pt x="156" y="395"/>
                      <a:pt x="156" y="395"/>
                    </a:cubicBezTo>
                    <a:cubicBezTo>
                      <a:pt x="166" y="405"/>
                      <a:pt x="172" y="419"/>
                      <a:pt x="172" y="433"/>
                    </a:cubicBezTo>
                    <a:cubicBezTo>
                      <a:pt x="172" y="447"/>
                      <a:pt x="166" y="461"/>
                      <a:pt x="156" y="471"/>
                    </a:cubicBezTo>
                    <a:cubicBezTo>
                      <a:pt x="146" y="481"/>
                      <a:pt x="132" y="487"/>
                      <a:pt x="118" y="487"/>
                    </a:cubicBezTo>
                    <a:cubicBezTo>
                      <a:pt x="104" y="487"/>
                      <a:pt x="90" y="482"/>
                      <a:pt x="80" y="471"/>
                    </a:cubicBezTo>
                    <a:cubicBezTo>
                      <a:pt x="46" y="437"/>
                      <a:pt x="46" y="437"/>
                      <a:pt x="46" y="437"/>
                    </a:cubicBezTo>
                    <a:cubicBezTo>
                      <a:pt x="18" y="465"/>
                      <a:pt x="18" y="465"/>
                      <a:pt x="18" y="465"/>
                    </a:cubicBezTo>
                    <a:cubicBezTo>
                      <a:pt x="52" y="499"/>
                      <a:pt x="52" y="499"/>
                      <a:pt x="52" y="499"/>
                    </a:cubicBezTo>
                    <a:cubicBezTo>
                      <a:pt x="69" y="517"/>
                      <a:pt x="93" y="527"/>
                      <a:pt x="118" y="527"/>
                    </a:cubicBezTo>
                    <a:cubicBezTo>
                      <a:pt x="143" y="527"/>
                      <a:pt x="166" y="517"/>
                      <a:pt x="184" y="499"/>
                    </a:cubicBezTo>
                    <a:cubicBezTo>
                      <a:pt x="202" y="482"/>
                      <a:pt x="212" y="458"/>
                      <a:pt x="212" y="433"/>
                    </a:cubicBezTo>
                    <a:cubicBezTo>
                      <a:pt x="212" y="429"/>
                      <a:pt x="211" y="425"/>
                      <a:pt x="211" y="421"/>
                    </a:cubicBezTo>
                    <a:cubicBezTo>
                      <a:pt x="238" y="425"/>
                      <a:pt x="267" y="416"/>
                      <a:pt x="289" y="395"/>
                    </a:cubicBezTo>
                    <a:cubicBezTo>
                      <a:pt x="306" y="377"/>
                      <a:pt x="316" y="354"/>
                      <a:pt x="316" y="329"/>
                    </a:cubicBezTo>
                    <a:cubicBezTo>
                      <a:pt x="316" y="324"/>
                      <a:pt x="316" y="321"/>
                      <a:pt x="315" y="317"/>
                    </a:cubicBezTo>
                    <a:cubicBezTo>
                      <a:pt x="343" y="320"/>
                      <a:pt x="372" y="312"/>
                      <a:pt x="393" y="290"/>
                    </a:cubicBezTo>
                    <a:cubicBezTo>
                      <a:pt x="411" y="273"/>
                      <a:pt x="421" y="249"/>
                      <a:pt x="421" y="224"/>
                    </a:cubicBezTo>
                    <a:cubicBezTo>
                      <a:pt x="421" y="220"/>
                      <a:pt x="420" y="216"/>
                      <a:pt x="420" y="212"/>
                    </a:cubicBezTo>
                    <a:cubicBezTo>
                      <a:pt x="423" y="213"/>
                      <a:pt x="427" y="213"/>
                      <a:pt x="432" y="213"/>
                    </a:cubicBezTo>
                    <a:cubicBezTo>
                      <a:pt x="457" y="213"/>
                      <a:pt x="480" y="203"/>
                      <a:pt x="498" y="186"/>
                    </a:cubicBezTo>
                    <a:cubicBezTo>
                      <a:pt x="515" y="168"/>
                      <a:pt x="525" y="145"/>
                      <a:pt x="525" y="120"/>
                    </a:cubicBezTo>
                    <a:cubicBezTo>
                      <a:pt x="525" y="95"/>
                      <a:pt x="515" y="71"/>
                      <a:pt x="498" y="53"/>
                    </a:cubicBezTo>
                    <a:cubicBezTo>
                      <a:pt x="484" y="40"/>
                      <a:pt x="484" y="40"/>
                      <a:pt x="484" y="40"/>
                    </a:cubicBezTo>
                    <a:cubicBezTo>
                      <a:pt x="456" y="68"/>
                      <a:pt x="456" y="68"/>
                      <a:pt x="456" y="68"/>
                    </a:cubicBezTo>
                    <a:lnTo>
                      <a:pt x="470" y="8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133">
                  <a:defRPr/>
                </a:pPr>
                <a:endParaRPr lang="en-US" kern="0">
                  <a:solidFill>
                    <a:sysClr val="windowText" lastClr="000000"/>
                  </a:solidFill>
                  <a:cs typeface="Arial" pitchFamily="34" charset="0"/>
                </a:endParaRPr>
              </a:p>
            </p:txBody>
          </p:sp>
          <p:sp>
            <p:nvSpPr>
              <p:cNvPr id="261" name="Freeform 49"/>
              <p:cNvSpPr>
                <a:spLocks/>
              </p:cNvSpPr>
              <p:nvPr/>
            </p:nvSpPr>
            <p:spPr bwMode="gray">
              <a:xfrm>
                <a:off x="370259" y="1855225"/>
                <a:ext cx="153047" cy="130649"/>
              </a:xfrm>
              <a:custGeom>
                <a:avLst/>
                <a:gdLst/>
                <a:ahLst/>
                <a:cxnLst>
                  <a:cxn ang="0">
                    <a:pos x="515" y="466"/>
                  </a:cxn>
                  <a:cxn ang="0">
                    <a:pos x="543" y="438"/>
                  </a:cxn>
                  <a:cxn ang="0">
                    <a:pos x="542" y="437"/>
                  </a:cxn>
                  <a:cxn ang="0">
                    <a:pos x="534" y="342"/>
                  </a:cxn>
                  <a:cxn ang="0">
                    <a:pos x="435" y="336"/>
                  </a:cxn>
                  <a:cxn ang="0">
                    <a:pos x="430" y="238"/>
                  </a:cxn>
                  <a:cxn ang="0">
                    <a:pos x="336" y="229"/>
                  </a:cxn>
                  <a:cxn ang="0">
                    <a:pos x="334" y="227"/>
                  </a:cxn>
                  <a:cxn ang="0">
                    <a:pos x="325" y="133"/>
                  </a:cxn>
                  <a:cxn ang="0">
                    <a:pos x="231" y="125"/>
                  </a:cxn>
                  <a:cxn ang="0">
                    <a:pos x="229" y="123"/>
                  </a:cxn>
                  <a:cxn ang="0">
                    <a:pos x="221" y="29"/>
                  </a:cxn>
                  <a:cxn ang="0">
                    <a:pos x="127" y="20"/>
                  </a:cxn>
                  <a:cxn ang="0">
                    <a:pos x="126" y="19"/>
                  </a:cxn>
                  <a:cxn ang="0">
                    <a:pos x="29" y="116"/>
                  </a:cxn>
                  <a:cxn ang="0">
                    <a:pos x="29" y="221"/>
                  </a:cxn>
                  <a:cxn ang="0">
                    <a:pos x="133" y="221"/>
                  </a:cxn>
                  <a:cxn ang="0">
                    <a:pos x="133" y="221"/>
                  </a:cxn>
                  <a:cxn ang="0">
                    <a:pos x="133" y="325"/>
                  </a:cxn>
                  <a:cxn ang="0">
                    <a:pos x="238" y="325"/>
                  </a:cxn>
                  <a:cxn ang="0">
                    <a:pos x="238" y="430"/>
                  </a:cxn>
                  <a:cxn ang="0">
                    <a:pos x="337" y="434"/>
                  </a:cxn>
                  <a:cxn ang="0">
                    <a:pos x="342" y="534"/>
                  </a:cxn>
                  <a:cxn ang="0">
                    <a:pos x="447" y="534"/>
                  </a:cxn>
                  <a:cxn ang="0">
                    <a:pos x="491" y="490"/>
                  </a:cxn>
                  <a:cxn ang="0">
                    <a:pos x="515" y="466"/>
                  </a:cxn>
                </a:cxnLst>
                <a:rect l="0" t="0" r="r" b="b"/>
                <a:pathLst>
                  <a:path w="563" h="563">
                    <a:moveTo>
                      <a:pt x="515" y="466"/>
                    </a:moveTo>
                    <a:cubicBezTo>
                      <a:pt x="543" y="438"/>
                      <a:pt x="543" y="438"/>
                      <a:pt x="543" y="438"/>
                    </a:cubicBezTo>
                    <a:cubicBezTo>
                      <a:pt x="542" y="437"/>
                      <a:pt x="542" y="437"/>
                      <a:pt x="542" y="437"/>
                    </a:cubicBezTo>
                    <a:cubicBezTo>
                      <a:pt x="563" y="408"/>
                      <a:pt x="560" y="368"/>
                      <a:pt x="534" y="342"/>
                    </a:cubicBezTo>
                    <a:cubicBezTo>
                      <a:pt x="507" y="315"/>
                      <a:pt x="464" y="313"/>
                      <a:pt x="435" y="336"/>
                    </a:cubicBezTo>
                    <a:cubicBezTo>
                      <a:pt x="458" y="307"/>
                      <a:pt x="457" y="265"/>
                      <a:pt x="430" y="238"/>
                    </a:cubicBezTo>
                    <a:cubicBezTo>
                      <a:pt x="404" y="212"/>
                      <a:pt x="365" y="209"/>
                      <a:pt x="336" y="229"/>
                    </a:cubicBezTo>
                    <a:cubicBezTo>
                      <a:pt x="334" y="227"/>
                      <a:pt x="334" y="227"/>
                      <a:pt x="334" y="227"/>
                    </a:cubicBezTo>
                    <a:cubicBezTo>
                      <a:pt x="354" y="199"/>
                      <a:pt x="351" y="159"/>
                      <a:pt x="325" y="133"/>
                    </a:cubicBezTo>
                    <a:cubicBezTo>
                      <a:pt x="300" y="108"/>
                      <a:pt x="260" y="105"/>
                      <a:pt x="231" y="125"/>
                    </a:cubicBezTo>
                    <a:cubicBezTo>
                      <a:pt x="229" y="123"/>
                      <a:pt x="229" y="123"/>
                      <a:pt x="229" y="123"/>
                    </a:cubicBezTo>
                    <a:cubicBezTo>
                      <a:pt x="249" y="94"/>
                      <a:pt x="247" y="54"/>
                      <a:pt x="221" y="29"/>
                    </a:cubicBezTo>
                    <a:cubicBezTo>
                      <a:pt x="195" y="3"/>
                      <a:pt x="155" y="0"/>
                      <a:pt x="127" y="20"/>
                    </a:cubicBezTo>
                    <a:cubicBezTo>
                      <a:pt x="126" y="19"/>
                      <a:pt x="126" y="19"/>
                      <a:pt x="126" y="19"/>
                    </a:cubicBezTo>
                    <a:cubicBezTo>
                      <a:pt x="29" y="116"/>
                      <a:pt x="29" y="116"/>
                      <a:pt x="29" y="116"/>
                    </a:cubicBezTo>
                    <a:cubicBezTo>
                      <a:pt x="0" y="145"/>
                      <a:pt x="0" y="192"/>
                      <a:pt x="29" y="221"/>
                    </a:cubicBezTo>
                    <a:cubicBezTo>
                      <a:pt x="58" y="249"/>
                      <a:pt x="105" y="249"/>
                      <a:pt x="133" y="221"/>
                    </a:cubicBezTo>
                    <a:cubicBezTo>
                      <a:pt x="133" y="221"/>
                      <a:pt x="133" y="221"/>
                      <a:pt x="133" y="221"/>
                    </a:cubicBezTo>
                    <a:cubicBezTo>
                      <a:pt x="105" y="250"/>
                      <a:pt x="105" y="296"/>
                      <a:pt x="133" y="325"/>
                    </a:cubicBezTo>
                    <a:cubicBezTo>
                      <a:pt x="162" y="354"/>
                      <a:pt x="209" y="354"/>
                      <a:pt x="238" y="325"/>
                    </a:cubicBezTo>
                    <a:cubicBezTo>
                      <a:pt x="209" y="354"/>
                      <a:pt x="209" y="401"/>
                      <a:pt x="238" y="430"/>
                    </a:cubicBezTo>
                    <a:cubicBezTo>
                      <a:pt x="265" y="457"/>
                      <a:pt x="308" y="458"/>
                      <a:pt x="337" y="434"/>
                    </a:cubicBezTo>
                    <a:cubicBezTo>
                      <a:pt x="313" y="464"/>
                      <a:pt x="316" y="507"/>
                      <a:pt x="342" y="534"/>
                    </a:cubicBezTo>
                    <a:cubicBezTo>
                      <a:pt x="371" y="563"/>
                      <a:pt x="418" y="563"/>
                      <a:pt x="447" y="534"/>
                    </a:cubicBezTo>
                    <a:cubicBezTo>
                      <a:pt x="491" y="490"/>
                      <a:pt x="491" y="490"/>
                      <a:pt x="491" y="490"/>
                    </a:cubicBezTo>
                    <a:lnTo>
                      <a:pt x="515" y="466"/>
                    </a:lnTo>
                    <a:close/>
                  </a:path>
                </a:pathLst>
              </a:custGeom>
              <a:solidFill>
                <a:srgbClr val="6785C1"/>
              </a:solidFill>
              <a:ln w="9525">
                <a:noFill/>
                <a:round/>
                <a:headEnd/>
                <a:tailEnd/>
              </a:ln>
            </p:spPr>
            <p:txBody>
              <a:bodyPr/>
              <a:lstStyle/>
              <a:p>
                <a:pPr defTabSz="457133">
                  <a:defRPr/>
                </a:pPr>
                <a:endParaRPr lang="en-US" kern="0">
                  <a:solidFill>
                    <a:sysClr val="windowText" lastClr="000000"/>
                  </a:solidFill>
                  <a:cs typeface="Arial" pitchFamily="34" charset="0"/>
                </a:endParaRPr>
              </a:p>
            </p:txBody>
          </p:sp>
          <p:sp>
            <p:nvSpPr>
              <p:cNvPr id="262" name="Freeform 50"/>
              <p:cNvSpPr>
                <a:spLocks/>
              </p:cNvSpPr>
              <p:nvPr/>
            </p:nvSpPr>
            <p:spPr bwMode="gray">
              <a:xfrm>
                <a:off x="438975" y="1721909"/>
                <a:ext cx="252996" cy="149313"/>
              </a:xfrm>
              <a:custGeom>
                <a:avLst/>
                <a:gdLst/>
                <a:ahLst/>
                <a:cxnLst>
                  <a:cxn ang="0">
                    <a:pos x="626" y="121"/>
                  </a:cxn>
                  <a:cxn ang="0">
                    <a:pos x="330" y="34"/>
                  </a:cxn>
                  <a:cxn ang="0">
                    <a:pos x="125" y="115"/>
                  </a:cxn>
                  <a:cxn ang="0">
                    <a:pos x="11" y="377"/>
                  </a:cxn>
                  <a:cxn ang="0">
                    <a:pos x="3" y="408"/>
                  </a:cxn>
                  <a:cxn ang="0">
                    <a:pos x="87" y="504"/>
                  </a:cxn>
                  <a:cxn ang="0">
                    <a:pos x="174" y="454"/>
                  </a:cxn>
                  <a:cxn ang="0">
                    <a:pos x="220" y="345"/>
                  </a:cxn>
                  <a:cxn ang="0">
                    <a:pos x="309" y="285"/>
                  </a:cxn>
                  <a:cxn ang="0">
                    <a:pos x="357" y="303"/>
                  </a:cxn>
                  <a:cxn ang="0">
                    <a:pos x="700" y="646"/>
                  </a:cxn>
                  <a:cxn ang="0">
                    <a:pos x="700" y="645"/>
                  </a:cxn>
                  <a:cxn ang="0">
                    <a:pos x="700" y="646"/>
                  </a:cxn>
                  <a:cxn ang="0">
                    <a:pos x="728" y="618"/>
                  </a:cxn>
                  <a:cxn ang="0">
                    <a:pos x="728" y="618"/>
                  </a:cxn>
                  <a:cxn ang="0">
                    <a:pos x="750" y="596"/>
                  </a:cxn>
                  <a:cxn ang="0">
                    <a:pos x="836" y="510"/>
                  </a:cxn>
                  <a:cxn ang="0">
                    <a:pos x="836" y="510"/>
                  </a:cxn>
                  <a:cxn ang="0">
                    <a:pos x="928" y="419"/>
                  </a:cxn>
                  <a:cxn ang="0">
                    <a:pos x="626" y="121"/>
                  </a:cxn>
                </a:cxnLst>
                <a:rect l="0" t="0" r="r" b="b"/>
                <a:pathLst>
                  <a:path w="928" h="646">
                    <a:moveTo>
                      <a:pt x="626" y="121"/>
                    </a:moveTo>
                    <a:cubicBezTo>
                      <a:pt x="330" y="34"/>
                      <a:pt x="330" y="34"/>
                      <a:pt x="330" y="34"/>
                    </a:cubicBezTo>
                    <a:cubicBezTo>
                      <a:pt x="251" y="0"/>
                      <a:pt x="159" y="36"/>
                      <a:pt x="125" y="115"/>
                    </a:cubicBezTo>
                    <a:cubicBezTo>
                      <a:pt x="11" y="377"/>
                      <a:pt x="11" y="377"/>
                      <a:pt x="11" y="377"/>
                    </a:cubicBezTo>
                    <a:cubicBezTo>
                      <a:pt x="7" y="387"/>
                      <a:pt x="4" y="397"/>
                      <a:pt x="3" y="408"/>
                    </a:cubicBezTo>
                    <a:cubicBezTo>
                      <a:pt x="0" y="458"/>
                      <a:pt x="38" y="501"/>
                      <a:pt x="87" y="504"/>
                    </a:cubicBezTo>
                    <a:cubicBezTo>
                      <a:pt x="125" y="506"/>
                      <a:pt x="158" y="485"/>
                      <a:pt x="174" y="454"/>
                    </a:cubicBezTo>
                    <a:cubicBezTo>
                      <a:pt x="220" y="345"/>
                      <a:pt x="220" y="345"/>
                      <a:pt x="220" y="345"/>
                    </a:cubicBezTo>
                    <a:cubicBezTo>
                      <a:pt x="235" y="311"/>
                      <a:pt x="270" y="283"/>
                      <a:pt x="309" y="285"/>
                    </a:cubicBezTo>
                    <a:cubicBezTo>
                      <a:pt x="327" y="287"/>
                      <a:pt x="344" y="293"/>
                      <a:pt x="357" y="303"/>
                    </a:cubicBezTo>
                    <a:cubicBezTo>
                      <a:pt x="700" y="646"/>
                      <a:pt x="700" y="646"/>
                      <a:pt x="700" y="646"/>
                    </a:cubicBezTo>
                    <a:cubicBezTo>
                      <a:pt x="700" y="645"/>
                      <a:pt x="700" y="645"/>
                      <a:pt x="700" y="645"/>
                    </a:cubicBezTo>
                    <a:cubicBezTo>
                      <a:pt x="700" y="646"/>
                      <a:pt x="700" y="646"/>
                      <a:pt x="700" y="646"/>
                    </a:cubicBezTo>
                    <a:cubicBezTo>
                      <a:pt x="728" y="618"/>
                      <a:pt x="728" y="618"/>
                      <a:pt x="728" y="618"/>
                    </a:cubicBezTo>
                    <a:cubicBezTo>
                      <a:pt x="728" y="618"/>
                      <a:pt x="728" y="618"/>
                      <a:pt x="728" y="618"/>
                    </a:cubicBezTo>
                    <a:cubicBezTo>
                      <a:pt x="750" y="596"/>
                      <a:pt x="750" y="596"/>
                      <a:pt x="750" y="596"/>
                    </a:cubicBezTo>
                    <a:cubicBezTo>
                      <a:pt x="836" y="510"/>
                      <a:pt x="836" y="510"/>
                      <a:pt x="836" y="510"/>
                    </a:cubicBezTo>
                    <a:cubicBezTo>
                      <a:pt x="836" y="510"/>
                      <a:pt x="836" y="510"/>
                      <a:pt x="836" y="510"/>
                    </a:cubicBezTo>
                    <a:cubicBezTo>
                      <a:pt x="928" y="419"/>
                      <a:pt x="928" y="419"/>
                      <a:pt x="928" y="419"/>
                    </a:cubicBezTo>
                    <a:lnTo>
                      <a:pt x="626" y="121"/>
                    </a:lnTo>
                    <a:close/>
                  </a:path>
                </a:pathLst>
              </a:custGeom>
              <a:solidFill>
                <a:srgbClr val="6785C1"/>
              </a:solidFill>
              <a:ln w="9525">
                <a:noFill/>
                <a:round/>
                <a:headEnd/>
                <a:tailEnd/>
              </a:ln>
            </p:spPr>
            <p:txBody>
              <a:bodyPr/>
              <a:lstStyle/>
              <a:p>
                <a:pPr defTabSz="457133">
                  <a:defRPr/>
                </a:pPr>
                <a:endParaRPr lang="en-US" kern="0">
                  <a:solidFill>
                    <a:sysClr val="windowText" lastClr="000000"/>
                  </a:solidFill>
                  <a:cs typeface="Arial" pitchFamily="34" charset="0"/>
                </a:endParaRPr>
              </a:p>
            </p:txBody>
          </p:sp>
          <p:sp>
            <p:nvSpPr>
              <p:cNvPr id="263" name="Freeform 51"/>
              <p:cNvSpPr>
                <a:spLocks/>
              </p:cNvSpPr>
              <p:nvPr/>
            </p:nvSpPr>
            <p:spPr bwMode="gray">
              <a:xfrm>
                <a:off x="335897" y="1807832"/>
                <a:ext cx="61186" cy="52051"/>
              </a:xfrm>
              <a:custGeom>
                <a:avLst/>
                <a:gdLst>
                  <a:gd name="T0" fmla="*/ 2147483647 w 224"/>
                  <a:gd name="T1" fmla="*/ 2147483647 h 224"/>
                  <a:gd name="T2" fmla="*/ 2147483647 w 224"/>
                  <a:gd name="T3" fmla="*/ 2147483647 h 224"/>
                  <a:gd name="T4" fmla="*/ 2147483647 w 224"/>
                  <a:gd name="T5" fmla="*/ 2147483647 h 224"/>
                  <a:gd name="T6" fmla="*/ 2147483647 w 224"/>
                  <a:gd name="T7" fmla="*/ 2147483647 h 224"/>
                  <a:gd name="T8" fmla="*/ 2147483647 w 224"/>
                  <a:gd name="T9" fmla="*/ 2147483647 h 224"/>
                  <a:gd name="T10" fmla="*/ 2147483647 w 224"/>
                  <a:gd name="T11" fmla="*/ 2147483647 h 224"/>
                  <a:gd name="T12" fmla="*/ 0 60000 65536"/>
                  <a:gd name="T13" fmla="*/ 0 60000 65536"/>
                  <a:gd name="T14" fmla="*/ 0 60000 65536"/>
                  <a:gd name="T15" fmla="*/ 0 60000 65536"/>
                  <a:gd name="T16" fmla="*/ 0 60000 65536"/>
                  <a:gd name="T17" fmla="*/ 0 60000 65536"/>
                  <a:gd name="T18" fmla="*/ 0 w 224"/>
                  <a:gd name="T19" fmla="*/ 0 h 224"/>
                  <a:gd name="T20" fmla="*/ 224 w 224"/>
                  <a:gd name="T21" fmla="*/ 224 h 224"/>
                </a:gdLst>
                <a:ahLst/>
                <a:cxnLst>
                  <a:cxn ang="T12">
                    <a:pos x="T0" y="T1"/>
                  </a:cxn>
                  <a:cxn ang="T13">
                    <a:pos x="T2" y="T3"/>
                  </a:cxn>
                  <a:cxn ang="T14">
                    <a:pos x="T4" y="T5"/>
                  </a:cxn>
                  <a:cxn ang="T15">
                    <a:pos x="T6" y="T7"/>
                  </a:cxn>
                  <a:cxn ang="T16">
                    <a:pos x="T8" y="T9"/>
                  </a:cxn>
                  <a:cxn ang="T17">
                    <a:pos x="T10" y="T11"/>
                  </a:cxn>
                </a:cxnLst>
                <a:rect l="T18" t="T19" r="T20" b="T21"/>
                <a:pathLst>
                  <a:path w="224" h="224">
                    <a:moveTo>
                      <a:pt x="35" y="8"/>
                    </a:moveTo>
                    <a:cubicBezTo>
                      <a:pt x="28" y="0"/>
                      <a:pt x="15" y="0"/>
                      <a:pt x="7" y="8"/>
                    </a:cubicBezTo>
                    <a:cubicBezTo>
                      <a:pt x="0" y="16"/>
                      <a:pt x="0" y="28"/>
                      <a:pt x="7" y="36"/>
                    </a:cubicBezTo>
                    <a:cubicBezTo>
                      <a:pt x="196" y="224"/>
                      <a:pt x="196" y="224"/>
                      <a:pt x="196" y="224"/>
                    </a:cubicBezTo>
                    <a:cubicBezTo>
                      <a:pt x="224" y="196"/>
                      <a:pt x="224" y="196"/>
                      <a:pt x="224" y="196"/>
                    </a:cubicBezTo>
                    <a:lnTo>
                      <a:pt x="35" y="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133">
                  <a:defRPr/>
                </a:pPr>
                <a:endParaRPr lang="en-US" kern="0">
                  <a:solidFill>
                    <a:sysClr val="windowText" lastClr="000000"/>
                  </a:solidFill>
                  <a:cs typeface="Arial" pitchFamily="34" charset="0"/>
                </a:endParaRPr>
              </a:p>
            </p:txBody>
          </p:sp>
        </p:grpSp>
        <p:pic>
          <p:nvPicPr>
            <p:cNvPr id="241" name="図 12"/>
            <p:cNvPicPr>
              <a:picLocks noChangeAspect="1"/>
            </p:cNvPicPr>
            <p:nvPr/>
          </p:nvPicPr>
          <p:blipFill>
            <a:blip r:embed="rId25"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307314" y="5098567"/>
              <a:ext cx="245215" cy="252688"/>
            </a:xfrm>
            <a:prstGeom prst="rect">
              <a:avLst/>
            </a:prstGeom>
          </p:spPr>
        </p:pic>
        <p:pic>
          <p:nvPicPr>
            <p:cNvPr id="242" name="図 146"/>
            <p:cNvPicPr>
              <a:picLocks noChangeAspect="1"/>
            </p:cNvPicPr>
            <p:nvPr/>
          </p:nvPicPr>
          <p:blipFill>
            <a:blip r:embed="rId26"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7221822" y="4831996"/>
              <a:ext cx="235957" cy="235957"/>
            </a:xfrm>
            <a:prstGeom prst="rect">
              <a:avLst/>
            </a:prstGeom>
          </p:spPr>
        </p:pic>
        <p:sp>
          <p:nvSpPr>
            <p:cNvPr id="243" name="AutoShape 81"/>
            <p:cNvSpPr>
              <a:spLocks/>
            </p:cNvSpPr>
            <p:nvPr/>
          </p:nvSpPr>
          <p:spPr bwMode="auto">
            <a:xfrm>
              <a:off x="9130100" y="2747541"/>
              <a:ext cx="172206" cy="1639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accent2"/>
            </a:solidFill>
            <a:ln>
              <a:noFill/>
            </a:ln>
            <a:effectLst/>
            <a:extLst/>
          </p:spPr>
          <p:txBody>
            <a:bodyPr lIns="38100" tIns="38100" rIns="38100" bIns="38100" anchor="ctr"/>
            <a:lstStyle/>
            <a:p>
              <a:pPr defTabSz="457200"/>
              <a:endParaRPr lang="zh-CN" altLang="zh-CN" sz="3000">
                <a:solidFill>
                  <a:srgbClr val="FFFFFF"/>
                </a:solidFill>
                <a:effectLst>
                  <a:outerShdw blurRad="38100" dist="38100" dir="2700000" algn="tl">
                    <a:srgbClr val="000000"/>
                  </a:outerShdw>
                </a:effectLst>
              </a:endParaRPr>
            </a:p>
          </p:txBody>
        </p:sp>
        <p:pic>
          <p:nvPicPr>
            <p:cNvPr id="244" name="図 11"/>
            <p:cNvPicPr>
              <a:picLocks noChangeAspect="1"/>
            </p:cNvPicPr>
            <p:nvPr/>
          </p:nvPicPr>
          <p:blipFill>
            <a:blip r:embed="rId27"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098466" y="2014969"/>
              <a:ext cx="221232" cy="221232"/>
            </a:xfrm>
            <a:prstGeom prst="rect">
              <a:avLst/>
            </a:prstGeom>
          </p:spPr>
        </p:pic>
        <p:pic>
          <p:nvPicPr>
            <p:cNvPr id="245" name="図 129"/>
            <p:cNvPicPr>
              <a:picLocks noChangeAspect="1"/>
            </p:cNvPicPr>
            <p:nvPr/>
          </p:nvPicPr>
          <p:blipFill>
            <a:blip r:embed="rId27"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111195" y="4816526"/>
              <a:ext cx="221232" cy="221232"/>
            </a:xfrm>
            <a:prstGeom prst="rect">
              <a:avLst/>
            </a:prstGeom>
          </p:spPr>
        </p:pic>
        <p:pic>
          <p:nvPicPr>
            <p:cNvPr id="246" name="図 132"/>
            <p:cNvPicPr>
              <a:picLocks noChangeAspect="1"/>
            </p:cNvPicPr>
            <p:nvPr/>
          </p:nvPicPr>
          <p:blipFill>
            <a:blip r:embed="rId27"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7242146" y="5282541"/>
              <a:ext cx="221232" cy="221232"/>
            </a:xfrm>
            <a:prstGeom prst="rect">
              <a:avLst/>
            </a:prstGeom>
          </p:spPr>
        </p:pic>
        <p:pic>
          <p:nvPicPr>
            <p:cNvPr id="247" name="図 149"/>
            <p:cNvPicPr>
              <a:picLocks noChangeAspect="1"/>
            </p:cNvPicPr>
            <p:nvPr/>
          </p:nvPicPr>
          <p:blipFill>
            <a:blip r:embed="rId28"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358189" y="5507492"/>
              <a:ext cx="219009" cy="209441"/>
            </a:xfrm>
            <a:prstGeom prst="rect">
              <a:avLst/>
            </a:prstGeom>
            <a:effectLst>
              <a:glow rad="25400">
                <a:schemeClr val="bg1">
                  <a:alpha val="40000"/>
                </a:schemeClr>
              </a:glow>
            </a:effectLst>
          </p:spPr>
        </p:pic>
        <p:pic>
          <p:nvPicPr>
            <p:cNvPr id="248" name="図 150"/>
            <p:cNvPicPr>
              <a:picLocks noChangeAspect="1"/>
            </p:cNvPicPr>
            <p:nvPr/>
          </p:nvPicPr>
          <p:blipFill>
            <a:blip r:embed="rId29"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5274338" y="2682796"/>
              <a:ext cx="297237" cy="336714"/>
            </a:xfrm>
            <a:prstGeom prst="rect">
              <a:avLst/>
            </a:prstGeom>
            <a:effectLst>
              <a:glow rad="25400">
                <a:schemeClr val="bg1">
                  <a:alpha val="45000"/>
                </a:schemeClr>
              </a:glow>
            </a:effectLst>
          </p:spPr>
        </p:pic>
        <p:sp>
          <p:nvSpPr>
            <p:cNvPr id="249" name="Freeform 23"/>
            <p:cNvSpPr>
              <a:spLocks noEditPoints="1"/>
            </p:cNvSpPr>
            <p:nvPr/>
          </p:nvSpPr>
          <p:spPr bwMode="auto">
            <a:xfrm>
              <a:off x="7264259" y="2023338"/>
              <a:ext cx="180492" cy="148439"/>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accent2"/>
            </a:solidFill>
            <a:ln>
              <a:noFill/>
            </a:ln>
            <a:effectLst/>
          </p:spPr>
          <p:txBody>
            <a:bodyPr lIns="38100" tIns="38100" rIns="38100" bIns="38100" anchor="ctr"/>
            <a:lstStyle/>
            <a:p>
              <a:pPr defTabSz="457200"/>
              <a:endParaRPr lang="zh-CN" altLang="zh-CN" sz="3000">
                <a:solidFill>
                  <a:srgbClr val="FFFFFF"/>
                </a:solidFill>
                <a:effectLst>
                  <a:outerShdw blurRad="38100" dist="38100" dir="2700000" algn="tl">
                    <a:srgbClr val="000000"/>
                  </a:outerShdw>
                </a:effectLst>
              </a:endParaRPr>
            </a:p>
          </p:txBody>
        </p:sp>
        <p:sp>
          <p:nvSpPr>
            <p:cNvPr id="250" name="AutoShape 117"/>
            <p:cNvSpPr>
              <a:spLocks/>
            </p:cNvSpPr>
            <p:nvPr/>
          </p:nvSpPr>
          <p:spPr bwMode="auto">
            <a:xfrm>
              <a:off x="7281189" y="2747504"/>
              <a:ext cx="182190" cy="139181"/>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accent2"/>
            </a:solidFill>
            <a:ln>
              <a:noFill/>
            </a:ln>
            <a:effectLst/>
            <a:extLst/>
          </p:spPr>
          <p:txBody>
            <a:bodyPr lIns="38100" tIns="38100" rIns="38100" bIns="38100" anchor="ct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endParaRPr lang="zh-CN" altLang="zh-CN" sz="3000">
                <a:solidFill>
                  <a:srgbClr val="FFFFFF"/>
                </a:solidFill>
                <a:effectLst>
                  <a:outerShdw blurRad="38100" dist="38100" dir="2700000" algn="tl">
                    <a:srgbClr val="000000"/>
                  </a:outerShdw>
                </a:effectLst>
                <a:latin typeface="Arial"/>
              </a:endParaRPr>
            </a:p>
          </p:txBody>
        </p:sp>
        <p:pic>
          <p:nvPicPr>
            <p:cNvPr id="251" name="図 13"/>
            <p:cNvPicPr>
              <a:picLocks noChangeAspect="1"/>
            </p:cNvPicPr>
            <p:nvPr/>
          </p:nvPicPr>
          <p:blipFill>
            <a:blip r:embed="rId30" cstate="email">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3436096" y="2717135"/>
              <a:ext cx="184545" cy="206256"/>
            </a:xfrm>
            <a:prstGeom prst="rect">
              <a:avLst/>
            </a:prstGeom>
          </p:spPr>
        </p:pic>
        <p:pic>
          <p:nvPicPr>
            <p:cNvPr id="252" name="図 16"/>
            <p:cNvPicPr>
              <a:picLocks noChangeAspect="1"/>
            </p:cNvPicPr>
            <p:nvPr/>
          </p:nvPicPr>
          <p:blipFill>
            <a:blip r:embed="rId31"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476441" y="5107337"/>
              <a:ext cx="288456" cy="276918"/>
            </a:xfrm>
            <a:prstGeom prst="rect">
              <a:avLst/>
            </a:prstGeom>
          </p:spPr>
        </p:pic>
        <p:pic>
          <p:nvPicPr>
            <p:cNvPr id="253" name="図 19"/>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529526" y="5471152"/>
              <a:ext cx="231500" cy="223425"/>
            </a:xfrm>
            <a:prstGeom prst="rect">
              <a:avLst/>
            </a:prstGeom>
          </p:spPr>
        </p:pic>
        <p:sp>
          <p:nvSpPr>
            <p:cNvPr id="254" name="正方形/長方形 21"/>
            <p:cNvSpPr/>
            <p:nvPr/>
          </p:nvSpPr>
          <p:spPr>
            <a:xfrm>
              <a:off x="1474815" y="4639755"/>
              <a:ext cx="299604" cy="3980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zh-CN" altLang="en-US" b="1" dirty="0">
                  <a:ln w="12700">
                    <a:solidFill>
                      <a:srgbClr val="C2CEE6"/>
                    </a:solidFill>
                    <a:prstDash val="solid"/>
                  </a:ln>
                  <a:pattFill prst="pct50">
                    <a:fgClr>
                      <a:srgbClr val="C2CEE6"/>
                    </a:fgClr>
                    <a:bgClr>
                      <a:srgbClr val="C2CEE6">
                        <a:lumMod val="20000"/>
                        <a:lumOff val="80000"/>
                      </a:srgbClr>
                    </a:bgClr>
                  </a:pattFill>
                  <a:effectLst>
                    <a:outerShdw dist="38100" dir="2640000" algn="bl" rotWithShape="0">
                      <a:srgbClr val="C2CEE6"/>
                    </a:outerShdw>
                  </a:effectLst>
                </a:rPr>
                <a:t>？</a:t>
              </a:r>
              <a:endParaRPr kumimoji="1" lang="ja-JP" altLang="en-US" b="1" dirty="0">
                <a:ln w="12700">
                  <a:solidFill>
                    <a:srgbClr val="C2CEE6"/>
                  </a:solidFill>
                  <a:prstDash val="solid"/>
                </a:ln>
                <a:pattFill prst="pct50">
                  <a:fgClr>
                    <a:srgbClr val="C2CEE6"/>
                  </a:fgClr>
                  <a:bgClr>
                    <a:srgbClr val="C2CEE6">
                      <a:lumMod val="20000"/>
                      <a:lumOff val="80000"/>
                    </a:srgbClr>
                  </a:bgClr>
                </a:pattFill>
                <a:effectLst>
                  <a:outerShdw dist="38100" dir="2640000" algn="bl" rotWithShape="0">
                    <a:srgbClr val="C2CEE6"/>
                  </a:outerShdw>
                </a:effectLst>
              </a:endParaRPr>
            </a:p>
          </p:txBody>
        </p:sp>
        <p:pic>
          <p:nvPicPr>
            <p:cNvPr id="255" name="図 22"/>
            <p:cNvPicPr>
              <a:picLocks noChangeAspect="1"/>
            </p:cNvPicPr>
            <p:nvPr/>
          </p:nvPicPr>
          <p:blipFill>
            <a:blip r:embed="rId33"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5292819" y="2330513"/>
              <a:ext cx="234706" cy="244286"/>
            </a:xfrm>
            <a:prstGeom prst="rect">
              <a:avLst/>
            </a:prstGeom>
          </p:spPr>
        </p:pic>
        <p:pic>
          <p:nvPicPr>
            <p:cNvPr id="256" name="図 153"/>
            <p:cNvPicPr>
              <a:picLocks noChangeAspect="1"/>
            </p:cNvPicPr>
            <p:nvPr/>
          </p:nvPicPr>
          <p:blipFill>
            <a:blip r:embed="rId33"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7258936" y="2358502"/>
              <a:ext cx="234706" cy="244286"/>
            </a:xfrm>
            <a:prstGeom prst="rect">
              <a:avLst/>
            </a:prstGeom>
          </p:spPr>
        </p:pic>
        <p:pic>
          <p:nvPicPr>
            <p:cNvPr id="257" name="図 23"/>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3419706" y="2344195"/>
              <a:ext cx="244235" cy="230035"/>
            </a:xfrm>
            <a:prstGeom prst="rect">
              <a:avLst/>
            </a:prstGeom>
          </p:spPr>
        </p:pic>
        <p:sp>
          <p:nvSpPr>
            <p:cNvPr id="258" name="正方形/長方形 158"/>
            <p:cNvSpPr/>
            <p:nvPr/>
          </p:nvSpPr>
          <p:spPr>
            <a:xfrm>
              <a:off x="3330936" y="5451849"/>
              <a:ext cx="352051" cy="3464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33"/>
              <a:r>
                <a:rPr kumimoji="1" lang="en-US" altLang="zh-CN" sz="1100" b="1" dirty="0">
                  <a:ln w="6600">
                    <a:solidFill>
                      <a:srgbClr val="6785C1"/>
                    </a:solidFill>
                    <a:prstDash val="solid"/>
                  </a:ln>
                  <a:solidFill>
                    <a:srgbClr val="FFFFFF"/>
                  </a:solidFill>
                  <a:effectLst>
                    <a:outerShdw dist="38100" dir="2700000" algn="tl" rotWithShape="0">
                      <a:srgbClr val="6785C1"/>
                    </a:outerShdw>
                  </a:effectLst>
                </a:rPr>
                <a:t>24</a:t>
              </a:r>
              <a:r>
                <a:rPr kumimoji="1" lang="zh-CN" altLang="en-US" sz="1100" b="1" dirty="0">
                  <a:ln w="6600">
                    <a:solidFill>
                      <a:srgbClr val="6785C1"/>
                    </a:solidFill>
                    <a:prstDash val="solid"/>
                  </a:ln>
                  <a:solidFill>
                    <a:srgbClr val="FFFFFF"/>
                  </a:solidFill>
                  <a:effectLst>
                    <a:outerShdw dist="38100" dir="2700000" algn="tl" rotWithShape="0">
                      <a:srgbClr val="6785C1"/>
                    </a:outerShdw>
                  </a:effectLst>
                </a:rPr>
                <a:t>*</a:t>
              </a:r>
              <a:r>
                <a:rPr kumimoji="1" lang="en-US" altLang="zh-CN" sz="1100" b="1" dirty="0">
                  <a:ln w="6600">
                    <a:solidFill>
                      <a:srgbClr val="6785C1"/>
                    </a:solidFill>
                    <a:prstDash val="solid"/>
                  </a:ln>
                  <a:solidFill>
                    <a:srgbClr val="FFFFFF"/>
                  </a:solidFill>
                  <a:effectLst>
                    <a:outerShdw dist="38100" dir="2700000" algn="tl" rotWithShape="0">
                      <a:srgbClr val="6785C1"/>
                    </a:outerShdw>
                  </a:effectLst>
                </a:rPr>
                <a:t>7</a:t>
              </a:r>
              <a:endParaRPr kumimoji="1" lang="ja-JP" altLang="en-US" sz="1100" b="1" dirty="0">
                <a:ln w="6600">
                  <a:solidFill>
                    <a:srgbClr val="6785C1"/>
                  </a:solidFill>
                  <a:prstDash val="solid"/>
                </a:ln>
                <a:solidFill>
                  <a:srgbClr val="FFFFFF"/>
                </a:solidFill>
                <a:effectLst>
                  <a:outerShdw dist="38100" dir="2700000" algn="tl" rotWithShape="0">
                    <a:srgbClr val="6785C1"/>
                  </a:outerShdw>
                </a:effectLst>
              </a:endParaRPr>
            </a:p>
          </p:txBody>
        </p:sp>
      </p:grpSp>
      <p:sp>
        <p:nvSpPr>
          <p:cNvPr id="118" name="矩形 11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21" name="矩形 120"/>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124" name="图片 12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8766860" y="6513806"/>
            <a:ext cx="1045869" cy="153266"/>
          </a:xfrm>
          <a:prstGeom prst="rect">
            <a:avLst/>
          </a:prstGeom>
        </p:spPr>
      </p:pic>
      <p:sp>
        <p:nvSpPr>
          <p:cNvPr id="125" name="文本框 124"/>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spTree>
    <p:extLst>
      <p:ext uri="{BB962C8B-B14F-4D97-AF65-F5344CB8AC3E}">
        <p14:creationId xmlns:p14="http://schemas.microsoft.com/office/powerpoint/2010/main" val="35392253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3383576" y="2330654"/>
            <a:ext cx="5424847" cy="861774"/>
          </a:xfrm>
          <a:prstGeom prst="rect">
            <a:avLst/>
          </a:prstGeom>
          <a:noFill/>
        </p:spPr>
        <p:txBody>
          <a:bodyPr wrap="square" rtlCol="0">
            <a:spAutoFit/>
            <a:scene3d>
              <a:camera prst="orthographicFront"/>
              <a:lightRig rig="threePt" dir="t"/>
            </a:scene3d>
            <a:sp3d/>
          </a:bodyPr>
          <a:lstStyle/>
          <a:p>
            <a:pPr algn="ctr"/>
            <a:r>
              <a:rPr lang="en-US" altLang="zh-CN" sz="5000" dirty="0" smtClean="0">
                <a:gradFill flip="none" rotWithShape="1">
                  <a:gsLst>
                    <a:gs pos="0">
                      <a:srgbClr val="62FFFF"/>
                    </a:gs>
                    <a:gs pos="100000">
                      <a:srgbClr val="0D69FF"/>
                    </a:gs>
                  </a:gsLst>
                  <a:lin ang="2700000" scaled="1"/>
                  <a:tileRect/>
                </a:gradFill>
                <a:latin typeface="Impact" charset="0"/>
                <a:ea typeface="Impact" charset="0"/>
                <a:cs typeface="Impact" charset="0"/>
              </a:rPr>
              <a:t>Q &amp; A</a:t>
            </a:r>
            <a:endParaRPr lang="en-US" altLang="zh-CN" sz="5000" dirty="0">
              <a:gradFill flip="none" rotWithShape="1">
                <a:gsLst>
                  <a:gs pos="0">
                    <a:srgbClr val="62FFFF"/>
                  </a:gs>
                  <a:gs pos="100000">
                    <a:srgbClr val="0D69FF"/>
                  </a:gs>
                </a:gsLst>
                <a:lin ang="2700000" scaled="1"/>
                <a:tileRect/>
              </a:gradFill>
              <a:latin typeface="Impact" charset="0"/>
              <a:ea typeface="Impact" charset="0"/>
              <a:cs typeface="Impact" charset="0"/>
            </a:endParaRPr>
          </a:p>
        </p:txBody>
      </p:sp>
      <p:sp>
        <p:nvSpPr>
          <p:cNvPr id="9" name="文本框 8"/>
          <p:cNvSpPr txBox="1"/>
          <p:nvPr/>
        </p:nvSpPr>
        <p:spPr>
          <a:xfrm>
            <a:off x="3383576" y="3346317"/>
            <a:ext cx="5424847" cy="461665"/>
          </a:xfrm>
          <a:prstGeom prst="rect">
            <a:avLst/>
          </a:prstGeom>
          <a:noFill/>
        </p:spPr>
        <p:txBody>
          <a:bodyPr wrap="square" rtlCol="0">
            <a:spAutoFit/>
            <a:scene3d>
              <a:camera prst="orthographicFront"/>
              <a:lightRig rig="threePt" dir="t"/>
            </a:scene3d>
            <a:sp3d/>
          </a:bodyPr>
          <a:lstStyle/>
          <a:p>
            <a:pPr algn="ctr"/>
            <a:r>
              <a:rPr lang="en-US" altLang="zh-CN" sz="2400" dirty="0" smtClean="0">
                <a:solidFill>
                  <a:srgbClr val="4EA8E1"/>
                </a:solidFill>
                <a:latin typeface="+mj-lt"/>
                <a:ea typeface="Impact" charset="0"/>
                <a:cs typeface="Impact" charset="0"/>
              </a:rPr>
              <a:t>Let’s start the journey together!</a:t>
            </a:r>
            <a:endParaRPr lang="en-US" altLang="zh-CN" sz="2400" dirty="0">
              <a:solidFill>
                <a:srgbClr val="4EA8E1"/>
              </a:solidFill>
              <a:latin typeface="+mj-lt"/>
              <a:ea typeface="Impact" charset="0"/>
              <a:cs typeface="Impact" charset="0"/>
            </a:endParaRPr>
          </a:p>
        </p:txBody>
      </p:sp>
      <p:sp>
        <p:nvSpPr>
          <p:cNvPr id="11" name="文本框 10"/>
          <p:cNvSpPr txBox="1"/>
          <p:nvPr/>
        </p:nvSpPr>
        <p:spPr>
          <a:xfrm>
            <a:off x="5469531" y="3885053"/>
            <a:ext cx="1309782" cy="369332"/>
          </a:xfrm>
          <a:prstGeom prst="rect">
            <a:avLst/>
          </a:prstGeom>
          <a:noFill/>
        </p:spPr>
        <p:txBody>
          <a:bodyPr wrap="none" rtlCol="0">
            <a:spAutoFit/>
          </a:bodyPr>
          <a:lstStyle/>
          <a:p>
            <a:r>
              <a:rPr kumimoji="1" lang="en-US" altLang="zh-CN" dirty="0" smtClean="0">
                <a:gradFill>
                  <a:gsLst>
                    <a:gs pos="51000">
                      <a:schemeClr val="bg1"/>
                    </a:gs>
                    <a:gs pos="51000">
                      <a:schemeClr val="accent1">
                        <a:lumMod val="45000"/>
                        <a:lumOff val="55000"/>
                      </a:schemeClr>
                    </a:gs>
                    <a:gs pos="100000">
                      <a:schemeClr val="accent1">
                        <a:lumMod val="30000"/>
                        <a:lumOff val="70000"/>
                      </a:schemeClr>
                    </a:gs>
                  </a:gsLst>
                  <a:lin ang="5400000" scaled="1"/>
                </a:gradFill>
              </a:rPr>
              <a:t>March 2019</a:t>
            </a:r>
            <a:endParaRPr kumimoji="1" lang="zh-CN" altLang="en-US" dirty="0">
              <a:gradFill>
                <a:gsLst>
                  <a:gs pos="51000">
                    <a:schemeClr val="bg1"/>
                  </a:gs>
                  <a:gs pos="51000">
                    <a:schemeClr val="accent1">
                      <a:lumMod val="45000"/>
                      <a:lumOff val="55000"/>
                    </a:schemeClr>
                  </a:gs>
                  <a:gs pos="100000">
                    <a:schemeClr val="accent1">
                      <a:lumMod val="30000"/>
                      <a:lumOff val="70000"/>
                    </a:schemeClr>
                  </a:gs>
                </a:gsLst>
                <a:lin ang="5400000" scaled="1"/>
              </a:gradFill>
            </a:endParaRPr>
          </a:p>
        </p:txBody>
      </p:sp>
    </p:spTree>
    <p:extLst>
      <p:ext uri="{BB962C8B-B14F-4D97-AF65-F5344CB8AC3E}">
        <p14:creationId xmlns:p14="http://schemas.microsoft.com/office/powerpoint/2010/main" val="1203958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3402428" y="3156564"/>
            <a:ext cx="5424847" cy="646331"/>
          </a:xfrm>
          <a:prstGeom prst="rect">
            <a:avLst/>
          </a:prstGeom>
          <a:noFill/>
        </p:spPr>
        <p:txBody>
          <a:bodyPr wrap="square" rtlCol="0">
            <a:spAutoFit/>
            <a:scene3d>
              <a:camera prst="orthographicFront"/>
              <a:lightRig rig="threePt" dir="t"/>
            </a:scene3d>
            <a:sp3d/>
          </a:bodyPr>
          <a:lstStyle/>
          <a:p>
            <a:pPr algn="ctr"/>
            <a:r>
              <a:rPr lang="en-US" altLang="zh-CN" sz="3600" dirty="0" smtClean="0">
                <a:gradFill flip="none" rotWithShape="1">
                  <a:gsLst>
                    <a:gs pos="0">
                      <a:srgbClr val="62FFFF"/>
                    </a:gs>
                    <a:gs pos="100000">
                      <a:srgbClr val="0D69FF"/>
                    </a:gs>
                  </a:gsLst>
                  <a:lin ang="2700000" scaled="1"/>
                  <a:tileRect/>
                </a:gradFill>
                <a:latin typeface="Impact" charset="0"/>
                <a:ea typeface="Impact" charset="0"/>
                <a:cs typeface="Impact" charset="0"/>
              </a:rPr>
              <a:t>Case study</a:t>
            </a:r>
            <a:endParaRPr lang="en-US" altLang="zh-CN" sz="3600" dirty="0">
              <a:gradFill flip="none" rotWithShape="1">
                <a:gsLst>
                  <a:gs pos="0">
                    <a:srgbClr val="62FFFF"/>
                  </a:gs>
                  <a:gs pos="100000">
                    <a:srgbClr val="0D69FF"/>
                  </a:gs>
                </a:gsLst>
                <a:lin ang="2700000" scaled="1"/>
                <a:tileRect/>
              </a:gradFill>
              <a:latin typeface="Impact" charset="0"/>
              <a:ea typeface="Impact" charset="0"/>
              <a:cs typeface="Impact" charset="0"/>
            </a:endParaRPr>
          </a:p>
        </p:txBody>
      </p:sp>
      <p:sp>
        <p:nvSpPr>
          <p:cNvPr id="12" name="任意多边形: 形状 5">
            <a:extLst>
              <a:ext uri="{FF2B5EF4-FFF2-40B4-BE49-F238E27FC236}">
                <a16:creationId xmlns:a16="http://schemas.microsoft.com/office/drawing/2014/main" xmlns="" id="{18FC6658-933E-46D8-B4C1-1A16071D45B6}"/>
              </a:ext>
            </a:extLst>
          </p:cNvPr>
          <p:cNvSpPr/>
          <p:nvPr/>
        </p:nvSpPr>
        <p:spPr>
          <a:xfrm>
            <a:off x="5569323" y="1910195"/>
            <a:ext cx="1053350" cy="105335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gradFill>
            <a:gsLst>
              <a:gs pos="0">
                <a:srgbClr val="58FDFF"/>
              </a:gs>
              <a:gs pos="100000">
                <a:srgbClr val="1B9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prstClr val="white"/>
                </a:solidFill>
              </a:rPr>
              <a:t>02</a:t>
            </a:r>
            <a:endParaRPr lang="zh-CN" altLang="en-US" sz="4000" dirty="0">
              <a:solidFill>
                <a:prstClr val="white"/>
              </a:solidFill>
            </a:endParaRPr>
          </a:p>
        </p:txBody>
      </p:sp>
      <p:grpSp>
        <p:nvGrpSpPr>
          <p:cNvPr id="9" name="组 8"/>
          <p:cNvGrpSpPr/>
          <p:nvPr/>
        </p:nvGrpSpPr>
        <p:grpSpPr>
          <a:xfrm>
            <a:off x="8976589" y="6459634"/>
            <a:ext cx="3099148" cy="261610"/>
            <a:chOff x="8759772" y="6459634"/>
            <a:chExt cx="3099148" cy="261610"/>
          </a:xfrm>
          <a:effectLst>
            <a:reflection endPos="65000" dist="50800" dir="5400000" sy="-100000" algn="bl" rotWithShape="0"/>
          </a:effectLst>
        </p:grpSpPr>
        <p:sp>
          <p:nvSpPr>
            <p:cNvPr id="11" name="文本框 10"/>
            <p:cNvSpPr txBox="1"/>
            <p:nvPr/>
          </p:nvSpPr>
          <p:spPr>
            <a:xfrm>
              <a:off x="9812729" y="6459634"/>
              <a:ext cx="2046191" cy="261610"/>
            </a:xfrm>
            <a:prstGeom prst="rect">
              <a:avLst/>
            </a:prstGeom>
            <a:noFill/>
            <a:effectLst/>
          </p:spPr>
          <p:txBody>
            <a:bodyPr wrap="square" rtlCol="0">
              <a:spAutoFit/>
            </a:bodyPr>
            <a:lstStyle/>
            <a:p>
              <a:r>
                <a:rPr kumimoji="1" lang="de-DE" altLang="zh-CN" sz="1100" dirty="0" smtClean="0">
                  <a:solidFill>
                    <a:prstClr val="white">
                      <a:alpha val="50000"/>
                    </a:prstClr>
                  </a:solidFill>
                </a:rPr>
                <a:t>©</a:t>
              </a:r>
              <a:r>
                <a:rPr kumimoji="1" lang="en-US" altLang="zh-CN" sz="1100" dirty="0" smtClean="0">
                  <a:solidFill>
                    <a:prstClr val="white">
                      <a:alpha val="50000"/>
                    </a:prstClr>
                  </a:solidFill>
                </a:rPr>
                <a:t>2019</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NTT</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DATA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China</a:t>
              </a:r>
              <a:r>
                <a:rPr kumimoji="1" lang="zh-CN" altLang="en-US" sz="1100" dirty="0" smtClean="0">
                  <a:solidFill>
                    <a:prstClr val="white">
                      <a:alpha val="50000"/>
                    </a:prstClr>
                  </a:solidFill>
                </a:rPr>
                <a:t> </a:t>
              </a:r>
              <a:r>
                <a:rPr kumimoji="1" lang="en-US" altLang="zh-CN" sz="1100" dirty="0" smtClean="0">
                  <a:solidFill>
                    <a:prstClr val="white">
                      <a:alpha val="50000"/>
                    </a:prstClr>
                  </a:solidFill>
                </a:rPr>
                <a:t>Co.Ltd.</a:t>
              </a:r>
              <a:endParaRPr kumimoji="1" lang="de-DE" altLang="zh-CN" sz="1100" dirty="0">
                <a:solidFill>
                  <a:prstClr val="white">
                    <a:alpha val="50000"/>
                  </a:prstClr>
                </a:solidFill>
              </a:endParaRPr>
            </a:p>
          </p:txBody>
        </p:sp>
        <p:pic>
          <p:nvPicPr>
            <p:cNvPr id="13" name="图片 12"/>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8759772" y="6512064"/>
              <a:ext cx="1052958" cy="154305"/>
            </a:xfrm>
            <a:prstGeom prst="rect">
              <a:avLst/>
            </a:prstGeom>
          </p:spPr>
        </p:pic>
      </p:grpSp>
    </p:spTree>
    <p:extLst>
      <p:ext uri="{BB962C8B-B14F-4D97-AF65-F5344CB8AC3E}">
        <p14:creationId xmlns:p14="http://schemas.microsoft.com/office/powerpoint/2010/main" val="420470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4996752"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Case Study 1 – Technical Publish Tools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aphicFrame>
        <p:nvGraphicFramePr>
          <p:cNvPr id="11" name="Content Placeholder 7"/>
          <p:cNvGraphicFramePr>
            <a:graphicFrameLocks/>
          </p:cNvGraphicFramePr>
          <p:nvPr>
            <p:extLst>
              <p:ext uri="{D42A27DB-BD31-4B8C-83A1-F6EECF244321}">
                <p14:modId xmlns:p14="http://schemas.microsoft.com/office/powerpoint/2010/main" val="2022321247"/>
              </p:ext>
            </p:extLst>
          </p:nvPr>
        </p:nvGraphicFramePr>
        <p:xfrm>
          <a:off x="430838" y="1111419"/>
          <a:ext cx="11348374" cy="5107956"/>
        </p:xfrm>
        <a:graphic>
          <a:graphicData uri="http://schemas.openxmlformats.org/drawingml/2006/table">
            <a:tbl>
              <a:tblPr/>
              <a:tblGrid>
                <a:gridCol w="1180248"/>
                <a:gridCol w="10168126"/>
              </a:tblGrid>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Client </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a:noFill/>
                    </a:lnT>
                    <a:lnB w="12700" cap="flat" cmpd="sng" algn="ctr">
                      <a:solidFill>
                        <a:srgbClr val="F8F8F8"/>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109538"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smtClean="0">
                          <a:ln>
                            <a:noFill/>
                          </a:ln>
                          <a:solidFill>
                            <a:schemeClr val="tx1"/>
                          </a:solidFill>
                          <a:effectLst/>
                          <a:latin typeface="+mn-lt"/>
                          <a:ea typeface="HGP創英角ｺﾞｼｯｸUB" charset="0"/>
                          <a:cs typeface="Arial" charset="0"/>
                        </a:rPr>
                        <a:t>Daimler BMBS – Technical Publish Tools System</a:t>
                      </a:r>
                      <a:endParaRPr kumimoji="1" lang="en-US" sz="1400" b="1" i="0" u="none" strike="noStrike" cap="none" normalizeH="0" baseline="0" dirty="0">
                        <a:ln>
                          <a:noFill/>
                        </a:ln>
                        <a:solidFill>
                          <a:schemeClr val="tx1"/>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17828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Challenge</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TPT System provides online</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repair documentation</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for</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each</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dealer</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user</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and</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supports</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1000</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plus</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dealer</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users</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preview</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at</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same</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time; the dealer user  has 5000 plus to use this system.</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All of the document have high security requment</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so the system requires strict security management to maximize control information leakage.</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zh-CN" altLang="zh-CN" sz="1400" b="0" i="0" u="none" strike="noStrike" cap="none" normalizeH="0" baseline="0" dirty="0" smtClean="0">
                          <a:ln>
                            <a:noFill/>
                          </a:ln>
                          <a:solidFill>
                            <a:srgbClr val="080808"/>
                          </a:solidFill>
                          <a:effectLst/>
                          <a:latin typeface="+mn-lt"/>
                          <a:ea typeface="HGP創英角ｺﾞｼｯｸUB" charset="0"/>
                          <a:cs typeface="Arial" charset="0"/>
                        </a:rPr>
                        <a:t>T</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he system has the function for the dealer users can contact and provide the suggestion to admin </a:t>
                      </a:r>
                      <a:r>
                        <a:rPr kumimoji="1" lang="zh-CN" altLang="en-US" sz="1400" b="0" i="0" u="none" strike="noStrike" cap="none" normalizeH="0" baseline="0" dirty="0" smtClean="0">
                          <a:ln>
                            <a:noFill/>
                          </a:ln>
                          <a:solidFill>
                            <a:srgbClr val="080808"/>
                          </a:solidFill>
                          <a:effectLst/>
                          <a:latin typeface="+mn-lt"/>
                          <a:ea typeface="HGP創英角ｺﾞｼｯｸUB" charset="0"/>
                          <a:cs typeface="Arial" charset="0"/>
                        </a:rPr>
                        <a:t>；</a:t>
                      </a: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and can share the post-reading knowledge.</a:t>
                      </a:r>
                      <a:endParaRPr kumimoji="1" lang="en-US" sz="1400" b="0" i="0" u="none" strike="noStrike" cap="none" normalizeH="0" baseline="0" dirty="0">
                        <a:ln>
                          <a:noFill/>
                        </a:ln>
                        <a:solidFill>
                          <a:srgbClr val="080808"/>
                        </a:solidFill>
                        <a:effectLst/>
                        <a:latin typeface="+mn-lt"/>
                        <a:ea typeface="HGP創英角ｺﾞｼｯｸUB" charset="0"/>
                        <a:cs typeface="Arial" charset="0"/>
                      </a:endParaRPr>
                    </a:p>
                  </a:txBody>
                  <a:tcPr marL="112540" marR="112540" marT="45722" marB="45722"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126274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Solution </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Nginx and Docker are used in the system architecture to achieve load balancing, which increases the access restrictions of dealer users.</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For security reason, TPT has integrated with MBB to achieve SSO.</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When the dealer user previews or downloads the document online, the system automatically performs online watermarking on the PDF file to ensure the security of the document.</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The system implements the BBS function, can review articles online and realize knowledge sharing.</a:t>
                      </a:r>
                      <a:endParaRPr kumimoji="1" lang="en-US" sz="1400" b="0" i="0" u="none" strike="noStrike" cap="none" normalizeH="0" baseline="0" dirty="0">
                        <a:ln>
                          <a:noFill/>
                        </a:ln>
                        <a:solidFill>
                          <a:srgbClr val="080808"/>
                        </a:solidFill>
                        <a:effectLst/>
                        <a:latin typeface="+mn-lt"/>
                        <a:ea typeface="HGP創英角ｺﾞｼｯｸUB" charset="0"/>
                        <a:cs typeface="Arial" charset="0"/>
                      </a:endParaRPr>
                    </a:p>
                  </a:txBody>
                  <a:tcPr marL="112540" marR="112540" marT="45722" marB="45722"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127725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Benefits </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cap="none" normalizeH="0" baseline="0" dirty="0" smtClean="0">
                          <a:ln>
                            <a:noFill/>
                          </a:ln>
                          <a:solidFill>
                            <a:srgbClr val="080808"/>
                          </a:solidFill>
                          <a:effectLst/>
                          <a:latin typeface="+mn-lt"/>
                          <a:ea typeface="HGP創英角ｺﾞｼｯｸUB" charset="0"/>
                          <a:cs typeface="Arial" charset="0"/>
                        </a:rPr>
                        <a:t>Automated deployment and load balancing are achieved through the use of Nginx, Docker and Pipeline tools, reducing system development and operational costs.</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80808"/>
                          </a:solidFill>
                          <a:effectLst/>
                          <a:latin typeface="+mn-lt"/>
                          <a:ea typeface="HGP創英角ｺﾞｼｯｸUB" charset="0"/>
                          <a:cs typeface="Arial" charset="0"/>
                        </a:rPr>
                        <a:t>The system uses PDF watermarking technology to avoid leakage of document information.</a:t>
                      </a:r>
                      <a:endParaRPr kumimoji="1" lang="en-US" sz="1400" b="0" i="0" u="none" strike="noStrike" cap="none" normalizeH="0" baseline="0" dirty="0">
                        <a:ln>
                          <a:noFill/>
                        </a:ln>
                        <a:solidFill>
                          <a:srgbClr val="080808"/>
                        </a:solidFill>
                        <a:effectLst/>
                        <a:latin typeface="+mn-lt"/>
                        <a:ea typeface="HGP創英角ｺﾞｼｯｸUB" charset="0"/>
                        <a:cs typeface="Arial" charset="0"/>
                      </a:endParaRP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sz="1400" b="0" i="0" u="none" strike="noStrike" cap="none" normalizeH="0" baseline="0" dirty="0" smtClean="0">
                          <a:ln>
                            <a:noFill/>
                          </a:ln>
                          <a:solidFill>
                            <a:srgbClr val="080808"/>
                          </a:solidFill>
                          <a:effectLst/>
                          <a:latin typeface="+mn-lt"/>
                          <a:ea typeface="HGP創英角ｺﾞｼｯｸUB" charset="0"/>
                          <a:cs typeface="Arial" charset="0"/>
                        </a:rPr>
                        <a:t>Dealer users can communicate online in a timely manner. Improve problem solving efficiency and knowledge sharing in real time</a:t>
                      </a:r>
                      <a:r>
                        <a:rPr kumimoji="1" lang="en-US" sz="1400" b="0" i="0" u="none" strike="noStrike" cap="none" normalizeH="0" baseline="0" dirty="0">
                          <a:ln>
                            <a:noFill/>
                          </a:ln>
                          <a:solidFill>
                            <a:srgbClr val="080808"/>
                          </a:solidFill>
                          <a:effectLst/>
                          <a:latin typeface="+mn-lt"/>
                          <a:ea typeface="HGP創英角ｺﾞｼｯｸUB" charset="0"/>
                          <a:cs typeface="Arial" charset="0"/>
                        </a:rPr>
                        <a:t>.</a:t>
                      </a:r>
                      <a:endParaRPr kumimoji="1" lang="en-US" sz="1400" b="0" i="0" u="none" strike="noStrike" cap="none" normalizeH="0" baseline="0" dirty="0" smtClean="0">
                        <a:ln>
                          <a:noFill/>
                        </a:ln>
                        <a:solidFill>
                          <a:srgbClr val="080808"/>
                        </a:solidFill>
                        <a:effectLst/>
                        <a:latin typeface="+mn-lt"/>
                        <a:ea typeface="HGP創英角ｺﾞｼｯｸUB" charset="0"/>
                        <a:cs typeface="Arial" charset="0"/>
                      </a:endParaRPr>
                    </a:p>
                  </a:txBody>
                  <a:tcPr marL="112540" marR="112540" marT="45722" marB="45722"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bl>
          </a:graphicData>
        </a:graphic>
      </p:graphicFrame>
      <p:sp>
        <p:nvSpPr>
          <p:cNvPr id="9" name="文本框 8"/>
          <p:cNvSpPr txBox="1"/>
          <p:nvPr/>
        </p:nvSpPr>
        <p:spPr>
          <a:xfrm>
            <a:off x="748027" y="542266"/>
            <a:ext cx="4456669" cy="261610"/>
          </a:xfrm>
          <a:prstGeom prst="rect">
            <a:avLst/>
          </a:prstGeom>
          <a:noFill/>
        </p:spPr>
        <p:txBody>
          <a:bodyPr wrap="none" rtlCol="0">
            <a:spAutoFit/>
          </a:bodyPr>
          <a:lstStyle/>
          <a:p>
            <a:r>
              <a:rPr kumimoji="1" lang="en-US" altLang="zh-CN" sz="1100" dirty="0" smtClean="0">
                <a:solidFill>
                  <a:prstClr val="white">
                    <a:lumMod val="50000"/>
                  </a:prstClr>
                </a:solidFill>
                <a:ea typeface="DengXian" panose="02010600030101010101" pitchFamily="2" charset="-122"/>
              </a:rPr>
              <a:t>Online </a:t>
            </a:r>
            <a:r>
              <a:rPr kumimoji="1" lang="en-US" altLang="zh-CN" sz="1100" dirty="0">
                <a:solidFill>
                  <a:prstClr val="white">
                    <a:lumMod val="50000"/>
                  </a:prstClr>
                </a:solidFill>
                <a:ea typeface="DengXian" panose="02010600030101010101" pitchFamily="2" charset="-122"/>
              </a:rPr>
              <a:t>view and download the  repair documentation for each dealer user</a:t>
            </a:r>
            <a:endParaRPr kumimoji="1" lang="de-DE" altLang="zh-CN" sz="1100" dirty="0">
              <a:solidFill>
                <a:prstClr val="white">
                  <a:lumMod val="50000"/>
                </a:prstClr>
              </a:solidFill>
              <a:ea typeface="DengXian" panose="02010600030101010101" pitchFamily="2" charset="-122"/>
            </a:endParaRPr>
          </a:p>
        </p:txBody>
      </p:sp>
    </p:spTree>
    <p:extLst>
      <p:ext uri="{BB962C8B-B14F-4D97-AF65-F5344CB8AC3E}">
        <p14:creationId xmlns:p14="http://schemas.microsoft.com/office/powerpoint/2010/main" val="1865397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3"/>
          <p:cNvSpPr txBox="1"/>
          <p:nvPr>
            <p:custDataLst>
              <p:tags r:id="rId1"/>
            </p:custDataLst>
          </p:nvPr>
        </p:nvSpPr>
        <p:spPr>
          <a:xfrm>
            <a:off x="736875" y="201275"/>
            <a:ext cx="3831718" cy="443633"/>
          </a:xfrm>
          <a:prstGeom prst="rect">
            <a:avLst/>
          </a:prstGeom>
          <a:noFill/>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endParaRPr lang="zh-CN" altLang="en-US" sz="2400" dirty="0">
              <a:solidFill>
                <a:srgbClr val="4473C4"/>
              </a:solidFill>
              <a:latin typeface="Impact" charset="0"/>
              <a:ea typeface="Impact" charset="0"/>
              <a:cs typeface="Impact" charset="0"/>
            </a:endParaRPr>
          </a:p>
        </p:txBody>
      </p:sp>
      <p:sp>
        <p:nvSpPr>
          <p:cNvPr id="118" name="矩形 11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21" name="矩形 120"/>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2" name="Picture 1" descr="3731553242077_.pic_hd.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914401"/>
            <a:ext cx="5201818" cy="2501899"/>
          </a:xfrm>
          <a:prstGeom prst="rect">
            <a:avLst/>
          </a:prstGeom>
        </p:spPr>
      </p:pic>
      <p:pic>
        <p:nvPicPr>
          <p:cNvPr id="6" name="Picture 5" descr="3831553242155_.pic_hd.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500" y="3916008"/>
            <a:ext cx="5443640" cy="2459392"/>
          </a:xfrm>
          <a:prstGeom prst="rect">
            <a:avLst/>
          </a:prstGeom>
        </p:spPr>
      </p:pic>
      <p:pic>
        <p:nvPicPr>
          <p:cNvPr id="7" name="Picture 6" desc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6920" y="850900"/>
            <a:ext cx="5458680" cy="2625441"/>
          </a:xfrm>
          <a:prstGeom prst="rect">
            <a:avLst/>
          </a:prstGeom>
        </p:spPr>
      </p:pic>
      <p:pic>
        <p:nvPicPr>
          <p:cNvPr id="8" name="Picture 7" descr="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900" y="3872487"/>
            <a:ext cx="5283200" cy="2424984"/>
          </a:xfrm>
          <a:prstGeom prst="rect">
            <a:avLst/>
          </a:prstGeom>
        </p:spPr>
      </p:pic>
      <p:sp>
        <p:nvSpPr>
          <p:cNvPr id="9" name="Rectangle 8"/>
          <p:cNvSpPr/>
          <p:nvPr/>
        </p:nvSpPr>
        <p:spPr>
          <a:xfrm>
            <a:off x="4025900" y="800100"/>
            <a:ext cx="1638300" cy="431800"/>
          </a:xfrm>
          <a:prstGeom prst="rect">
            <a:avLst/>
          </a:prstGeom>
          <a:solidFill>
            <a:schemeClr val="bg1">
              <a:lumMod val="6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rPr>
              <a:t>Login Page</a:t>
            </a:r>
            <a:endParaRPr lang="en-US" dirty="0">
              <a:solidFill>
                <a:prstClr val="white"/>
              </a:solidFill>
            </a:endParaRPr>
          </a:p>
        </p:txBody>
      </p:sp>
      <p:sp>
        <p:nvSpPr>
          <p:cNvPr id="125" name="Rectangle 124"/>
          <p:cNvSpPr/>
          <p:nvPr/>
        </p:nvSpPr>
        <p:spPr>
          <a:xfrm>
            <a:off x="10096500" y="800100"/>
            <a:ext cx="1638300" cy="431800"/>
          </a:xfrm>
          <a:prstGeom prst="rect">
            <a:avLst/>
          </a:prstGeom>
          <a:solidFill>
            <a:schemeClr val="bg1">
              <a:lumMod val="6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rPr>
              <a:t>Home Page</a:t>
            </a:r>
            <a:endParaRPr lang="en-US" dirty="0">
              <a:solidFill>
                <a:prstClr val="white"/>
              </a:solidFill>
            </a:endParaRPr>
          </a:p>
        </p:txBody>
      </p:sp>
      <p:sp>
        <p:nvSpPr>
          <p:cNvPr id="126" name="Rectangle 125"/>
          <p:cNvSpPr/>
          <p:nvPr/>
        </p:nvSpPr>
        <p:spPr>
          <a:xfrm>
            <a:off x="4025900" y="3822700"/>
            <a:ext cx="1638300" cy="431800"/>
          </a:xfrm>
          <a:prstGeom prst="rect">
            <a:avLst/>
          </a:prstGeom>
          <a:solidFill>
            <a:schemeClr val="bg1">
              <a:lumMod val="6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rPr>
              <a:t>List View</a:t>
            </a:r>
            <a:endParaRPr lang="en-US" dirty="0">
              <a:solidFill>
                <a:prstClr val="white"/>
              </a:solidFill>
            </a:endParaRPr>
          </a:p>
        </p:txBody>
      </p:sp>
      <p:sp>
        <p:nvSpPr>
          <p:cNvPr id="127" name="Rectangle 126"/>
          <p:cNvSpPr/>
          <p:nvPr/>
        </p:nvSpPr>
        <p:spPr>
          <a:xfrm>
            <a:off x="10096500" y="3771900"/>
            <a:ext cx="1638300" cy="431800"/>
          </a:xfrm>
          <a:prstGeom prst="rect">
            <a:avLst/>
          </a:prstGeom>
          <a:solidFill>
            <a:schemeClr val="bg1">
              <a:lumMod val="6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rPr>
              <a:t>Edit Page</a:t>
            </a:r>
            <a:endParaRPr lang="en-US" dirty="0">
              <a:solidFill>
                <a:prstClr val="white"/>
              </a:solidFill>
            </a:endParaRPr>
          </a:p>
        </p:txBody>
      </p:sp>
      <p:sp>
        <p:nvSpPr>
          <p:cNvPr id="16" name="矩形 15"/>
          <p:cNvSpPr/>
          <p:nvPr/>
        </p:nvSpPr>
        <p:spPr>
          <a:xfrm>
            <a:off x="759178" y="153756"/>
            <a:ext cx="4996752"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Case Study 1 – Technical Publish Tools</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18" name="文本框 17"/>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ea typeface="宋体" panose="02010600030101010101" pitchFamily="2" charset="-122"/>
              </a:rPr>
              <a:t>©</a:t>
            </a:r>
            <a:r>
              <a:rPr kumimoji="1" lang="en-US" altLang="zh-CN" sz="1100" dirty="0" smtClean="0">
                <a:solidFill>
                  <a:prstClr val="black">
                    <a:lumMod val="65000"/>
                    <a:lumOff val="35000"/>
                  </a:prstClr>
                </a:solidFill>
                <a:ea typeface="宋体" panose="02010600030101010101" pitchFamily="2" charset="-122"/>
              </a:rPr>
              <a:t>2019</a:t>
            </a:r>
            <a:r>
              <a:rPr kumimoji="1" lang="zh-CN" altLang="en-US" sz="1100" dirty="0" smtClean="0">
                <a:solidFill>
                  <a:prstClr val="black">
                    <a:lumMod val="65000"/>
                    <a:lumOff val="35000"/>
                  </a:prstClr>
                </a:solidFill>
                <a:ea typeface="宋体" panose="02010600030101010101" pitchFamily="2" charset="-122"/>
              </a:rPr>
              <a:t>  </a:t>
            </a:r>
            <a:r>
              <a:rPr kumimoji="1" lang="en-US" altLang="zh-CN" sz="1100" dirty="0" smtClean="0">
                <a:solidFill>
                  <a:prstClr val="black">
                    <a:lumMod val="65000"/>
                    <a:lumOff val="35000"/>
                  </a:prstClr>
                </a:solidFill>
                <a:ea typeface="宋体" panose="02010600030101010101" pitchFamily="2" charset="-122"/>
              </a:rPr>
              <a:t>NTT</a:t>
            </a:r>
            <a:r>
              <a:rPr kumimoji="1" lang="zh-CN" altLang="en-US" sz="1100" dirty="0" smtClean="0">
                <a:solidFill>
                  <a:prstClr val="black">
                    <a:lumMod val="65000"/>
                    <a:lumOff val="35000"/>
                  </a:prstClr>
                </a:solidFill>
                <a:ea typeface="宋体" panose="02010600030101010101" pitchFamily="2" charset="-122"/>
              </a:rPr>
              <a:t> </a:t>
            </a:r>
            <a:r>
              <a:rPr kumimoji="1" lang="en-US" altLang="zh-CN" sz="1100" dirty="0" smtClean="0">
                <a:solidFill>
                  <a:prstClr val="black">
                    <a:lumMod val="65000"/>
                    <a:lumOff val="35000"/>
                  </a:prstClr>
                </a:solidFill>
                <a:ea typeface="宋体" panose="02010600030101010101" pitchFamily="2" charset="-122"/>
              </a:rPr>
              <a:t>DATA</a:t>
            </a:r>
            <a:r>
              <a:rPr kumimoji="1" lang="zh-CN" altLang="en-US" sz="1100" dirty="0" smtClean="0">
                <a:solidFill>
                  <a:prstClr val="black">
                    <a:lumMod val="65000"/>
                    <a:lumOff val="35000"/>
                  </a:prstClr>
                </a:solidFill>
                <a:ea typeface="宋体" panose="02010600030101010101" pitchFamily="2" charset="-122"/>
              </a:rPr>
              <a:t> </a:t>
            </a:r>
            <a:r>
              <a:rPr kumimoji="1" lang="en-US" altLang="zh-CN" sz="1100" dirty="0" smtClean="0">
                <a:solidFill>
                  <a:prstClr val="black">
                    <a:lumMod val="65000"/>
                    <a:lumOff val="35000"/>
                  </a:prstClr>
                </a:solidFill>
                <a:ea typeface="宋体" panose="02010600030101010101" pitchFamily="2" charset="-122"/>
              </a:rPr>
              <a:t>China</a:t>
            </a:r>
            <a:r>
              <a:rPr kumimoji="1" lang="zh-CN" altLang="en-US" sz="1100" dirty="0" smtClean="0">
                <a:solidFill>
                  <a:prstClr val="black">
                    <a:lumMod val="65000"/>
                    <a:lumOff val="35000"/>
                  </a:prstClr>
                </a:solidFill>
                <a:ea typeface="宋体" panose="02010600030101010101" pitchFamily="2" charset="-122"/>
              </a:rPr>
              <a:t> </a:t>
            </a:r>
            <a:r>
              <a:rPr kumimoji="1" lang="en-US" altLang="zh-CN" sz="1100" dirty="0" smtClean="0">
                <a:solidFill>
                  <a:prstClr val="black">
                    <a:lumMod val="65000"/>
                    <a:lumOff val="35000"/>
                  </a:prstClr>
                </a:solidFill>
                <a:ea typeface="宋体" panose="02010600030101010101" pitchFamily="2" charset="-122"/>
              </a:rPr>
              <a:t>Co.Ltd.</a:t>
            </a:r>
            <a:endParaRPr kumimoji="1" lang="de-DE" altLang="zh-CN" sz="1100" dirty="0">
              <a:solidFill>
                <a:prstClr val="black">
                  <a:lumMod val="65000"/>
                  <a:lumOff val="35000"/>
                </a:prstClr>
              </a:solidFill>
              <a:ea typeface="宋体" panose="02010600030101010101" pitchFamily="2" charset="-122"/>
            </a:endParaRPr>
          </a:p>
        </p:txBody>
      </p:sp>
      <p:sp>
        <p:nvSpPr>
          <p:cNvPr id="19" name="文本框 18"/>
          <p:cNvSpPr txBox="1"/>
          <p:nvPr/>
        </p:nvSpPr>
        <p:spPr>
          <a:xfrm>
            <a:off x="748027" y="542266"/>
            <a:ext cx="162576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0" i="0" u="none" strike="noStrike" kern="0" cap="none" spc="0" normalizeH="0" baseline="0" noProof="0" dirty="0" smtClean="0">
                <a:ln>
                  <a:noFill/>
                </a:ln>
                <a:solidFill>
                  <a:prstClr val="white">
                    <a:lumMod val="50000"/>
                  </a:prstClr>
                </a:solidFill>
                <a:effectLst/>
                <a:uLnTx/>
                <a:uFillTx/>
              </a:rPr>
              <a:t>UI/UX experiences in TPT</a:t>
            </a:r>
            <a:endParaRPr kumimoji="1" lang="de-DE" altLang="zh-CN" sz="1100" b="0" i="0" u="none" strike="noStrike" kern="0" cap="none" spc="0" normalizeH="0" baseline="0" noProof="0" dirty="0" smtClean="0">
              <a:ln>
                <a:noFill/>
              </a:ln>
              <a:solidFill>
                <a:prstClr val="white">
                  <a:lumMod val="50000"/>
                </a:prstClr>
              </a:solidFill>
              <a:effectLst/>
              <a:uLnTx/>
              <a:uFillTx/>
            </a:endParaRPr>
          </a:p>
        </p:txBody>
      </p:sp>
    </p:spTree>
    <p:extLst>
      <p:ext uri="{BB962C8B-B14F-4D97-AF65-F5344CB8AC3E}">
        <p14:creationId xmlns:p14="http://schemas.microsoft.com/office/powerpoint/2010/main" val="15756122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78" y="153756"/>
            <a:ext cx="4241867" cy="461665"/>
          </a:xfrm>
          <a:prstGeom prst="rect">
            <a:avLst/>
          </a:prstGeom>
        </p:spPr>
        <p:txBody>
          <a:bodyPr wrap="none">
            <a:spAutoFit/>
          </a:bodyPr>
          <a:lstStyle/>
          <a:p>
            <a:r>
              <a:rPr lang="en-US" altLang="zh-CN" sz="2400" dirty="0" smtClean="0">
                <a:solidFill>
                  <a:srgbClr val="4473C4"/>
                </a:solidFill>
                <a:latin typeface="Impact" charset="0"/>
                <a:ea typeface="Impact" charset="0"/>
                <a:cs typeface="Impact" charset="0"/>
                <a:sym typeface="Segoe UI" panose="020B0502040204020203" pitchFamily="34" charset="0"/>
              </a:rPr>
              <a:t>Case Study 2 – Vending Machine</a:t>
            </a:r>
            <a:endParaRPr lang="en-US" altLang="zh-CN" sz="2400" dirty="0">
              <a:solidFill>
                <a:srgbClr val="4473C4"/>
              </a:solidFill>
              <a:latin typeface="Impact" charset="0"/>
              <a:ea typeface="Impact" charset="0"/>
              <a:cs typeface="Impact" charset="0"/>
              <a:sym typeface="Segoe UI" panose="020B0502040204020203" pitchFamily="34" charset="0"/>
            </a:endParaRPr>
          </a:p>
        </p:txBody>
      </p:sp>
      <p:sp>
        <p:nvSpPr>
          <p:cNvPr id="6" name="矩形 5"/>
          <p:cNvSpPr/>
          <p:nvPr/>
        </p:nvSpPr>
        <p:spPr>
          <a:xfrm>
            <a:off x="0" y="0"/>
            <a:ext cx="245327" cy="24532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245327" y="240736"/>
            <a:ext cx="491549" cy="49154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301" name="图片 3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25" y="6513806"/>
            <a:ext cx="1045869" cy="153266"/>
          </a:xfrm>
          <a:prstGeom prst="rect">
            <a:avLst/>
          </a:prstGeom>
        </p:spPr>
      </p:pic>
      <p:sp>
        <p:nvSpPr>
          <p:cNvPr id="302" name="文本框 301"/>
          <p:cNvSpPr txBox="1"/>
          <p:nvPr/>
        </p:nvSpPr>
        <p:spPr>
          <a:xfrm>
            <a:off x="9812729" y="6459634"/>
            <a:ext cx="2020105" cy="261610"/>
          </a:xfrm>
          <a:prstGeom prst="rect">
            <a:avLst/>
          </a:prstGeom>
          <a:noFill/>
        </p:spPr>
        <p:txBody>
          <a:bodyPr wrap="none" rtlCol="0">
            <a:spAutoFit/>
          </a:bodyPr>
          <a:lstStyle/>
          <a:p>
            <a:r>
              <a:rPr kumimoji="1" lang="de-DE" altLang="zh-CN" sz="1100" dirty="0" smtClean="0">
                <a:solidFill>
                  <a:prstClr val="black">
                    <a:lumMod val="65000"/>
                    <a:lumOff val="35000"/>
                  </a:prstClr>
                </a:solidFill>
              </a:rPr>
              <a:t>©</a:t>
            </a:r>
            <a:r>
              <a:rPr kumimoji="1" lang="en-US" altLang="zh-CN" sz="1100" dirty="0" smtClean="0">
                <a:solidFill>
                  <a:prstClr val="black">
                    <a:lumMod val="65000"/>
                    <a:lumOff val="35000"/>
                  </a:prstClr>
                </a:solidFill>
              </a:rPr>
              <a:t>2019</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NTT</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DATA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China</a:t>
            </a:r>
            <a:r>
              <a:rPr kumimoji="1" lang="zh-CN" altLang="en-US" sz="1100" dirty="0" smtClean="0">
                <a:solidFill>
                  <a:prstClr val="black">
                    <a:lumMod val="65000"/>
                    <a:lumOff val="35000"/>
                  </a:prstClr>
                </a:solidFill>
              </a:rPr>
              <a:t> </a:t>
            </a:r>
            <a:r>
              <a:rPr kumimoji="1" lang="en-US" altLang="zh-CN" sz="1100" dirty="0" smtClean="0">
                <a:solidFill>
                  <a:prstClr val="black">
                    <a:lumMod val="65000"/>
                    <a:lumOff val="35000"/>
                  </a:prstClr>
                </a:solidFill>
              </a:rPr>
              <a:t>Co.Ltd.</a:t>
            </a:r>
            <a:endParaRPr kumimoji="1" lang="de-DE" altLang="zh-CN" sz="1100" dirty="0">
              <a:solidFill>
                <a:prstClr val="black">
                  <a:lumMod val="65000"/>
                  <a:lumOff val="35000"/>
                </a:prstClr>
              </a:solidFill>
            </a:endParaRPr>
          </a:p>
        </p:txBody>
      </p:sp>
      <p:graphicFrame>
        <p:nvGraphicFramePr>
          <p:cNvPr id="11" name="Content Placeholder 7"/>
          <p:cNvGraphicFramePr>
            <a:graphicFrameLocks/>
          </p:cNvGraphicFramePr>
          <p:nvPr>
            <p:extLst>
              <p:ext uri="{D42A27DB-BD31-4B8C-83A1-F6EECF244321}">
                <p14:modId xmlns:p14="http://schemas.microsoft.com/office/powerpoint/2010/main" val="16511731"/>
              </p:ext>
            </p:extLst>
          </p:nvPr>
        </p:nvGraphicFramePr>
        <p:xfrm>
          <a:off x="430838" y="1111419"/>
          <a:ext cx="11348374" cy="4708810"/>
        </p:xfrm>
        <a:graphic>
          <a:graphicData uri="http://schemas.openxmlformats.org/drawingml/2006/table">
            <a:tbl>
              <a:tblPr/>
              <a:tblGrid>
                <a:gridCol w="1180248"/>
                <a:gridCol w="10168126"/>
              </a:tblGrid>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Client </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a:noFill/>
                    </a:lnT>
                    <a:lnB w="12700" cap="flat" cmpd="sng" algn="ctr">
                      <a:solidFill>
                        <a:srgbClr val="F8F8F8"/>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7475" marR="0" lvl="1" indent="0" algn="ctr" defTabSz="914400" rtl="0" eaLnBrk="1" fontAlgn="base" latinLnBrk="0" hangingPunct="1">
                        <a:lnSpc>
                          <a:spcPct val="100000"/>
                        </a:lnSpc>
                        <a:spcBef>
                          <a:spcPts val="800"/>
                        </a:spcBef>
                        <a:spcAft>
                          <a:spcPct val="0"/>
                        </a:spcAft>
                        <a:buClr>
                          <a:srgbClr val="808080"/>
                        </a:buClr>
                        <a:buSzTx/>
                        <a:buFont typeface="Arial" charset="0"/>
                        <a:buNone/>
                        <a:tabLst/>
                      </a:pPr>
                      <a:r>
                        <a:rPr kumimoji="1" lang="en-US" sz="1400" b="1" i="0" u="none" strike="noStrike" kern="1200" cap="none" normalizeH="0" baseline="0" dirty="0" smtClean="0">
                          <a:ln>
                            <a:noFill/>
                          </a:ln>
                          <a:solidFill>
                            <a:srgbClr val="080808"/>
                          </a:solidFill>
                          <a:effectLst/>
                          <a:latin typeface="+mn-lt"/>
                          <a:ea typeface="HGP創英角ｺﾞｼｯｸUB" charset="0"/>
                          <a:cs typeface="Arial" charset="0"/>
                        </a:rPr>
                        <a:t>Daimler BMBS – Vending Machine Platform</a:t>
                      </a:r>
                      <a:endParaRPr kumimoji="1" lang="en-US" sz="1400" b="1" i="0" u="none" strike="noStrike" kern="1200" cap="none" normalizeH="0" baseline="0" dirty="0">
                        <a:ln>
                          <a:noFill/>
                        </a:ln>
                        <a:solidFill>
                          <a:srgbClr val="080808"/>
                        </a:solidFill>
                        <a:effectLst/>
                        <a:latin typeface="+mn-lt"/>
                        <a:ea typeface="HGP創英角ｺﾞｼｯｸUB" charset="0"/>
                        <a:cs typeface="Arial" charset="0"/>
                      </a:endParaRP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130384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Challenge</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kern="1200" cap="none" normalizeH="0" baseline="0" dirty="0" smtClean="0">
                          <a:ln>
                            <a:noFill/>
                          </a:ln>
                          <a:solidFill>
                            <a:srgbClr val="080808"/>
                          </a:solidFill>
                          <a:effectLst/>
                          <a:latin typeface="+mn-lt"/>
                          <a:ea typeface="HGP創英角ｺﾞｼｯｸUB" charset="0"/>
                          <a:cs typeface="Arial" charset="0"/>
                        </a:rPr>
                        <a:t>Daimler‘s sales Dpt. innovatives program promotes premium goods.</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kern="1200" cap="none" normalizeH="0" baseline="0" dirty="0" smtClean="0">
                          <a:ln>
                            <a:noFill/>
                          </a:ln>
                          <a:solidFill>
                            <a:srgbClr val="080808"/>
                          </a:solidFill>
                          <a:effectLst/>
                          <a:latin typeface="+mn-lt"/>
                          <a:ea typeface="HGP創英角ｺﾞｼｯｸUB" charset="0"/>
                          <a:cs typeface="Arial" charset="0"/>
                        </a:rPr>
                        <a:t>Use vending machines as a way to expand new retail channels.</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kern="1200" cap="none" normalizeH="0" baseline="0" dirty="0" smtClean="0">
                          <a:ln>
                            <a:noFill/>
                          </a:ln>
                          <a:solidFill>
                            <a:srgbClr val="080808"/>
                          </a:solidFill>
                          <a:effectLst/>
                          <a:latin typeface="+mn-lt"/>
                          <a:ea typeface="HGP創英角ｺﾞｼｯｸUB" charset="0"/>
                          <a:cs typeface="Arial" charset="0"/>
                        </a:rPr>
                        <a:t>The vending machine platform can quickly implement innovative solutions and apply them to specific sales processes.</a:t>
                      </a: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166914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Solution </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kern="1200" cap="none" normalizeH="0" baseline="0" dirty="0" smtClean="0">
                          <a:ln>
                            <a:noFill/>
                          </a:ln>
                          <a:solidFill>
                            <a:srgbClr val="080808"/>
                          </a:solidFill>
                          <a:effectLst/>
                          <a:latin typeface="+mn-lt"/>
                          <a:ea typeface="HGP創英角ｺﾞｼｯｸUB" charset="0"/>
                          <a:cs typeface="Arial" charset="0"/>
                        </a:rPr>
                        <a:t>Daimler WeChat public account as an entrance, through WeChat scanning, through the WeChat public</a:t>
                      </a:r>
                      <a:r>
                        <a:rPr kumimoji="1" lang="zh-CN" altLang="en-US" sz="1400" b="0" i="0" u="none" strike="noStrike" kern="1200"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kern="1200" cap="none" normalizeH="0" baseline="0" dirty="0" smtClean="0">
                          <a:ln>
                            <a:noFill/>
                          </a:ln>
                          <a:solidFill>
                            <a:srgbClr val="080808"/>
                          </a:solidFill>
                          <a:effectLst/>
                          <a:latin typeface="+mn-lt"/>
                          <a:ea typeface="HGP創英角ｺﾞｼｯｸUB" charset="0"/>
                          <a:cs typeface="Arial" charset="0"/>
                        </a:rPr>
                        <a:t>account into the vending machine</a:t>
                      </a:r>
                      <a:r>
                        <a:rPr kumimoji="1" lang="zh-CN" altLang="en-US" sz="1400" b="0" i="0" u="none" strike="noStrike" kern="1200"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kern="1200" cap="none" normalizeH="0" baseline="0" dirty="0" smtClean="0">
                          <a:ln>
                            <a:noFill/>
                          </a:ln>
                          <a:solidFill>
                            <a:srgbClr val="080808"/>
                          </a:solidFill>
                          <a:effectLst/>
                          <a:latin typeface="+mn-lt"/>
                          <a:ea typeface="HGP創英角ｺﾞｼｯｸUB" charset="0"/>
                          <a:cs typeface="Arial" charset="0"/>
                        </a:rPr>
                        <a:t>platform. </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kern="1200" cap="none" normalizeH="0" baseline="0" dirty="0" smtClean="0">
                          <a:ln>
                            <a:noFill/>
                          </a:ln>
                          <a:solidFill>
                            <a:srgbClr val="080808"/>
                          </a:solidFill>
                          <a:effectLst/>
                          <a:latin typeface="+mn-lt"/>
                          <a:ea typeface="HGP創英角ｺﾞｼｯｸUB" charset="0"/>
                          <a:cs typeface="Arial" charset="0"/>
                        </a:rPr>
                        <a:t>The vending machine platform realizes the whole sales process of online opening and closing, generating orders and paying at the same time.</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kern="1200" cap="none" normalizeH="0" baseline="0" dirty="0" smtClean="0">
                          <a:ln>
                            <a:noFill/>
                          </a:ln>
                          <a:solidFill>
                            <a:srgbClr val="080808"/>
                          </a:solidFill>
                          <a:effectLst/>
                          <a:latin typeface="+mn-lt"/>
                          <a:ea typeface="HGP創英角ｺﾞｼｯｸUB" charset="0"/>
                          <a:cs typeface="Arial" charset="0"/>
                        </a:rPr>
                        <a:t>The Xbatch software development platform was chosen to quickly build project engineering and better match our daimler security strategy. Because this platform is a development platform based on Daimler's ITI security strategy.</a:t>
                      </a: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r h="136434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8F8F8"/>
                          </a:solidFill>
                          <a:effectLst/>
                          <a:latin typeface="+mn-lt"/>
                          <a:ea typeface="HGP創英角ｺﾞｼｯｸUB" charset="0"/>
                          <a:cs typeface="Arial" charset="0"/>
                        </a:rPr>
                        <a:t>Benefits </a:t>
                      </a:r>
                    </a:p>
                  </a:txBody>
                  <a:tcPr marL="112540" marR="112540" marT="45722" marB="45722" anchor="ctr" horzOverflow="overflow">
                    <a:lnL>
                      <a:noFill/>
                    </a:lnL>
                    <a:lnR w="12700" cap="flat" cmpd="sng" algn="ctr">
                      <a:solidFill>
                        <a:sysClr val="window" lastClr="FFFFFF"/>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altLang="zh-CN" sz="1400" b="0" i="0" u="none" strike="noStrike" kern="1200" cap="none" normalizeH="0" baseline="0" dirty="0" smtClean="0">
                          <a:ln>
                            <a:noFill/>
                          </a:ln>
                          <a:solidFill>
                            <a:srgbClr val="080808"/>
                          </a:solidFill>
                          <a:effectLst/>
                          <a:latin typeface="+mn-lt"/>
                          <a:ea typeface="HGP創英角ｺﾞｼｯｸUB" charset="0"/>
                          <a:cs typeface="Arial" charset="0"/>
                        </a:rPr>
                        <a:t>Through the WeChat public</a:t>
                      </a:r>
                      <a:r>
                        <a:rPr kumimoji="1" lang="zh-CN" altLang="en-US" sz="1400" b="0" i="0" u="none" strike="noStrike" kern="1200" cap="none" normalizeH="0" baseline="0" dirty="0" smtClean="0">
                          <a:ln>
                            <a:noFill/>
                          </a:ln>
                          <a:solidFill>
                            <a:srgbClr val="080808"/>
                          </a:solidFill>
                          <a:effectLst/>
                          <a:latin typeface="+mn-lt"/>
                          <a:ea typeface="HGP創英角ｺﾞｼｯｸUB" charset="0"/>
                          <a:cs typeface="Arial" charset="0"/>
                        </a:rPr>
                        <a:t> </a:t>
                      </a:r>
                      <a:r>
                        <a:rPr kumimoji="1" lang="en-US" altLang="zh-CN" sz="1400" b="0" i="0" u="none" strike="noStrike" kern="1200" cap="none" normalizeH="0" baseline="0" dirty="0" smtClean="0">
                          <a:ln>
                            <a:noFill/>
                          </a:ln>
                          <a:solidFill>
                            <a:srgbClr val="080808"/>
                          </a:solidFill>
                          <a:effectLst/>
                          <a:latin typeface="+mn-lt"/>
                          <a:ea typeface="HGP創英角ｺﾞｼｯｸUB" charset="0"/>
                          <a:cs typeface="Arial" charset="0"/>
                        </a:rPr>
                        <a:t>account channel, an automated sales process involving no sales staff was realized.</a:t>
                      </a:r>
                    </a:p>
                    <a:p>
                      <a:pPr marL="284163" marR="0" lvl="1" indent="-166688" algn="l" defTabSz="914400" rtl="0" eaLnBrk="1" fontAlgn="base" latinLnBrk="0" hangingPunct="1">
                        <a:lnSpc>
                          <a:spcPct val="100000"/>
                        </a:lnSpc>
                        <a:spcBef>
                          <a:spcPts val="800"/>
                        </a:spcBef>
                        <a:spcAft>
                          <a:spcPct val="0"/>
                        </a:spcAft>
                        <a:buClr>
                          <a:srgbClr val="808080"/>
                        </a:buClr>
                        <a:buSzTx/>
                        <a:buFont typeface="Arial" charset="0"/>
                        <a:buChar char="•"/>
                        <a:tabLst/>
                      </a:pPr>
                      <a:r>
                        <a:rPr kumimoji="1" lang="en-US" sz="1400" b="0" i="0" u="none" strike="noStrike" kern="1200" cap="none" normalizeH="0" baseline="0" dirty="0" smtClean="0">
                          <a:ln>
                            <a:noFill/>
                          </a:ln>
                          <a:solidFill>
                            <a:srgbClr val="080808"/>
                          </a:solidFill>
                          <a:effectLst/>
                          <a:latin typeface="+mn-lt"/>
                          <a:ea typeface="HGP創英角ｺﾞｼｯｸUB" charset="0"/>
                          <a:cs typeface="Arial" charset="0"/>
                        </a:rPr>
                        <a:t>Xbach development platform, which integrates Pipeline, Niginx and Docker, implements rapid construction project engineering and system automation deployment, and integrates related components that meet the requirements of Daimler ITI strategy. As a result, the online time of the project is shortened and the cost of the project is reduced.</a:t>
                      </a:r>
                    </a:p>
                  </a:txBody>
                  <a:tcPr marL="112540" marR="112540" marT="45722" marB="45722" anchor="ctr" horzOverflow="overflow">
                    <a:lnL w="12700" cap="flat" cmpd="sng" algn="ctr">
                      <a:solidFill>
                        <a:sysClr val="window" lastClr="FFFFFF"/>
                      </a:solidFill>
                      <a:prstDash val="solid"/>
                      <a:round/>
                      <a:headEnd type="none" w="med" len="med"/>
                      <a:tailEnd type="none" w="med" len="med"/>
                    </a:lnL>
                    <a:lnR w="12700" cap="flat" cmpd="sng" algn="ctr">
                      <a:solidFill>
                        <a:srgbClr val="808080"/>
                      </a:solidFill>
                      <a:prstDash val="sysDot"/>
                      <a:round/>
                      <a:headEnd type="none" w="med" len="med"/>
                      <a:tailEnd type="none" w="med" len="med"/>
                    </a:lnR>
                    <a:lnT w="12700" cap="flat" cmpd="sng" algn="ctr">
                      <a:solidFill>
                        <a:srgbClr val="808080"/>
                      </a:solidFill>
                      <a:prstDash val="sysDot"/>
                      <a:round/>
                      <a:headEnd type="none" w="med" len="med"/>
                      <a:tailEnd type="none" w="med" len="med"/>
                    </a:lnT>
                    <a:lnB w="12700" cap="flat" cmpd="sng" algn="ctr">
                      <a:solidFill>
                        <a:srgbClr val="808080"/>
                      </a:solidFill>
                      <a:prstDash val="sysDot"/>
                      <a:round/>
                      <a:headEnd type="none" w="med" len="med"/>
                      <a:tailEnd type="none" w="med" len="med"/>
                    </a:lnB>
                    <a:lnTlToBr>
                      <a:noFill/>
                    </a:lnTlToBr>
                    <a:lnBlToTr>
                      <a:noFill/>
                    </a:lnBlToTr>
                    <a:solidFill>
                      <a:srgbClr val="FAFAFA"/>
                    </a:solidFill>
                  </a:tcPr>
                </a:tc>
              </a:tr>
            </a:tbl>
          </a:graphicData>
        </a:graphic>
      </p:graphicFrame>
      <p:sp>
        <p:nvSpPr>
          <p:cNvPr id="9" name="文本框 8"/>
          <p:cNvSpPr txBox="1"/>
          <p:nvPr/>
        </p:nvSpPr>
        <p:spPr>
          <a:xfrm>
            <a:off x="748027" y="542266"/>
            <a:ext cx="3510898" cy="261610"/>
          </a:xfrm>
          <a:prstGeom prst="rect">
            <a:avLst/>
          </a:prstGeom>
          <a:noFill/>
        </p:spPr>
        <p:txBody>
          <a:bodyPr wrap="none" rtlCol="0">
            <a:spAutoFit/>
          </a:bodyPr>
          <a:lstStyle/>
          <a:p>
            <a:r>
              <a:rPr kumimoji="1" lang="en-US" altLang="zh-CN" sz="1100" dirty="0" smtClean="0">
                <a:solidFill>
                  <a:prstClr val="white">
                    <a:lumMod val="50000"/>
                  </a:prstClr>
                </a:solidFill>
                <a:ea typeface="DengXian" panose="02010600030101010101" pitchFamily="2" charset="-122"/>
              </a:rPr>
              <a:t>Using </a:t>
            </a:r>
            <a:r>
              <a:rPr kumimoji="1" lang="en-US" altLang="zh-CN" sz="1100" dirty="0">
                <a:solidFill>
                  <a:prstClr val="white">
                    <a:lumMod val="50000"/>
                  </a:prstClr>
                </a:solidFill>
                <a:ea typeface="DengXian" panose="02010600030101010101" pitchFamily="2" charset="-122"/>
              </a:rPr>
              <a:t>Vending Machine to sell the </a:t>
            </a:r>
            <a:r>
              <a:rPr kumimoji="1" lang="en-US" altLang="zh-CN" sz="1100" dirty="0" smtClean="0">
                <a:solidFill>
                  <a:prstClr val="white">
                    <a:lumMod val="50000"/>
                  </a:prstClr>
                </a:solidFill>
                <a:ea typeface="DengXian" panose="02010600030101010101" pitchFamily="2" charset="-122"/>
              </a:rPr>
              <a:t>Daimler </a:t>
            </a:r>
            <a:r>
              <a:rPr kumimoji="1" lang="en-US" altLang="zh-CN" sz="1100" dirty="0">
                <a:solidFill>
                  <a:prstClr val="white">
                    <a:lumMod val="50000"/>
                  </a:prstClr>
                </a:solidFill>
                <a:ea typeface="DengXian" panose="02010600030101010101" pitchFamily="2" charset="-122"/>
              </a:rPr>
              <a:t>premium goods</a:t>
            </a:r>
            <a:endParaRPr kumimoji="1" lang="de-DE" altLang="zh-CN" sz="1100" dirty="0">
              <a:solidFill>
                <a:prstClr val="white">
                  <a:lumMod val="50000"/>
                </a:prstClr>
              </a:solidFill>
              <a:ea typeface="DengXian" panose="02010600030101010101" pitchFamily="2" charset="-122"/>
            </a:endParaRPr>
          </a:p>
        </p:txBody>
      </p:sp>
    </p:spTree>
    <p:extLst>
      <p:ext uri="{BB962C8B-B14F-4D97-AF65-F5344CB8AC3E}">
        <p14:creationId xmlns:p14="http://schemas.microsoft.com/office/powerpoint/2010/main" val="3673350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THINKCELLPRESENTATIONDONOTDELETE" val="&lt;?xml version=&quot;1.0&quot; encoding=&quot;UTF-16&quot; standalone=&quot;yes&quot;?&gt;&lt;root reqver=&quot;24162&quot;&gt;&lt;version val=&quot;27068&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MH" val="20180110153458"/>
  <p:tag name="MH_LIBRARY" val="GRAPHIC"/>
  <p:tag name="MH_ORDER" val="TextBox 3"/>
</p:tagLst>
</file>

<file path=ppt/tags/tag3.xml><?xml version="1.0" encoding="utf-8"?>
<p:tagLst xmlns:a="http://schemas.openxmlformats.org/drawingml/2006/main" xmlns:r="http://schemas.openxmlformats.org/officeDocument/2006/relationships" xmlns:p="http://schemas.openxmlformats.org/presentationml/2006/main">
  <p:tag name="MH" val="20180110153458"/>
  <p:tag name="MH_LIBRARY" val="GRAPHIC"/>
  <p:tag name="MH_ORDER" val="矩形 48"/>
</p:tagLst>
</file>

<file path=ppt/tags/tag4.xml><?xml version="1.0" encoding="utf-8"?>
<p:tagLst xmlns:a="http://schemas.openxmlformats.org/drawingml/2006/main" xmlns:r="http://schemas.openxmlformats.org/officeDocument/2006/relationships" xmlns:p="http://schemas.openxmlformats.org/presentationml/2006/main">
  <p:tag name="MH" val="20180110153458"/>
  <p:tag name="MH_LIBRARY" val="GRAPHIC"/>
  <p:tag name="MH_ORDER" val="TextBox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9272</TotalTime>
  <Words>4227</Words>
  <Application>Microsoft Office PowerPoint</Application>
  <PresentationFormat>宽屏</PresentationFormat>
  <Paragraphs>1017</Paragraphs>
  <Slides>50</Slides>
  <Notes>43</Notes>
  <HiddenSlides>0</HiddenSlides>
  <MMClips>0</MMClips>
  <ScaleCrop>false</ScaleCrop>
  <HeadingPairs>
    <vt:vector size="6" baseType="variant">
      <vt:variant>
        <vt:lpstr>已用的字体</vt:lpstr>
      </vt:variant>
      <vt:variant>
        <vt:i4>24</vt:i4>
      </vt:variant>
      <vt:variant>
        <vt:lpstr>主题</vt:lpstr>
      </vt:variant>
      <vt:variant>
        <vt:i4>3</vt:i4>
      </vt:variant>
      <vt:variant>
        <vt:lpstr>幻灯片标题</vt:lpstr>
      </vt:variant>
      <vt:variant>
        <vt:i4>50</vt:i4>
      </vt:variant>
    </vt:vector>
  </HeadingPairs>
  <TitlesOfParts>
    <vt:vector size="77" baseType="lpstr">
      <vt:lpstr>Aparajita</vt:lpstr>
      <vt:lpstr>Arial Unicode MS</vt:lpstr>
      <vt:lpstr>HGP創英角ｺﾞｼｯｸUB</vt:lpstr>
      <vt:lpstr>JQBiaoSongJT</vt:lpstr>
      <vt:lpstr>ＭＳ Ｐゴシック</vt:lpstr>
      <vt:lpstr>ＭＳ Ｐ明朝</vt:lpstr>
      <vt:lpstr>MS UI Gothic</vt:lpstr>
      <vt:lpstr>Open Sans</vt:lpstr>
      <vt:lpstr>Yu Gothic</vt:lpstr>
      <vt:lpstr>等线</vt:lpstr>
      <vt:lpstr>等线</vt:lpstr>
      <vt:lpstr>黑体</vt:lpstr>
      <vt:lpstr>SimSun</vt:lpstr>
      <vt:lpstr>SimSun</vt:lpstr>
      <vt:lpstr>微软雅黑</vt:lpstr>
      <vt:lpstr>Arial</vt:lpstr>
      <vt:lpstr>Calibri</vt:lpstr>
      <vt:lpstr>Calibri Light</vt:lpstr>
      <vt:lpstr>Impact</vt:lpstr>
      <vt:lpstr>Segoe UI</vt:lpstr>
      <vt:lpstr>Tahoma</vt:lpstr>
      <vt:lpstr>Times New Roman</vt:lpstr>
      <vt:lpstr>Verdana</vt:lpstr>
      <vt:lpstr>Wingdings</vt:lpstr>
      <vt:lpstr>Office Theme</vt:lpstr>
      <vt:lpstr>Office 主题</vt:lpstr>
      <vt:lpstr>3_Office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xin11.tian</cp:lastModifiedBy>
  <cp:revision>2371</cp:revision>
  <dcterms:created xsi:type="dcterms:W3CDTF">2017-06-01T06:59:22Z</dcterms:created>
  <dcterms:modified xsi:type="dcterms:W3CDTF">2019-03-26T09:17:58Z</dcterms:modified>
</cp:coreProperties>
</file>